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1"/>
  </p:sldMasterIdLst>
  <p:notesMasterIdLst>
    <p:notesMasterId r:id="rId20"/>
  </p:notesMasterIdLst>
  <p:handoutMasterIdLst>
    <p:handoutMasterId r:id="rId21"/>
  </p:handoutMasterIdLst>
  <p:sldIdLst>
    <p:sldId id="440" r:id="rId2"/>
    <p:sldId id="486" r:id="rId3"/>
    <p:sldId id="492" r:id="rId4"/>
    <p:sldId id="489" r:id="rId5"/>
    <p:sldId id="475" r:id="rId6"/>
    <p:sldId id="493" r:id="rId7"/>
    <p:sldId id="476" r:id="rId8"/>
    <p:sldId id="477" r:id="rId9"/>
    <p:sldId id="487" r:id="rId10"/>
    <p:sldId id="481" r:id="rId11"/>
    <p:sldId id="484" r:id="rId12"/>
    <p:sldId id="491" r:id="rId13"/>
    <p:sldId id="495" r:id="rId14"/>
    <p:sldId id="482" r:id="rId15"/>
    <p:sldId id="488" r:id="rId16"/>
    <p:sldId id="483" r:id="rId17"/>
    <p:sldId id="485" r:id="rId18"/>
    <p:sldId id="490" r:id="rId19"/>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6A02C"/>
    <a:srgbClr val="26A287"/>
    <a:srgbClr val="0F99BC"/>
    <a:srgbClr val="5F8AC3"/>
    <a:srgbClr val="558525"/>
    <a:srgbClr val="CCDAEC"/>
    <a:srgbClr val="A2BBDC"/>
    <a:srgbClr val="E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84" autoAdjust="0"/>
    <p:restoredTop sz="94672" autoAdjust="0"/>
  </p:normalViewPr>
  <p:slideViewPr>
    <p:cSldViewPr snapToGrid="0" snapToObjects="1" showGuides="1">
      <p:cViewPr>
        <p:scale>
          <a:sx n="100" d="100"/>
          <a:sy n="100" d="100"/>
        </p:scale>
        <p:origin x="-1560" y="-480"/>
      </p:cViewPr>
      <p:guideLst>
        <p:guide orient="horz" pos="3931"/>
        <p:guide orient="horz" pos="1065"/>
        <p:guide orient="horz" pos="2605"/>
        <p:guide orient="horz" pos="2423"/>
        <p:guide orient="horz" pos="4047"/>
        <p:guide orient="horz" pos="845"/>
        <p:guide orient="horz" pos="345"/>
        <p:guide orient="horz" pos="683"/>
        <p:guide orient="horz" pos="307"/>
        <p:guide pos="3166"/>
        <p:guide pos="1623"/>
        <p:guide pos="262"/>
        <p:guide pos="4526"/>
        <p:guide pos="4617"/>
        <p:guide pos="5978"/>
        <p:guide pos="1714"/>
        <p:guide pos="30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4/4/2019 4:02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4/4/2019 4:02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smtClean="0"/>
              <a:t>マスターテキストの書式設定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4/4/2019 4:02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2910026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4/4/2019 4:02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smtClean="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178593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smtClean="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smtClean="0"/>
              <a:t>タイトル</a:t>
            </a:r>
            <a:r>
              <a:rPr lang="en-US" altLang="ja-JP" dirty="0" smtClean="0"/>
              <a:t>MSP</a:t>
            </a:r>
            <a:r>
              <a:rPr lang="ja-JP" altLang="en-US" dirty="0" smtClean="0"/>
              <a:t>ゴシック</a:t>
            </a:r>
            <a:r>
              <a:rPr lang="en-US" altLang="ja-JP" dirty="0" smtClean="0"/>
              <a:t>20pt□□□□</a:t>
            </a:r>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pPr algn="r">
                <a:defRPr/>
              </a:pPr>
              <a:t>‹#›</a:t>
            </a:fld>
            <a:endParaRPr lang="ja-JP" altLang="en-US" dirty="0"/>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smtClean="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第 </a:t>
            </a:r>
            <a:r>
              <a:rPr lang="en-US" altLang="ja-JP" smtClean="0"/>
              <a:t>1 </a:t>
            </a:r>
            <a:r>
              <a:rPr lang="ja-JP" altLang="en-US" smtClean="0"/>
              <a:t>レベル</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mj-lt"/>
          <a:ea typeface="+mj-ea"/>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p:cNvSpPr>
            <a:spLocks noGrp="1" noChangeArrowheads="1"/>
          </p:cNvSpPr>
          <p:nvPr>
            <p:ph type="ctrTitle"/>
          </p:nvPr>
        </p:nvSpPr>
        <p:spPr>
          <a:xfrm>
            <a:off x="1116013" y="1084263"/>
            <a:ext cx="7531100" cy="2192337"/>
          </a:xfrm>
          <a:solidFill>
            <a:schemeClr val="accent1">
              <a:lumMod val="20000"/>
              <a:lumOff val="80000"/>
            </a:schemeClr>
          </a:solidFill>
        </p:spPr>
        <p:txBody>
          <a:bodyPr/>
          <a:lstStyle/>
          <a:p>
            <a:pPr algn="ctr" eaLnBrk="1">
              <a:spcAft>
                <a:spcPts val="600"/>
              </a:spcAft>
            </a:pPr>
            <a:r>
              <a:rPr lang="ja-JP" altLang="en-US" sz="2000" b="0" dirty="0">
                <a:latin typeface="HGP創英角ｺﾞｼｯｸUB" panose="020B0900000000000000" pitchFamily="50" charset="-128"/>
                <a:ea typeface="HGP創英角ｺﾞｼｯｸUB" panose="020B0900000000000000" pitchFamily="50" charset="-128"/>
              </a:rPr>
              <a:t>平成</a:t>
            </a:r>
            <a:r>
              <a:rPr lang="ja-JP" altLang="en-US" sz="2000" b="0" dirty="0" smtClean="0">
                <a:latin typeface="HGP創英角ｺﾞｼｯｸUB" panose="020B0900000000000000" pitchFamily="50" charset="-128"/>
                <a:ea typeface="HGP創英角ｺﾞｼｯｸUB" panose="020B0900000000000000" pitchFamily="50" charset="-128"/>
              </a:rPr>
              <a:t>３１年度</a:t>
            </a:r>
            <a:r>
              <a:rPr lang="en-US" altLang="ja-JP" sz="2000" b="0" dirty="0" smtClean="0">
                <a:latin typeface="HGP創英角ｺﾞｼｯｸUB" panose="020B0900000000000000" pitchFamily="50" charset="-128"/>
                <a:ea typeface="HGP創英角ｺﾞｼｯｸUB" panose="020B0900000000000000" pitchFamily="50" charset="-128"/>
              </a:rPr>
              <a:t/>
            </a:r>
            <a:br>
              <a:rPr lang="en-US" altLang="ja-JP" sz="2000" b="0" dirty="0" smtClean="0">
                <a:latin typeface="HGP創英角ｺﾞｼｯｸUB" panose="020B0900000000000000" pitchFamily="50" charset="-128"/>
                <a:ea typeface="HGP創英角ｺﾞｼｯｸUB" panose="020B0900000000000000" pitchFamily="50" charset="-128"/>
              </a:rPr>
            </a:br>
            <a:r>
              <a:rPr lang="ja-JP" altLang="en-US" sz="2000" b="0" dirty="0" smtClean="0">
                <a:latin typeface="HGP創英角ｺﾞｼｯｸUB" panose="020B0900000000000000" pitchFamily="50" charset="-128"/>
                <a:ea typeface="HGP創英角ｺﾞｼｯｸUB" panose="020B0900000000000000" pitchFamily="50" charset="-128"/>
              </a:rPr>
              <a:t>グローバル</a:t>
            </a:r>
            <a:r>
              <a:rPr lang="ja-JP" altLang="en-US" sz="2000" b="0" dirty="0">
                <a:latin typeface="HGP創英角ｺﾞｼｯｸUB" panose="020B0900000000000000" pitchFamily="50" charset="-128"/>
                <a:ea typeface="HGP創英角ｺﾞｼｯｸUB" panose="020B0900000000000000" pitchFamily="50" charset="-128"/>
              </a:rPr>
              <a:t>・ベンチャー・エコシステム連携強化事業費補助</a:t>
            </a:r>
            <a:r>
              <a:rPr lang="ja-JP" altLang="en-US" sz="2000" b="0" dirty="0" smtClean="0">
                <a:latin typeface="HGP創英角ｺﾞｼｯｸUB" panose="020B0900000000000000" pitchFamily="50" charset="-128"/>
                <a:ea typeface="HGP創英角ｺﾞｼｯｸUB" panose="020B0900000000000000" pitchFamily="50" charset="-128"/>
              </a:rPr>
              <a:t>金</a:t>
            </a:r>
            <a:r>
              <a:rPr lang="en-US" altLang="ja-JP" sz="2000" b="0" dirty="0" smtClean="0">
                <a:latin typeface="HGP創英角ｺﾞｼｯｸUB" panose="020B0900000000000000" pitchFamily="50" charset="-128"/>
                <a:ea typeface="HGP創英角ｺﾞｼｯｸUB" panose="020B0900000000000000" pitchFamily="50" charset="-128"/>
              </a:rPr>
              <a:t/>
            </a:r>
            <a:br>
              <a:rPr lang="en-US" altLang="ja-JP" sz="2000" b="0" dirty="0" smtClean="0">
                <a:latin typeface="HGP創英角ｺﾞｼｯｸUB" panose="020B0900000000000000" pitchFamily="50" charset="-128"/>
                <a:ea typeface="HGP創英角ｺﾞｼｯｸUB" panose="020B0900000000000000" pitchFamily="50" charset="-128"/>
              </a:rPr>
            </a:br>
            <a:r>
              <a:rPr lang="ja-JP" altLang="en-US" sz="2000" b="0" dirty="0" smtClean="0">
                <a:latin typeface="HGP創英角ｺﾞｼｯｸUB" panose="020B0900000000000000" pitchFamily="50" charset="-128"/>
                <a:ea typeface="HGP創英角ｺﾞｼｯｸUB" panose="020B0900000000000000" pitchFamily="50" charset="-128"/>
              </a:rPr>
              <a:t>（</a:t>
            </a:r>
            <a:r>
              <a:rPr lang="ja-JP" altLang="en-US" sz="2000" b="0" dirty="0">
                <a:latin typeface="HGP創英角ｺﾞｼｯｸUB" panose="020B0900000000000000" pitchFamily="50" charset="-128"/>
                <a:ea typeface="HGP創英角ｺﾞｼｯｸUB" panose="020B0900000000000000" pitchFamily="50" charset="-128"/>
              </a:rPr>
              <a:t>ものづくりスタートアップ・エコシステム構築事業</a:t>
            </a:r>
            <a:r>
              <a:rPr lang="ja-JP" altLang="en-US" sz="2000" b="0" dirty="0" smtClean="0">
                <a:latin typeface="HGP創英角ｺﾞｼｯｸUB" panose="020B0900000000000000" pitchFamily="50" charset="-128"/>
                <a:ea typeface="HGP創英角ｺﾞｼｯｸUB" panose="020B0900000000000000" pitchFamily="50" charset="-128"/>
              </a:rPr>
              <a:t>）</a:t>
            </a:r>
            <a:r>
              <a:rPr lang="en-US" altLang="ja-JP" sz="2000" b="0" dirty="0" smtClean="0">
                <a:latin typeface="HGP創英角ｺﾞｼｯｸUB" panose="020B0900000000000000" pitchFamily="50" charset="-128"/>
                <a:ea typeface="HGP創英角ｺﾞｼｯｸUB" panose="020B0900000000000000" pitchFamily="50" charset="-128"/>
              </a:rPr>
              <a:t/>
            </a:r>
            <a:br>
              <a:rPr lang="en-US" altLang="ja-JP" sz="2000" b="0" dirty="0" smtClean="0">
                <a:latin typeface="HGP創英角ｺﾞｼｯｸUB" panose="020B0900000000000000" pitchFamily="50" charset="-128"/>
                <a:ea typeface="HGP創英角ｺﾞｼｯｸUB" panose="020B0900000000000000" pitchFamily="50" charset="-128"/>
              </a:rPr>
            </a:br>
            <a:r>
              <a:rPr lang="en-US" altLang="ja-JP" sz="2000" b="0" dirty="0" smtClean="0">
                <a:latin typeface="HGP創英角ｺﾞｼｯｸUB" panose="020B0900000000000000" pitchFamily="50" charset="-128"/>
                <a:ea typeface="HGP創英角ｺﾞｼｯｸUB" panose="020B0900000000000000" pitchFamily="50" charset="-128"/>
              </a:rPr>
              <a:t/>
            </a:r>
            <a:br>
              <a:rPr lang="en-US" altLang="ja-JP" sz="2000" b="0" dirty="0" smtClean="0">
                <a:latin typeface="HGP創英角ｺﾞｼｯｸUB" panose="020B0900000000000000" pitchFamily="50" charset="-128"/>
                <a:ea typeface="HGP創英角ｺﾞｼｯｸUB" panose="020B0900000000000000" pitchFamily="50" charset="-128"/>
              </a:rPr>
            </a:br>
            <a:r>
              <a:rPr lang="ja-JP" altLang="en-US" sz="2000" b="0" dirty="0" smtClean="0">
                <a:latin typeface="HGP創英角ｺﾞｼｯｸUB" panose="020B0900000000000000" pitchFamily="50" charset="-128"/>
                <a:ea typeface="HGP創英角ｺﾞｼｯｸUB" panose="020B0900000000000000" pitchFamily="50" charset="-128"/>
              </a:rPr>
              <a:t>補助</a:t>
            </a:r>
            <a:r>
              <a:rPr lang="ja-JP" altLang="en-US" sz="2000" b="0" dirty="0">
                <a:latin typeface="HGP創英角ｺﾞｼｯｸUB" panose="020B0900000000000000" pitchFamily="50" charset="-128"/>
                <a:ea typeface="HGP創英角ｺﾞｼｯｸUB" panose="020B0900000000000000" pitchFamily="50" charset="-128"/>
              </a:rPr>
              <a:t>事業概要</a:t>
            </a:r>
            <a:r>
              <a:rPr lang="ja-JP" altLang="en-US" sz="2000" b="0" dirty="0" smtClean="0">
                <a:latin typeface="HGP創英角ｺﾞｼｯｸUB" panose="020B0900000000000000" pitchFamily="50" charset="-128"/>
                <a:ea typeface="HGP創英角ｺﾞｼｯｸUB" panose="020B0900000000000000" pitchFamily="50" charset="-128"/>
              </a:rPr>
              <a:t>説明書</a:t>
            </a:r>
            <a:endParaRPr lang="ja-JP" altLang="en-US" sz="2000" b="0" dirty="0">
              <a:latin typeface="HGP創英角ｺﾞｼｯｸUB" panose="020B0900000000000000" pitchFamily="50" charset="-128"/>
              <a:ea typeface="HGP創英角ｺﾞｼｯｸUB" panose="020B0900000000000000" pitchFamily="50" charset="-128"/>
            </a:endParaRPr>
          </a:p>
        </p:txBody>
      </p:sp>
      <p:sp>
        <p:nvSpPr>
          <p:cNvPr id="22" name="テキスト プレースホルダ 21"/>
          <p:cNvSpPr>
            <a:spLocks noGrp="1"/>
          </p:cNvSpPr>
          <p:nvPr>
            <p:ph type="body" sz="quarter" idx="11"/>
          </p:nvPr>
        </p:nvSpPr>
        <p:spPr>
          <a:xfrm>
            <a:off x="1116013" y="3811185"/>
            <a:ext cx="4934043" cy="1163552"/>
          </a:xfrm>
        </p:spPr>
        <p:txBody>
          <a:bodyPr/>
          <a:lstStyle/>
          <a:p>
            <a:pPr lvl="0">
              <a:spcAft>
                <a:spcPts val="600"/>
              </a:spcAft>
            </a:pPr>
            <a:r>
              <a:rPr lang="ja-JP" altLang="en-US" sz="2000" dirty="0" smtClean="0">
                <a:latin typeface="HGP創英角ｺﾞｼｯｸUB" panose="020B0900000000000000" pitchFamily="50" charset="-128"/>
                <a:ea typeface="HGP創英角ｺﾞｼｯｸUB" panose="020B0900000000000000" pitchFamily="50" charset="-128"/>
              </a:rPr>
              <a:t>提出日：</a:t>
            </a:r>
            <a:r>
              <a:rPr lang="ja-JP" altLang="en-US" sz="2000" dirty="0" smtClean="0">
                <a:solidFill>
                  <a:schemeClr val="accent6"/>
                </a:solidFill>
                <a:latin typeface="HGP創英角ｺﾞｼｯｸUB" panose="020B0900000000000000" pitchFamily="50" charset="-128"/>
                <a:ea typeface="HGP創英角ｺﾞｼｯｸUB" panose="020B0900000000000000" pitchFamily="50" charset="-128"/>
              </a:rPr>
              <a:t>２０１９年５月</a:t>
            </a:r>
            <a:r>
              <a:rPr lang="ja-JP" altLang="en-US" sz="2000" dirty="0">
                <a:solidFill>
                  <a:schemeClr val="accent6"/>
                </a:solidFill>
                <a:latin typeface="HGP創英角ｺﾞｼｯｸUB" panose="020B0900000000000000" pitchFamily="50" charset="-128"/>
                <a:ea typeface="HGP創英角ｺﾞｼｯｸUB" panose="020B0900000000000000" pitchFamily="50" charset="-128"/>
              </a:rPr>
              <a:t>１５</a:t>
            </a:r>
            <a:r>
              <a:rPr lang="ja-JP" altLang="en-US" sz="2000" dirty="0" smtClean="0">
                <a:solidFill>
                  <a:schemeClr val="accent6"/>
                </a:solidFill>
                <a:latin typeface="HGP創英角ｺﾞｼｯｸUB" panose="020B0900000000000000" pitchFamily="50" charset="-128"/>
                <a:ea typeface="HGP創英角ｺﾞｼｯｸUB" panose="020B0900000000000000" pitchFamily="50" charset="-128"/>
              </a:rPr>
              <a:t>日</a:t>
            </a:r>
            <a:endParaRPr lang="en-US" altLang="ja-JP" sz="2000" dirty="0" smtClean="0">
              <a:solidFill>
                <a:schemeClr val="accent6"/>
              </a:solidFill>
              <a:latin typeface="HGP創英角ｺﾞｼｯｸUB" panose="020B0900000000000000" pitchFamily="50" charset="-128"/>
              <a:ea typeface="HGP創英角ｺﾞｼｯｸUB" panose="020B0900000000000000" pitchFamily="50" charset="-128"/>
            </a:endParaRPr>
          </a:p>
          <a:p>
            <a:pPr lvl="0">
              <a:spcAft>
                <a:spcPts val="600"/>
              </a:spcAft>
            </a:pPr>
            <a:r>
              <a:rPr kumimoji="1" lang="ja-JP" altLang="en-US" sz="2000" dirty="0" smtClean="0">
                <a:latin typeface="HGP創英角ｺﾞｼｯｸUB" panose="020B0900000000000000" pitchFamily="50" charset="-128"/>
                <a:ea typeface="HGP創英角ｺﾞｼｯｸUB" panose="020B0900000000000000" pitchFamily="50" charset="-128"/>
              </a:rPr>
              <a:t>申請者：</a:t>
            </a:r>
            <a:r>
              <a:rPr kumimoji="1" lang="ja-JP" altLang="en-US" sz="2000" dirty="0" smtClean="0">
                <a:solidFill>
                  <a:schemeClr val="accent6"/>
                </a:solidFill>
                <a:latin typeface="HGP創英角ｺﾞｼｯｸUB" panose="020B0900000000000000" pitchFamily="50" charset="-128"/>
                <a:ea typeface="HGP創英角ｺﾞｼｯｸUB" panose="020B0900000000000000" pitchFamily="50" charset="-128"/>
              </a:rPr>
              <a:t>○○○○株式会社</a:t>
            </a:r>
            <a:endParaRPr kumimoji="1" lang="en-US" altLang="ja-JP" sz="2000" dirty="0" smtClean="0">
              <a:solidFill>
                <a:schemeClr val="accent6"/>
              </a:solidFill>
              <a:latin typeface="HGP創英角ｺﾞｼｯｸUB" panose="020B0900000000000000" pitchFamily="50" charset="-128"/>
              <a:ea typeface="HGP創英角ｺﾞｼｯｸUB" panose="020B0900000000000000" pitchFamily="50" charset="-128"/>
            </a:endParaRPr>
          </a:p>
          <a:p>
            <a:pPr lvl="0">
              <a:spcAft>
                <a:spcPts val="600"/>
              </a:spcAft>
            </a:pPr>
            <a:r>
              <a:rPr lang="ja-JP" altLang="en-US" sz="2000" dirty="0" smtClean="0">
                <a:latin typeface="HGP創英角ｺﾞｼｯｸUB" panose="020B0900000000000000" pitchFamily="50" charset="-128"/>
                <a:ea typeface="HGP創英角ｺﾞｼｯｸUB" panose="020B0900000000000000" pitchFamily="50" charset="-128"/>
              </a:rPr>
              <a:t>事業名：</a:t>
            </a:r>
            <a:r>
              <a:rPr lang="ja-JP" altLang="en-US" sz="2000" dirty="0" smtClean="0">
                <a:solidFill>
                  <a:schemeClr val="accent6"/>
                </a:solidFill>
                <a:latin typeface="HGP創英角ｺﾞｼｯｸUB" panose="020B0900000000000000" pitchFamily="50" charset="-128"/>
                <a:ea typeface="HGP創英角ｺﾞｼｯｸUB" panose="020B0900000000000000" pitchFamily="50" charset="-128"/>
              </a:rPr>
              <a:t>○○○○次世代機量産化プロジェクト</a:t>
            </a:r>
            <a:endParaRPr kumimoji="1" lang="ja-JP" altLang="en-US" sz="2000" dirty="0">
              <a:solidFill>
                <a:schemeClr val="accent6"/>
              </a:solidFill>
              <a:latin typeface="HGP創英角ｺﾞｼｯｸUB" panose="020B0900000000000000" pitchFamily="50" charset="-128"/>
              <a:ea typeface="HGP創英角ｺﾞｼｯｸUB" panose="020B0900000000000000" pitchFamily="50" charset="-128"/>
            </a:endParaRPr>
          </a:p>
        </p:txBody>
      </p:sp>
      <p:sp>
        <p:nvSpPr>
          <p:cNvPr id="26" name="テキスト ボックス 25"/>
          <p:cNvSpPr txBox="1"/>
          <p:nvPr/>
        </p:nvSpPr>
        <p:spPr>
          <a:xfrm>
            <a:off x="8372475" y="262259"/>
            <a:ext cx="1117600" cy="491481"/>
          </a:xfrm>
          <a:prstGeom prst="rect">
            <a:avLst/>
          </a:prstGeom>
          <a:noFill/>
          <a:ln>
            <a:solidFill>
              <a:schemeClr val="tx1">
                <a:lumMod val="95000"/>
                <a:lumOff val="5000"/>
              </a:schemeClr>
            </a:solidFill>
          </a:ln>
        </p:spPr>
        <p:txBody>
          <a:bodyPr wrap="square" rtlCol="0">
            <a:spAutoFit/>
          </a:bodyPr>
          <a:lstStyle/>
          <a:p>
            <a:r>
              <a:rPr lang="ja-JP" altLang="en-US" sz="2400" dirty="0" smtClean="0"/>
              <a:t>別添１</a:t>
            </a:r>
            <a:endParaRPr kumimoji="1" lang="ja-JP" altLang="en-US" sz="2400" dirty="0"/>
          </a:p>
        </p:txBody>
      </p:sp>
      <p:sp>
        <p:nvSpPr>
          <p:cNvPr id="2" name="正方形/長方形 1"/>
          <p:cNvSpPr/>
          <p:nvPr/>
        </p:nvSpPr>
        <p:spPr bwMode="auto">
          <a:xfrm>
            <a:off x="6871890" y="3764502"/>
            <a:ext cx="2618185" cy="2475961"/>
          </a:xfrm>
          <a:prstGeom prst="rect">
            <a:avLst/>
          </a:prstGeom>
          <a:solidFill>
            <a:schemeClr val="accent1"/>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dirty="0" smtClean="0">
              <a:ln>
                <a:noFill/>
              </a:ln>
              <a:solidFill>
                <a:schemeClr val="accent6"/>
              </a:solidFill>
              <a:effectLst/>
            </a:endParaRPr>
          </a:p>
        </p:txBody>
      </p:sp>
      <p:pic>
        <p:nvPicPr>
          <p:cNvPr id="1026" name="Picture 2" descr="C:\Users\sii094\Downloads\ロボットアームアイコン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1182" y="3987800"/>
            <a:ext cx="1879600" cy="187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b="0" dirty="0" smtClean="0">
                <a:latin typeface="HGP創英角ｺﾞｼｯｸUB" panose="020B0900000000000000" pitchFamily="50" charset="-128"/>
                <a:ea typeface="HGP創英角ｺﾞｼｯｸUB" panose="020B0900000000000000" pitchFamily="50" charset="-128"/>
              </a:rPr>
              <a:t>２－１．事業実施体制</a:t>
            </a:r>
            <a:endParaRPr lang="en-US" altLang="ja-JP" b="0" dirty="0" smtClean="0">
              <a:latin typeface="HGP創英角ｺﾞｼｯｸUB" panose="020B0900000000000000" pitchFamily="50" charset="-128"/>
              <a:ea typeface="HGP創英角ｺﾞｼｯｸUB" panose="020B0900000000000000" pitchFamily="50" charset="-128"/>
            </a:endParaRPr>
          </a:p>
        </p:txBody>
      </p:sp>
      <p:sp>
        <p:nvSpPr>
          <p:cNvPr id="9220" name="Rectangle 3"/>
          <p:cNvSpPr>
            <a:spLocks noGrp="1" noChangeArrowheads="1"/>
          </p:cNvSpPr>
          <p:nvPr>
            <p:ph idx="4294967295"/>
          </p:nvPr>
        </p:nvSpPr>
        <p:spPr>
          <a:xfrm>
            <a:off x="419100" y="1285875"/>
            <a:ext cx="9064625" cy="491353"/>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smtClean="0">
                <a:solidFill>
                  <a:schemeClr val="accent2"/>
                </a:solidFill>
              </a:rPr>
              <a:t>○○モジュールについては、○○社への</a:t>
            </a:r>
            <a:r>
              <a:rPr lang="en-US" altLang="ja-JP" dirty="0" smtClean="0">
                <a:solidFill>
                  <a:schemeClr val="accent2"/>
                </a:solidFill>
              </a:rPr>
              <a:t>ODM</a:t>
            </a:r>
            <a:r>
              <a:rPr lang="ja-JP" altLang="en-US" dirty="0" smtClean="0">
                <a:solidFill>
                  <a:schemeClr val="accent2"/>
                </a:solidFill>
              </a:rPr>
              <a:t>で発注する。元々全体設計を依頼していた</a:t>
            </a:r>
            <a:r>
              <a:rPr lang="en-US" altLang="ja-JP" dirty="0" smtClean="0">
                <a:solidFill>
                  <a:schemeClr val="accent2"/>
                </a:solidFill>
              </a:rPr>
              <a:t>XX</a:t>
            </a:r>
            <a:r>
              <a:rPr lang="ja-JP" altLang="en-US" dirty="0" smtClean="0">
                <a:solidFill>
                  <a:schemeClr val="accent2"/>
                </a:solidFill>
              </a:rPr>
              <a:t>社と仕様の擦り合わせを行いながら事業を進める。</a:t>
            </a:r>
            <a:endParaRPr lang="ja-JP" altLang="en-US" dirty="0">
              <a:solidFill>
                <a:schemeClr val="accent2"/>
              </a:solidFill>
            </a:endParaRPr>
          </a:p>
        </p:txBody>
      </p:sp>
      <p:sp>
        <p:nvSpPr>
          <p:cNvPr id="8" name="正方形/長方形 7"/>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１ページ程度</a:t>
            </a:r>
            <a:endParaRPr kumimoji="1" lang="en-US" altLang="ja-JP" sz="1100" b="0" i="0" u="none" strike="noStrike" cap="none" normalizeH="0" baseline="0" dirty="0" smtClean="0">
              <a:ln>
                <a:noFill/>
              </a:ln>
              <a:effectLst/>
            </a:endParaRPr>
          </a:p>
        </p:txBody>
      </p:sp>
      <p:sp>
        <p:nvSpPr>
          <p:cNvPr id="2" name="正方形/長方形 1"/>
          <p:cNvSpPr/>
          <p:nvPr/>
        </p:nvSpPr>
        <p:spPr bwMode="auto">
          <a:xfrm>
            <a:off x="2752724" y="2582860"/>
            <a:ext cx="1571625" cy="504825"/>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PM</a:t>
            </a:r>
            <a:r>
              <a:rPr lang="en-US" altLang="ja-JP" dirty="0">
                <a:solidFill>
                  <a:schemeClr val="accent2"/>
                </a:solidFill>
              </a:rPr>
              <a:t/>
            </a:r>
            <a:br>
              <a:rPr lang="en-US" altLang="ja-JP" dirty="0">
                <a:solidFill>
                  <a:schemeClr val="accent2"/>
                </a:solidFill>
              </a:rPr>
            </a:br>
            <a:r>
              <a:rPr lang="en-US" altLang="ja-JP" dirty="0" smtClean="0">
                <a:solidFill>
                  <a:schemeClr val="accent2"/>
                </a:solidFill>
              </a:rPr>
              <a:t>XXXX</a:t>
            </a:r>
            <a:r>
              <a:rPr lang="ja-JP" altLang="en-US" dirty="0">
                <a:solidFill>
                  <a:schemeClr val="accent2"/>
                </a:solidFill>
              </a:rPr>
              <a:t>　</a:t>
            </a:r>
            <a:r>
              <a:rPr lang="en-US" altLang="ja-JP" dirty="0" smtClean="0">
                <a:solidFill>
                  <a:schemeClr val="accent2"/>
                </a:solidFill>
              </a:rPr>
              <a:t>CTO</a:t>
            </a:r>
            <a:endParaRPr kumimoji="1" lang="en-US" altLang="ja-JP" sz="1000" b="0" i="0" u="none" strike="noStrike" cap="none" normalizeH="0" baseline="0" dirty="0" smtClean="0">
              <a:ln>
                <a:noFill/>
              </a:ln>
              <a:solidFill>
                <a:schemeClr val="accent2"/>
              </a:solidFill>
              <a:effectLst/>
            </a:endParaRPr>
          </a:p>
        </p:txBody>
      </p:sp>
      <p:sp>
        <p:nvSpPr>
          <p:cNvPr id="6" name="正方形/長方形 5"/>
          <p:cNvSpPr/>
          <p:nvPr/>
        </p:nvSpPr>
        <p:spPr bwMode="auto">
          <a:xfrm>
            <a:off x="5219699" y="2582860"/>
            <a:ext cx="1571625" cy="504825"/>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smtClean="0">
                <a:solidFill>
                  <a:schemeClr val="accent2"/>
                </a:solidFill>
              </a:rPr>
              <a:t>XXXX</a:t>
            </a:r>
            <a:r>
              <a:rPr lang="ja-JP" altLang="en-US" dirty="0" smtClean="0">
                <a:solidFill>
                  <a:schemeClr val="accent2"/>
                </a:solidFill>
              </a:rPr>
              <a:t>株式会社</a:t>
            </a:r>
            <a:r>
              <a:rPr lang="en-US" altLang="ja-JP" dirty="0" smtClean="0">
                <a:solidFill>
                  <a:schemeClr val="accent2"/>
                </a:solidFill>
              </a:rPr>
              <a:t/>
            </a:r>
            <a:br>
              <a:rPr lang="en-US" altLang="ja-JP" dirty="0" smtClean="0">
                <a:solidFill>
                  <a:schemeClr val="accent2"/>
                </a:solidFill>
              </a:rPr>
            </a:br>
            <a:r>
              <a:rPr lang="ja-JP" altLang="en-US" dirty="0" smtClean="0">
                <a:solidFill>
                  <a:schemeClr val="accent2"/>
                </a:solidFill>
              </a:rPr>
              <a:t>製品</a:t>
            </a:r>
            <a:r>
              <a:rPr kumimoji="1" lang="ja-JP" altLang="en-US" sz="1000" b="0" i="0" u="none" strike="noStrike" cap="none" normalizeH="0" baseline="0" dirty="0" smtClean="0">
                <a:ln>
                  <a:noFill/>
                </a:ln>
                <a:solidFill>
                  <a:schemeClr val="accent2"/>
                </a:solidFill>
                <a:effectLst/>
              </a:rPr>
              <a:t>全体設計</a:t>
            </a:r>
            <a:endParaRPr kumimoji="1" lang="en-US" altLang="ja-JP" sz="1000" b="0" i="0" u="none" strike="noStrike" cap="none" normalizeH="0" baseline="0" dirty="0" smtClean="0">
              <a:ln>
                <a:noFill/>
              </a:ln>
              <a:solidFill>
                <a:schemeClr val="accent2"/>
              </a:solidFill>
              <a:effectLst/>
            </a:endParaRPr>
          </a:p>
        </p:txBody>
      </p:sp>
      <p:sp>
        <p:nvSpPr>
          <p:cNvPr id="7" name="正方形/長方形 6"/>
          <p:cNvSpPr/>
          <p:nvPr/>
        </p:nvSpPr>
        <p:spPr bwMode="auto">
          <a:xfrm>
            <a:off x="5219699" y="3325810"/>
            <a:ext cx="1571625" cy="504825"/>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smtClean="0">
                <a:solidFill>
                  <a:schemeClr val="accent2"/>
                </a:solidFill>
              </a:rPr>
              <a:t>△△△株式会社</a:t>
            </a:r>
            <a:r>
              <a:rPr lang="en-US" altLang="ja-JP" dirty="0" smtClean="0">
                <a:solidFill>
                  <a:schemeClr val="accent2"/>
                </a:solidFill>
              </a:rPr>
              <a:t/>
            </a:r>
            <a:br>
              <a:rPr lang="en-US" altLang="ja-JP" dirty="0" smtClean="0">
                <a:solidFill>
                  <a:schemeClr val="accent2"/>
                </a:solidFill>
              </a:rPr>
            </a:br>
            <a:r>
              <a:rPr lang="ja-JP" altLang="en-US" dirty="0" smtClean="0">
                <a:solidFill>
                  <a:schemeClr val="accent2"/>
                </a:solidFill>
              </a:rPr>
              <a:t>○○認証のコンサル</a:t>
            </a:r>
            <a:endParaRPr lang="en-US" altLang="ja-JP" dirty="0" smtClean="0">
              <a:solidFill>
                <a:schemeClr val="accent2"/>
              </a:solidFill>
            </a:endParaRPr>
          </a:p>
        </p:txBody>
      </p:sp>
      <p:sp>
        <p:nvSpPr>
          <p:cNvPr id="9" name="正方形/長方形 8"/>
          <p:cNvSpPr/>
          <p:nvPr/>
        </p:nvSpPr>
        <p:spPr bwMode="auto">
          <a:xfrm>
            <a:off x="5219699" y="4125910"/>
            <a:ext cx="1571625" cy="504825"/>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smtClean="0">
                <a:solidFill>
                  <a:schemeClr val="accent2"/>
                </a:solidFill>
              </a:rPr>
              <a:t>○○○株式会社</a:t>
            </a:r>
            <a:r>
              <a:rPr lang="en-US" altLang="ja-JP" dirty="0">
                <a:solidFill>
                  <a:schemeClr val="accent2"/>
                </a:solidFill>
              </a:rPr>
              <a:t/>
            </a:r>
            <a:br>
              <a:rPr lang="en-US" altLang="ja-JP" dirty="0">
                <a:solidFill>
                  <a:schemeClr val="accent2"/>
                </a:solidFill>
              </a:rPr>
            </a:br>
            <a:r>
              <a:rPr lang="ja-JP" altLang="en-US" dirty="0" smtClean="0">
                <a:solidFill>
                  <a:schemeClr val="accent2"/>
                </a:solidFill>
              </a:rPr>
              <a:t>○○モジュールの</a:t>
            </a:r>
            <a:r>
              <a:rPr lang="en-US" altLang="ja-JP" dirty="0" smtClean="0">
                <a:solidFill>
                  <a:schemeClr val="accent2"/>
                </a:solidFill>
              </a:rPr>
              <a:t>ODM</a:t>
            </a:r>
          </a:p>
        </p:txBody>
      </p:sp>
      <p:sp>
        <p:nvSpPr>
          <p:cNvPr id="10" name="正方形/長方形 9"/>
          <p:cNvSpPr/>
          <p:nvPr/>
        </p:nvSpPr>
        <p:spPr bwMode="auto">
          <a:xfrm>
            <a:off x="7445373" y="4125910"/>
            <a:ext cx="1571625" cy="504825"/>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smtClean="0">
                <a:solidFill>
                  <a:schemeClr val="accent2"/>
                </a:solidFill>
              </a:rPr>
              <a:t>○○○株式会社</a:t>
            </a:r>
            <a:r>
              <a:rPr lang="en-US" altLang="ja-JP" dirty="0" smtClean="0">
                <a:solidFill>
                  <a:schemeClr val="accent2"/>
                </a:solidFill>
              </a:rPr>
              <a:t/>
            </a:r>
            <a:br>
              <a:rPr lang="en-US" altLang="ja-JP" dirty="0" smtClean="0">
                <a:solidFill>
                  <a:schemeClr val="accent2"/>
                </a:solidFill>
              </a:rPr>
            </a:br>
            <a:r>
              <a:rPr lang="ja-JP" altLang="en-US" dirty="0" smtClean="0">
                <a:solidFill>
                  <a:schemeClr val="accent2"/>
                </a:solidFill>
              </a:rPr>
              <a:t>主に○○加工を担当</a:t>
            </a:r>
            <a:endParaRPr kumimoji="1" lang="en-US" altLang="ja-JP" sz="1000" b="0" i="0" u="none" strike="noStrike" cap="none" normalizeH="0" baseline="0" dirty="0" smtClean="0">
              <a:ln>
                <a:noFill/>
              </a:ln>
              <a:solidFill>
                <a:schemeClr val="accent2"/>
              </a:solidFill>
              <a:effectLst/>
            </a:endParaRPr>
          </a:p>
        </p:txBody>
      </p:sp>
      <p:sp>
        <p:nvSpPr>
          <p:cNvPr id="11" name="正方形/長方形 10"/>
          <p:cNvSpPr/>
          <p:nvPr/>
        </p:nvSpPr>
        <p:spPr bwMode="auto">
          <a:xfrm>
            <a:off x="7445373" y="4849810"/>
            <a:ext cx="1571625" cy="504825"/>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smtClean="0">
                <a:solidFill>
                  <a:schemeClr val="accent2"/>
                </a:solidFill>
              </a:rPr>
              <a:t>○○○株式会社</a:t>
            </a:r>
            <a:r>
              <a:rPr lang="en-US" altLang="ja-JP" dirty="0" smtClean="0">
                <a:solidFill>
                  <a:schemeClr val="accent2"/>
                </a:solidFill>
              </a:rPr>
              <a:t/>
            </a:r>
            <a:br>
              <a:rPr lang="en-US" altLang="ja-JP" dirty="0" smtClean="0">
                <a:solidFill>
                  <a:schemeClr val="accent2"/>
                </a:solidFill>
              </a:rPr>
            </a:br>
            <a:r>
              <a:rPr lang="ja-JP" altLang="en-US" dirty="0" smtClean="0">
                <a:solidFill>
                  <a:schemeClr val="accent2"/>
                </a:solidFill>
              </a:rPr>
              <a:t>主に○○加工を担当</a:t>
            </a:r>
            <a:endParaRPr kumimoji="1" lang="en-US" altLang="ja-JP" sz="1000" b="0" i="0" u="none" strike="noStrike" cap="none" normalizeH="0" baseline="0" dirty="0" smtClean="0">
              <a:ln>
                <a:noFill/>
              </a:ln>
              <a:solidFill>
                <a:schemeClr val="accent2"/>
              </a:solidFill>
              <a:effectLst/>
            </a:endParaRPr>
          </a:p>
        </p:txBody>
      </p:sp>
      <p:sp>
        <p:nvSpPr>
          <p:cNvPr id="12" name="正方形/長方形 11"/>
          <p:cNvSpPr/>
          <p:nvPr/>
        </p:nvSpPr>
        <p:spPr bwMode="auto">
          <a:xfrm>
            <a:off x="7445373" y="5611810"/>
            <a:ext cx="1571625" cy="504825"/>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smtClean="0">
                <a:solidFill>
                  <a:schemeClr val="accent2"/>
                </a:solidFill>
              </a:rPr>
              <a:t>（個社未定）</a:t>
            </a:r>
            <a:r>
              <a:rPr lang="en-US" altLang="ja-JP" dirty="0" smtClean="0">
                <a:solidFill>
                  <a:schemeClr val="accent2"/>
                </a:solidFill>
              </a:rPr>
              <a:t/>
            </a:r>
            <a:br>
              <a:rPr lang="en-US" altLang="ja-JP" dirty="0" smtClean="0">
                <a:solidFill>
                  <a:schemeClr val="accent2"/>
                </a:solidFill>
              </a:rPr>
            </a:br>
            <a:r>
              <a:rPr lang="ja-JP" altLang="en-US" dirty="0" smtClean="0">
                <a:solidFill>
                  <a:schemeClr val="accent2"/>
                </a:solidFill>
              </a:rPr>
              <a:t>○○加工の対応可能な事業者</a:t>
            </a:r>
            <a:endParaRPr kumimoji="1" lang="en-US" altLang="ja-JP" sz="1000" b="0" i="0" u="none" strike="noStrike" cap="none" normalizeH="0" baseline="0" dirty="0" smtClean="0">
              <a:ln>
                <a:noFill/>
              </a:ln>
              <a:solidFill>
                <a:schemeClr val="accent2"/>
              </a:solidFill>
              <a:effectLst/>
            </a:endParaRPr>
          </a:p>
        </p:txBody>
      </p:sp>
      <p:cxnSp>
        <p:nvCxnSpPr>
          <p:cNvPr id="4" name="直線コネクタ 3"/>
          <p:cNvCxnSpPr>
            <a:stCxn id="2" idx="3"/>
            <a:endCxn id="6" idx="1"/>
          </p:cNvCxnSpPr>
          <p:nvPr/>
        </p:nvCxnSpPr>
        <p:spPr bwMode="auto">
          <a:xfrm>
            <a:off x="4324349" y="2835273"/>
            <a:ext cx="895350" cy="0"/>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13" name="カギ線コネクタ 12"/>
          <p:cNvCxnSpPr>
            <a:stCxn id="2" idx="3"/>
            <a:endCxn id="7" idx="1"/>
          </p:cNvCxnSpPr>
          <p:nvPr/>
        </p:nvCxnSpPr>
        <p:spPr bwMode="auto">
          <a:xfrm>
            <a:off x="4324349" y="2835273"/>
            <a:ext cx="895350" cy="742950"/>
          </a:xfrm>
          <a:prstGeom prst="bentConnector3">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16" name="カギ線コネクタ 15"/>
          <p:cNvCxnSpPr>
            <a:stCxn id="2" idx="3"/>
            <a:endCxn id="9" idx="1"/>
          </p:cNvCxnSpPr>
          <p:nvPr/>
        </p:nvCxnSpPr>
        <p:spPr bwMode="auto">
          <a:xfrm>
            <a:off x="4324349" y="2835273"/>
            <a:ext cx="895350" cy="1543050"/>
          </a:xfrm>
          <a:prstGeom prst="bentConnector3">
            <a:avLst>
              <a:gd name="adj1" fmla="val 50000"/>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19" name="直線コネクタ 18"/>
          <p:cNvCxnSpPr>
            <a:stCxn id="9" idx="3"/>
            <a:endCxn id="10" idx="1"/>
          </p:cNvCxnSpPr>
          <p:nvPr/>
        </p:nvCxnSpPr>
        <p:spPr bwMode="auto">
          <a:xfrm>
            <a:off x="6791324" y="4378323"/>
            <a:ext cx="654049" cy="0"/>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22" name="カギ線コネクタ 21"/>
          <p:cNvCxnSpPr>
            <a:stCxn id="9" idx="3"/>
            <a:endCxn id="11" idx="1"/>
          </p:cNvCxnSpPr>
          <p:nvPr/>
        </p:nvCxnSpPr>
        <p:spPr bwMode="auto">
          <a:xfrm>
            <a:off x="6791324" y="4378323"/>
            <a:ext cx="654049" cy="723900"/>
          </a:xfrm>
          <a:prstGeom prst="bentConnector3">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25" name="カギ線コネクタ 24"/>
          <p:cNvCxnSpPr>
            <a:stCxn id="9" idx="3"/>
            <a:endCxn id="12" idx="1"/>
          </p:cNvCxnSpPr>
          <p:nvPr/>
        </p:nvCxnSpPr>
        <p:spPr bwMode="auto">
          <a:xfrm>
            <a:off x="6791324" y="4378323"/>
            <a:ext cx="654049" cy="1485900"/>
          </a:xfrm>
          <a:prstGeom prst="bentConnector3">
            <a:avLst>
              <a:gd name="adj1" fmla="val 50000"/>
            </a:avLst>
          </a:prstGeom>
          <a:solidFill>
            <a:schemeClr val="accent1"/>
          </a:solidFill>
          <a:ln w="12700" cap="flat" cmpd="sng" algn="ctr">
            <a:solidFill>
              <a:schemeClr val="accent2"/>
            </a:solidFill>
            <a:prstDash val="solid"/>
            <a:round/>
            <a:headEnd type="none" w="med" len="med"/>
            <a:tailEnd type="none" w="med" len="med"/>
          </a:ln>
          <a:effectLst/>
        </p:spPr>
      </p:cxnSp>
      <p:sp>
        <p:nvSpPr>
          <p:cNvPr id="31" name="正方形/長方形 30"/>
          <p:cNvSpPr/>
          <p:nvPr/>
        </p:nvSpPr>
        <p:spPr bwMode="auto">
          <a:xfrm>
            <a:off x="2752724" y="3811585"/>
            <a:ext cx="1571625" cy="504825"/>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メカ設計担当</a:t>
            </a:r>
            <a:r>
              <a:rPr lang="en-US" altLang="ja-JP" dirty="0">
                <a:solidFill>
                  <a:schemeClr val="accent2"/>
                </a:solidFill>
              </a:rPr>
              <a:t/>
            </a:r>
            <a:br>
              <a:rPr lang="en-US" altLang="ja-JP" dirty="0">
                <a:solidFill>
                  <a:schemeClr val="accent2"/>
                </a:solidFill>
              </a:rPr>
            </a:br>
            <a:r>
              <a:rPr lang="en-US" altLang="ja-JP" dirty="0" smtClean="0">
                <a:solidFill>
                  <a:schemeClr val="accent2"/>
                </a:solidFill>
              </a:rPr>
              <a:t>XXXX</a:t>
            </a:r>
            <a:r>
              <a:rPr lang="ja-JP" altLang="en-US" dirty="0">
                <a:solidFill>
                  <a:schemeClr val="accent2"/>
                </a:solidFill>
              </a:rPr>
              <a:t>　</a:t>
            </a:r>
            <a:r>
              <a:rPr lang="ja-JP" altLang="en-US" dirty="0" smtClean="0">
                <a:solidFill>
                  <a:schemeClr val="accent2"/>
                </a:solidFill>
              </a:rPr>
              <a:t>部長</a:t>
            </a:r>
            <a:endParaRPr kumimoji="1" lang="en-US" altLang="ja-JP" sz="1000" b="0" i="0" u="none" strike="noStrike" cap="none" normalizeH="0" baseline="0" dirty="0" smtClean="0">
              <a:ln>
                <a:noFill/>
              </a:ln>
              <a:solidFill>
                <a:schemeClr val="accent2"/>
              </a:solidFill>
              <a:effectLst/>
            </a:endParaRPr>
          </a:p>
        </p:txBody>
      </p:sp>
      <p:sp>
        <p:nvSpPr>
          <p:cNvPr id="32" name="正方形/長方形 31"/>
          <p:cNvSpPr/>
          <p:nvPr/>
        </p:nvSpPr>
        <p:spPr bwMode="auto">
          <a:xfrm>
            <a:off x="885824" y="3811585"/>
            <a:ext cx="1571625" cy="504825"/>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smtClean="0">
                <a:solidFill>
                  <a:schemeClr val="accent2"/>
                </a:solidFill>
              </a:rPr>
              <a:t>エレキ設計担当</a:t>
            </a:r>
            <a:r>
              <a:rPr lang="en-US" altLang="ja-JP" dirty="0">
                <a:solidFill>
                  <a:schemeClr val="accent2"/>
                </a:solidFill>
              </a:rPr>
              <a:t/>
            </a:r>
            <a:br>
              <a:rPr lang="en-US" altLang="ja-JP" dirty="0">
                <a:solidFill>
                  <a:schemeClr val="accent2"/>
                </a:solidFill>
              </a:rPr>
            </a:br>
            <a:r>
              <a:rPr lang="en-US" altLang="ja-JP" dirty="0" smtClean="0">
                <a:solidFill>
                  <a:schemeClr val="accent2"/>
                </a:solidFill>
              </a:rPr>
              <a:t>XXXX</a:t>
            </a:r>
            <a:r>
              <a:rPr lang="ja-JP" altLang="en-US" dirty="0">
                <a:solidFill>
                  <a:schemeClr val="accent2"/>
                </a:solidFill>
              </a:rPr>
              <a:t>　</a:t>
            </a:r>
            <a:r>
              <a:rPr lang="ja-JP" altLang="en-US" dirty="0" smtClean="0">
                <a:solidFill>
                  <a:schemeClr val="accent2"/>
                </a:solidFill>
              </a:rPr>
              <a:t>部長</a:t>
            </a:r>
            <a:endParaRPr kumimoji="1" lang="en-US" altLang="ja-JP" sz="1000" b="0" i="0" u="none" strike="noStrike" cap="none" normalizeH="0" baseline="0" dirty="0" smtClean="0">
              <a:ln>
                <a:noFill/>
              </a:ln>
              <a:solidFill>
                <a:schemeClr val="accent2"/>
              </a:solidFill>
              <a:effectLst/>
            </a:endParaRPr>
          </a:p>
        </p:txBody>
      </p:sp>
      <p:cxnSp>
        <p:nvCxnSpPr>
          <p:cNvPr id="36" name="直線コネクタ 35"/>
          <p:cNvCxnSpPr>
            <a:stCxn id="2" idx="2"/>
            <a:endCxn id="31" idx="0"/>
          </p:cNvCxnSpPr>
          <p:nvPr/>
        </p:nvCxnSpPr>
        <p:spPr bwMode="auto">
          <a:xfrm>
            <a:off x="3538537" y="3087685"/>
            <a:ext cx="0" cy="723900"/>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39" name="カギ線コネクタ 38"/>
          <p:cNvCxnSpPr>
            <a:stCxn id="2" idx="2"/>
            <a:endCxn id="32" idx="0"/>
          </p:cNvCxnSpPr>
          <p:nvPr/>
        </p:nvCxnSpPr>
        <p:spPr bwMode="auto">
          <a:xfrm rot="5400000">
            <a:off x="2243137" y="2516185"/>
            <a:ext cx="723900" cy="1866900"/>
          </a:xfrm>
          <a:prstGeom prst="bentConnector3">
            <a:avLst/>
          </a:prstGeom>
          <a:solidFill>
            <a:schemeClr val="accent1"/>
          </a:solidFill>
          <a:ln w="12700" cap="flat" cmpd="sng" algn="ctr">
            <a:solidFill>
              <a:schemeClr val="accent2"/>
            </a:solidFill>
            <a:prstDash val="solid"/>
            <a:round/>
            <a:headEnd type="none" w="med" len="med"/>
            <a:tailEnd type="none" w="med" len="med"/>
          </a:ln>
          <a:effectLst/>
        </p:spPr>
      </p:cxnSp>
      <p:sp>
        <p:nvSpPr>
          <p:cNvPr id="46" name="正方形/長方形 45"/>
          <p:cNvSpPr/>
          <p:nvPr/>
        </p:nvSpPr>
        <p:spPr bwMode="auto">
          <a:xfrm>
            <a:off x="885824" y="4740273"/>
            <a:ext cx="1571625" cy="504825"/>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smtClean="0">
                <a:solidFill>
                  <a:schemeClr val="accent2"/>
                </a:solidFill>
              </a:rPr>
              <a:t>認証取得担当</a:t>
            </a:r>
            <a:r>
              <a:rPr lang="en-US" altLang="ja-JP" dirty="0">
                <a:solidFill>
                  <a:schemeClr val="accent2"/>
                </a:solidFill>
              </a:rPr>
              <a:t/>
            </a:r>
            <a:br>
              <a:rPr lang="en-US" altLang="ja-JP" dirty="0">
                <a:solidFill>
                  <a:schemeClr val="accent2"/>
                </a:solidFill>
              </a:rPr>
            </a:br>
            <a:r>
              <a:rPr lang="en-US" altLang="ja-JP" dirty="0" smtClean="0">
                <a:solidFill>
                  <a:schemeClr val="accent2"/>
                </a:solidFill>
              </a:rPr>
              <a:t>XXXX</a:t>
            </a:r>
            <a:endParaRPr kumimoji="1" lang="en-US" altLang="ja-JP" sz="1000" b="0" i="0" u="none" strike="noStrike" cap="none" normalizeH="0" baseline="0" dirty="0" smtClean="0">
              <a:ln>
                <a:noFill/>
              </a:ln>
              <a:solidFill>
                <a:schemeClr val="accent2"/>
              </a:solidFill>
              <a:effectLst/>
            </a:endParaRPr>
          </a:p>
        </p:txBody>
      </p:sp>
      <p:cxnSp>
        <p:nvCxnSpPr>
          <p:cNvPr id="47" name="直線コネクタ 46"/>
          <p:cNvCxnSpPr>
            <a:stCxn id="32" idx="2"/>
            <a:endCxn id="46" idx="0"/>
          </p:cNvCxnSpPr>
          <p:nvPr/>
        </p:nvCxnSpPr>
        <p:spPr bwMode="auto">
          <a:xfrm>
            <a:off x="1671637" y="4316410"/>
            <a:ext cx="0" cy="423863"/>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sp>
        <p:nvSpPr>
          <p:cNvPr id="9228" name="正方形/長方形 9227"/>
          <p:cNvSpPr/>
          <p:nvPr/>
        </p:nvSpPr>
        <p:spPr bwMode="auto">
          <a:xfrm>
            <a:off x="520700" y="2298698"/>
            <a:ext cx="4051300" cy="4043363"/>
          </a:xfrm>
          <a:prstGeom prst="rect">
            <a:avLst/>
          </a:prstGeom>
          <a:noFill/>
          <a:ln w="12700" cap="flat" cmpd="sng" algn="ctr">
            <a:solidFill>
              <a:schemeClr val="accent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51" name="正方形/長方形 50"/>
          <p:cNvSpPr/>
          <p:nvPr/>
        </p:nvSpPr>
        <p:spPr bwMode="auto">
          <a:xfrm>
            <a:off x="5092698" y="2298698"/>
            <a:ext cx="4051300" cy="4043363"/>
          </a:xfrm>
          <a:prstGeom prst="rect">
            <a:avLst/>
          </a:prstGeom>
          <a:noFill/>
          <a:ln w="12700" cap="flat" cmpd="sng" algn="ctr">
            <a:solidFill>
              <a:schemeClr val="accent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9229" name="テキスト ボックス 9228"/>
          <p:cNvSpPr txBox="1"/>
          <p:nvPr/>
        </p:nvSpPr>
        <p:spPr>
          <a:xfrm>
            <a:off x="520700" y="1958973"/>
            <a:ext cx="954108" cy="284501"/>
          </a:xfrm>
          <a:prstGeom prst="rect">
            <a:avLst/>
          </a:prstGeom>
          <a:noFill/>
        </p:spPr>
        <p:txBody>
          <a:bodyPr wrap="none" rtlCol="0">
            <a:spAutoFit/>
          </a:bodyPr>
          <a:lstStyle/>
          <a:p>
            <a:r>
              <a:rPr kumimoji="1" lang="ja-JP" altLang="en-US" sz="1200" dirty="0" smtClean="0">
                <a:solidFill>
                  <a:schemeClr val="accent2"/>
                </a:solidFill>
                <a:latin typeface="HGP創英角ｺﾞｼｯｸUB" panose="020B0900000000000000" pitchFamily="50" charset="-128"/>
                <a:ea typeface="HGP創英角ｺﾞｼｯｸUB" panose="020B0900000000000000" pitchFamily="50" charset="-128"/>
              </a:rPr>
              <a:t>（社内体制）</a:t>
            </a:r>
            <a:endParaRPr kumimoji="1" lang="ja-JP" altLang="en-US" sz="120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53" name="テキスト ボックス 52"/>
          <p:cNvSpPr txBox="1"/>
          <p:nvPr/>
        </p:nvSpPr>
        <p:spPr>
          <a:xfrm>
            <a:off x="5092698" y="1958973"/>
            <a:ext cx="1261884" cy="313932"/>
          </a:xfrm>
          <a:prstGeom prst="rect">
            <a:avLst/>
          </a:prstGeom>
          <a:noFill/>
        </p:spPr>
        <p:txBody>
          <a:bodyPr wrap="none" rtlCol="0">
            <a:spAutoFit/>
          </a:bodyPr>
          <a:lstStyle/>
          <a:p>
            <a:r>
              <a:rPr kumimoji="1" lang="ja-JP" altLang="en-US" sz="1200" dirty="0" smtClean="0">
                <a:solidFill>
                  <a:schemeClr val="accent2"/>
                </a:solidFill>
                <a:latin typeface="HGP創英角ｺﾞｼｯｸUB" panose="020B0900000000000000" pitchFamily="50" charset="-128"/>
                <a:ea typeface="HGP創英角ｺﾞｼｯｸUB" panose="020B0900000000000000" pitchFamily="50" charset="-128"/>
              </a:rPr>
              <a:t>（社外協力体制）</a:t>
            </a:r>
            <a:endParaRPr kumimoji="1" lang="ja-JP" altLang="en-US" sz="1200" dirty="0">
              <a:solidFill>
                <a:schemeClr val="accent2"/>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966817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b="0" dirty="0">
                <a:latin typeface="HGP創英角ｺﾞｼｯｸUB" panose="020B0900000000000000" pitchFamily="50" charset="-128"/>
                <a:ea typeface="HGP創英角ｺﾞｼｯｸUB" panose="020B0900000000000000" pitchFamily="50" charset="-128"/>
              </a:rPr>
              <a:t>２－２．製造支援事業者の役割と連携内容</a:t>
            </a:r>
            <a:endParaRPr lang="en-US" altLang="ja-JP" b="0" dirty="0">
              <a:latin typeface="HGP創英角ｺﾞｼｯｸUB" panose="020B0900000000000000" pitchFamily="50" charset="-128"/>
              <a:ea typeface="HGP創英角ｺﾞｼｯｸUB" panose="020B0900000000000000" pitchFamily="50" charset="-128"/>
            </a:endParaRPr>
          </a:p>
        </p:txBody>
      </p:sp>
      <p:sp>
        <p:nvSpPr>
          <p:cNvPr id="9220" name="Rectangle 3"/>
          <p:cNvSpPr>
            <a:spLocks noGrp="1" noChangeArrowheads="1"/>
          </p:cNvSpPr>
          <p:nvPr>
            <p:ph idx="4294967295"/>
          </p:nvPr>
        </p:nvSpPr>
        <p:spPr>
          <a:xfrm>
            <a:off x="419100" y="1285875"/>
            <a:ext cx="9064625" cy="581698"/>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smtClean="0">
                <a:solidFill>
                  <a:schemeClr val="accent2"/>
                </a:solidFill>
              </a:rPr>
              <a:t>基本的に自社体制は○○の設計に留め、○○モジュールは</a:t>
            </a:r>
            <a:r>
              <a:rPr lang="en-US" altLang="ja-JP" dirty="0" smtClean="0">
                <a:solidFill>
                  <a:schemeClr val="accent2"/>
                </a:solidFill>
              </a:rPr>
              <a:t>ODM</a:t>
            </a:r>
            <a:r>
              <a:rPr lang="ja-JP" altLang="en-US" dirty="0" smtClean="0">
                <a:solidFill>
                  <a:schemeClr val="accent2"/>
                </a:solidFill>
              </a:rPr>
              <a:t>を全体に一括委託。</a:t>
            </a:r>
            <a:endParaRPr lang="en-US" altLang="ja-JP" dirty="0" smtClean="0">
              <a:solidFill>
                <a:schemeClr val="accent2"/>
              </a:solidFill>
            </a:endParaRPr>
          </a:p>
          <a:p>
            <a:pPr marL="211138" indent="-211138" eaLnBrk="1" hangingPunct="1">
              <a:buClr>
                <a:srgbClr val="5A5A5A"/>
              </a:buClr>
              <a:buSzPct val="100000"/>
              <a:buFont typeface="Wingdings"/>
              <a:buChar char="n"/>
            </a:pPr>
            <a:r>
              <a:rPr lang="ja-JP" altLang="en-US" dirty="0" smtClean="0">
                <a:solidFill>
                  <a:schemeClr val="accent2"/>
                </a:solidFill>
              </a:rPr>
              <a:t>○○認証取得については、外部コンサルを活用しながら社内体制を構築する。</a:t>
            </a:r>
          </a:p>
        </p:txBody>
      </p:sp>
      <p:sp>
        <p:nvSpPr>
          <p:cNvPr id="8" name="正方形/長方形 7"/>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a:t>
            </a:r>
            <a:r>
              <a:rPr lang="en-US" altLang="ja-JP" sz="1100" dirty="0" smtClean="0"/>
              <a:t>~</a:t>
            </a:r>
            <a:r>
              <a:rPr lang="ja-JP" altLang="en-US" sz="1100" dirty="0" smtClean="0"/>
              <a:t>２ページ程度</a:t>
            </a:r>
            <a:endParaRPr kumimoji="1" lang="en-US" altLang="ja-JP" sz="1100" b="0" i="0" u="none" strike="noStrike" cap="none" normalizeH="0" baseline="0" dirty="0" smtClean="0">
              <a:ln>
                <a:noFill/>
              </a:ln>
              <a:effectLst/>
            </a:endParaRPr>
          </a:p>
        </p:txBody>
      </p:sp>
      <p:graphicFrame>
        <p:nvGraphicFramePr>
          <p:cNvPr id="7" name="表 6"/>
          <p:cNvGraphicFramePr>
            <a:graphicFrameLocks noGrp="1"/>
          </p:cNvGraphicFramePr>
          <p:nvPr>
            <p:extLst>
              <p:ext uri="{D42A27DB-BD31-4B8C-83A1-F6EECF244321}">
                <p14:modId xmlns:p14="http://schemas.microsoft.com/office/powerpoint/2010/main" val="1405779144"/>
              </p:ext>
            </p:extLst>
          </p:nvPr>
        </p:nvGraphicFramePr>
        <p:xfrm>
          <a:off x="316028" y="2203465"/>
          <a:ext cx="9301046" cy="4175594"/>
        </p:xfrm>
        <a:graphic>
          <a:graphicData uri="http://schemas.openxmlformats.org/drawingml/2006/table">
            <a:tbl>
              <a:tblPr firstRow="1" bandRow="1">
                <a:tableStyleId>{5C22544A-7EE6-4342-B048-85BDC9FD1C3A}</a:tableStyleId>
              </a:tblPr>
              <a:tblGrid>
                <a:gridCol w="1860209"/>
                <a:gridCol w="1904036"/>
                <a:gridCol w="1816383"/>
                <a:gridCol w="1860209"/>
                <a:gridCol w="1860209"/>
              </a:tblGrid>
              <a:tr h="259080">
                <a:tc rowSpan="2">
                  <a:txBody>
                    <a:bodyPr/>
                    <a:lstStyle/>
                    <a:p>
                      <a:r>
                        <a:rPr kumimoji="1" lang="ja-JP" altLang="en-US" sz="1400" b="1" dirty="0" smtClean="0">
                          <a:solidFill>
                            <a:schemeClr val="accent2"/>
                          </a:solidFill>
                        </a:rPr>
                        <a:t>実施事項</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rowSpan="2">
                  <a:txBody>
                    <a:bodyPr/>
                    <a:lstStyle/>
                    <a:p>
                      <a:r>
                        <a:rPr kumimoji="1" lang="ja-JP" altLang="en-US" sz="1400" b="1" dirty="0" smtClean="0">
                          <a:solidFill>
                            <a:schemeClr val="accent2"/>
                          </a:solidFill>
                        </a:rPr>
                        <a:t>自社の役割</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gridSpan="2">
                  <a:txBody>
                    <a:bodyPr/>
                    <a:lstStyle/>
                    <a:p>
                      <a:r>
                        <a:rPr kumimoji="1" lang="ja-JP" altLang="en-US" sz="1400" b="1" dirty="0" smtClean="0">
                          <a:solidFill>
                            <a:schemeClr val="accent2"/>
                          </a:solidFill>
                        </a:rPr>
                        <a:t>製造支援事業者の役割</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rowSpan="2">
                  <a:txBody>
                    <a:bodyPr/>
                    <a:lstStyle/>
                    <a:p>
                      <a:r>
                        <a:rPr kumimoji="1" lang="ja-JP" altLang="en-US" sz="1400" b="1" dirty="0" smtClean="0">
                          <a:solidFill>
                            <a:schemeClr val="accent2"/>
                          </a:solidFill>
                        </a:rPr>
                        <a:t>製造支援事業者との連携目的</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r>
              <a:tr h="25908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400" b="1" dirty="0" smtClean="0">
                          <a:solidFill>
                            <a:schemeClr val="accent2"/>
                          </a:solidFill>
                        </a:rPr>
                        <a:t>事業者</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ja-JP" altLang="en-US" sz="1400" b="1" dirty="0" smtClean="0">
                          <a:solidFill>
                            <a:schemeClr val="accent2"/>
                          </a:solidFill>
                        </a:rPr>
                        <a:t>役割</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vMerge="1">
                  <a:txBody>
                    <a:bodyPr/>
                    <a:lstStyle/>
                    <a:p>
                      <a:endParaRPr kumimoji="1" lang="ja-JP" altLang="en-US"/>
                    </a:p>
                  </a:txBody>
                  <a:tcPr/>
                </a:tc>
              </a:tr>
              <a:tr h="883837">
                <a:tc>
                  <a:txBody>
                    <a:bodyPr/>
                    <a:lstStyle/>
                    <a:p>
                      <a:pPr>
                        <a:spcAft>
                          <a:spcPts val="600"/>
                        </a:spcAft>
                      </a:pPr>
                      <a:r>
                        <a:rPr kumimoji="1" lang="ja-JP" altLang="en-US" sz="1200" dirty="0" smtClean="0">
                          <a:solidFill>
                            <a:schemeClr val="accent2"/>
                          </a:solidFill>
                        </a:rPr>
                        <a:t>○○全体設計</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○○の仕様設計</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○○のマネジメント</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spcAft>
                          <a:spcPts val="600"/>
                        </a:spcAft>
                      </a:pPr>
                      <a:r>
                        <a:rPr lang="en-US" altLang="ja-JP" sz="1200" dirty="0" smtClean="0">
                          <a:solidFill>
                            <a:schemeClr val="accent2"/>
                          </a:solidFill>
                        </a:rPr>
                        <a:t>XXXX</a:t>
                      </a:r>
                      <a:r>
                        <a:rPr lang="ja-JP" altLang="en-US" sz="1200" dirty="0" smtClean="0">
                          <a:solidFill>
                            <a:schemeClr val="accent2"/>
                          </a:solidFill>
                        </a:rPr>
                        <a:t>株式会社</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事業期間中のプロジェクトマネジメント</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適宜製造業視点のアドバイス</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○○への影響・リスクの評価</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r>
              <a:tr h="883837">
                <a:tc rowSpan="2">
                  <a:txBody>
                    <a:bodyPr/>
                    <a:lstStyle/>
                    <a:p>
                      <a:pPr>
                        <a:spcAft>
                          <a:spcPts val="600"/>
                        </a:spcAft>
                      </a:pPr>
                      <a:r>
                        <a:rPr kumimoji="1" lang="ja-JP" altLang="en-US" sz="1200" dirty="0" smtClean="0">
                          <a:solidFill>
                            <a:schemeClr val="accent2"/>
                          </a:solidFill>
                        </a:rPr>
                        <a:t>○○モジュールの設計・試作</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rowSpan="2">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○○の仕様設計</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○○のマネジメント</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altLang="ja-JP" sz="1200" dirty="0" smtClean="0">
                          <a:solidFill>
                            <a:schemeClr val="accent2"/>
                          </a:solidFill>
                        </a:rPr>
                        <a:t>XXXX</a:t>
                      </a:r>
                      <a:r>
                        <a:rPr lang="ja-JP" altLang="en-US" sz="1200" dirty="0" smtClean="0">
                          <a:solidFill>
                            <a:schemeClr val="accent2"/>
                          </a:solidFill>
                        </a:rPr>
                        <a:t>株式会社</a:t>
                      </a:r>
                      <a:endParaRPr kumimoji="1" lang="ja-JP" altLang="en-US" sz="1200" dirty="0" smtClean="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全体設計への影響確認、仕様調整</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rowSpan="2">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○○モジュールのカスタム開発の加速</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r>
              <a:tr h="883837">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ja-JP" altLang="en-US" sz="1200" dirty="0" smtClean="0">
                          <a:solidFill>
                            <a:schemeClr val="accent2"/>
                          </a:solidFill>
                        </a:rPr>
                        <a:t>○○○株式会社</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○○モジュールの設計</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製造委託先との調整</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vMerge="1">
                  <a:txBody>
                    <a:bodyPr/>
                    <a:lstStyle/>
                    <a:p>
                      <a:pPr marL="285750" indent="-285750">
                        <a:buFont typeface="Wingdings" panose="05000000000000000000" pitchFamily="2" charset="2"/>
                        <a:buChar char="ü"/>
                      </a:pP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r>
              <a:tr h="883837">
                <a:tc>
                  <a:txBody>
                    <a:bodyPr/>
                    <a:lstStyle/>
                    <a:p>
                      <a:pPr>
                        <a:spcAft>
                          <a:spcPts val="600"/>
                        </a:spcAft>
                      </a:pPr>
                      <a:r>
                        <a:rPr kumimoji="1" lang="ja-JP" altLang="en-US" sz="1200" dirty="0" smtClean="0">
                          <a:solidFill>
                            <a:schemeClr val="accent2"/>
                          </a:solidFill>
                        </a:rPr>
                        <a:t>○○認証の取得</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社内体制の構築</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ja-JP" altLang="en-US" sz="1200" dirty="0" smtClean="0">
                          <a:solidFill>
                            <a:schemeClr val="accent2"/>
                          </a:solidFill>
                        </a:rPr>
                        <a:t>△△△株式会社</a:t>
                      </a:r>
                      <a:endParaRPr kumimoji="1" lang="ja-JP" altLang="en-US" sz="1200" dirty="0" smtClean="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○○認証取得計画の策定</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○○基準のドラフト作成、試験等の実施</a:t>
                      </a:r>
                      <a:endParaRPr kumimoji="1" lang="en-US" altLang="ja-JP" sz="1200" dirty="0" smtClean="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不足する○○ノウハウの提供</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07044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b="0" dirty="0">
                <a:latin typeface="HGP創英角ｺﾞｼｯｸUB" panose="020B0900000000000000" pitchFamily="50" charset="-128"/>
                <a:ea typeface="HGP創英角ｺﾞｼｯｸUB" panose="020B0900000000000000" pitchFamily="50" charset="-128"/>
              </a:rPr>
              <a:t>２－３．製造支援事業者とのコンタクト状況</a:t>
            </a:r>
            <a:endParaRPr lang="en-US" altLang="ja-JP" b="0" dirty="0">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１ページ程度</a:t>
            </a:r>
            <a:endParaRPr kumimoji="1" lang="en-US" altLang="ja-JP" sz="1100" b="0" i="0" u="none" strike="noStrike" cap="none" normalizeH="0" baseline="0" dirty="0" smtClean="0">
              <a:ln>
                <a:noFill/>
              </a:ln>
              <a:effectLst/>
            </a:endParaRPr>
          </a:p>
        </p:txBody>
      </p:sp>
      <p:graphicFrame>
        <p:nvGraphicFramePr>
          <p:cNvPr id="7" name="表 6"/>
          <p:cNvGraphicFramePr>
            <a:graphicFrameLocks noGrp="1"/>
          </p:cNvGraphicFramePr>
          <p:nvPr>
            <p:extLst>
              <p:ext uri="{D42A27DB-BD31-4B8C-83A1-F6EECF244321}">
                <p14:modId xmlns:p14="http://schemas.microsoft.com/office/powerpoint/2010/main" val="1887340965"/>
              </p:ext>
            </p:extLst>
          </p:nvPr>
        </p:nvGraphicFramePr>
        <p:xfrm>
          <a:off x="316028" y="2203465"/>
          <a:ext cx="9062642" cy="3276434"/>
        </p:xfrm>
        <a:graphic>
          <a:graphicData uri="http://schemas.openxmlformats.org/drawingml/2006/table">
            <a:tbl>
              <a:tblPr firstRow="1" bandRow="1">
                <a:tableStyleId>{5C22544A-7EE6-4342-B048-85BDC9FD1C3A}</a:tableStyleId>
              </a:tblPr>
              <a:tblGrid>
                <a:gridCol w="1441664"/>
                <a:gridCol w="1745289"/>
                <a:gridCol w="1745289"/>
                <a:gridCol w="4130400"/>
              </a:tblGrid>
              <a:tr h="259080">
                <a:tc rowSpan="2">
                  <a:txBody>
                    <a:bodyPr/>
                    <a:lstStyle/>
                    <a:p>
                      <a:r>
                        <a:rPr kumimoji="1" lang="ja-JP" altLang="en-US" sz="1400" b="1" dirty="0" smtClean="0">
                          <a:solidFill>
                            <a:schemeClr val="accent2"/>
                          </a:solidFill>
                        </a:rPr>
                        <a:t>製造支援事業者</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gridSpan="3">
                  <a:txBody>
                    <a:bodyPr/>
                    <a:lstStyle/>
                    <a:p>
                      <a:r>
                        <a:rPr kumimoji="1" lang="ja-JP" altLang="en-US" sz="1400" b="1" dirty="0" smtClean="0">
                          <a:solidFill>
                            <a:schemeClr val="accent2"/>
                          </a:solidFill>
                        </a:rPr>
                        <a:t>コンタクト状況</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hMerge="1">
                  <a:txBody>
                    <a:bodyPr/>
                    <a:lstStyle/>
                    <a:p>
                      <a:endParaRPr kumimoji="1" lang="ja-JP" altLang="en-US"/>
                    </a:p>
                  </a:txBody>
                  <a:tcPr/>
                </a:tc>
                <a:tc hMerge="1">
                  <a:txBody>
                    <a:bodyPr/>
                    <a:lstStyle/>
                    <a:p>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r>
              <a:tr h="259080">
                <a:tc vMerge="1">
                  <a:txBody>
                    <a:bodyPr/>
                    <a:lstStyle/>
                    <a:p>
                      <a:endParaRPr kumimoji="1" lang="ja-JP" altLang="en-US"/>
                    </a:p>
                  </a:txBody>
                  <a:tcPr/>
                </a:tc>
                <a:tc>
                  <a:txBody>
                    <a:bodyPr/>
                    <a:lstStyle/>
                    <a:p>
                      <a:r>
                        <a:rPr kumimoji="1" lang="ja-JP" altLang="en-US" sz="1400" b="1" dirty="0" smtClean="0">
                          <a:solidFill>
                            <a:schemeClr val="accent2"/>
                          </a:solidFill>
                        </a:rPr>
                        <a:t>ステータス</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ja-JP" altLang="en-US" sz="1400" b="1" dirty="0" smtClean="0">
                          <a:solidFill>
                            <a:schemeClr val="accent2"/>
                          </a:solidFill>
                        </a:rPr>
                        <a:t>合意状況</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ja-JP" altLang="en-US" sz="1400" b="1" dirty="0" smtClean="0">
                          <a:solidFill>
                            <a:schemeClr val="accent2"/>
                          </a:solidFill>
                        </a:rPr>
                        <a:t>協議内容</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r>
              <a:tr h="883837">
                <a:tc>
                  <a:txBody>
                    <a:bodyPr/>
                    <a:lstStyle/>
                    <a:p>
                      <a:pPr>
                        <a:spcAft>
                          <a:spcPts val="600"/>
                        </a:spcAft>
                      </a:pPr>
                      <a:r>
                        <a:rPr lang="en-US" altLang="ja-JP" sz="1200" dirty="0" smtClean="0">
                          <a:solidFill>
                            <a:schemeClr val="accent2"/>
                          </a:solidFill>
                        </a:rPr>
                        <a:t>XXXX</a:t>
                      </a:r>
                      <a:r>
                        <a:rPr lang="ja-JP" altLang="en-US" sz="1200" dirty="0" smtClean="0">
                          <a:solidFill>
                            <a:schemeClr val="accent2"/>
                          </a:solidFill>
                        </a:rPr>
                        <a:t>株式会社</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協業実績有り</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打合せ実施済み</a:t>
                      </a:r>
                      <a:r>
                        <a:rPr kumimoji="1" lang="en-US" altLang="ja-JP" sz="1200" dirty="0" smtClean="0">
                          <a:solidFill>
                            <a:schemeClr val="accent2"/>
                          </a:solidFill>
                        </a:rPr>
                        <a:t/>
                      </a:r>
                      <a:br>
                        <a:rPr kumimoji="1" lang="en-US" altLang="ja-JP" sz="1200" dirty="0" smtClean="0">
                          <a:solidFill>
                            <a:schemeClr val="accent2"/>
                          </a:solidFill>
                        </a:rPr>
                      </a:br>
                      <a:r>
                        <a:rPr kumimoji="1" lang="ja-JP" altLang="en-US" sz="1200" dirty="0" smtClean="0">
                          <a:solidFill>
                            <a:schemeClr val="accent2"/>
                          </a:solidFill>
                        </a:rPr>
                        <a:t>（添付資料③参照</a:t>
                      </a:r>
                      <a:r>
                        <a:rPr kumimoji="1" lang="ja-JP" altLang="en-US" sz="1200" dirty="0">
                          <a:solidFill>
                            <a:schemeClr val="accent2"/>
                          </a:solidFill>
                        </a:rPr>
                        <a:t>）</a:t>
                      </a:r>
                      <a:endParaRPr kumimoji="1" lang="en-US" altLang="ja-JP" sz="1200" dirty="0" smtClean="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協業了承済み</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○○製品の開発段階から、○年間の協業実績有り。</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本事業の参画においても了承を得ており、特に○○に関する懸念を開発計画に反映させている</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r>
              <a:tr h="883837">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ja-JP" altLang="en-US" sz="1200" dirty="0" smtClean="0">
                          <a:solidFill>
                            <a:schemeClr val="accent2"/>
                          </a:solidFill>
                        </a:rPr>
                        <a:t>○○○株式会社</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協業実績有り</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打合せ実施済み</a:t>
                      </a:r>
                      <a:r>
                        <a:rPr kumimoji="1" lang="en-US" altLang="ja-JP" sz="1200" dirty="0" smtClean="0">
                          <a:solidFill>
                            <a:schemeClr val="accent2"/>
                          </a:solidFill>
                        </a:rPr>
                        <a:t/>
                      </a:r>
                      <a:br>
                        <a:rPr kumimoji="1" lang="en-US" altLang="ja-JP" sz="1200" dirty="0" smtClean="0">
                          <a:solidFill>
                            <a:schemeClr val="accent2"/>
                          </a:solidFill>
                        </a:rPr>
                      </a:br>
                      <a:r>
                        <a:rPr kumimoji="1" lang="ja-JP" altLang="en-US" sz="1200" dirty="0" smtClean="0">
                          <a:solidFill>
                            <a:schemeClr val="accent2"/>
                          </a:solidFill>
                        </a:rPr>
                        <a:t>（添付資料④参照）</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協業了承済み</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○年から○○分野で協業実績あり、弊社の社内体制にも理解がある。</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本事業の参画においても了承を得ているが、金額面については調整できておらず、概算で予算を見積もっている。</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r>
              <a:tr h="883837">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ja-JP" altLang="en-US" sz="1200" dirty="0" smtClean="0">
                          <a:solidFill>
                            <a:schemeClr val="accent2"/>
                          </a:solidFill>
                        </a:rPr>
                        <a:t>△△△株式会社</a:t>
                      </a:r>
                      <a:endParaRPr kumimoji="1" lang="ja-JP" altLang="en-US" sz="1200" dirty="0" smtClean="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協業実績無し</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○○○社を経由してコンタクト調整中</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調整中</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未調整だが、○○領域の加工に精度が必要であり、</a:t>
                      </a:r>
                      <a:r>
                        <a:rPr lang="ja-JP" altLang="en-US" sz="1200" dirty="0" smtClean="0">
                          <a:solidFill>
                            <a:schemeClr val="accent2"/>
                          </a:solidFill>
                        </a:rPr>
                        <a:t>△△△の参画に向けて調整を進める。</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86547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b="0" dirty="0" smtClean="0">
                <a:solidFill>
                  <a:schemeClr val="tx1"/>
                </a:solidFill>
                <a:latin typeface="HGP創英角ｺﾞｼｯｸUB" panose="020B0900000000000000" pitchFamily="50" charset="-128"/>
                <a:ea typeface="HGP創英角ｺﾞｼｯｸUB" panose="020B0900000000000000" pitchFamily="50" charset="-128"/>
              </a:rPr>
              <a:t>２－４．</a:t>
            </a:r>
            <a:r>
              <a:rPr lang="en-US" altLang="ja-JP" b="0" dirty="0" smtClean="0">
                <a:solidFill>
                  <a:schemeClr val="tx1"/>
                </a:solidFill>
                <a:latin typeface="HGP創英角ｺﾞｼｯｸUB" panose="020B0900000000000000" pitchFamily="50" charset="-128"/>
                <a:ea typeface="HGP創英角ｺﾞｼｯｸUB" panose="020B0900000000000000" pitchFamily="50" charset="-128"/>
              </a:rPr>
              <a:t>VC</a:t>
            </a:r>
            <a:r>
              <a:rPr lang="ja-JP" altLang="en-US" b="0" dirty="0" smtClean="0">
                <a:solidFill>
                  <a:schemeClr val="tx1"/>
                </a:solidFill>
                <a:latin typeface="HGP創英角ｺﾞｼｯｸUB" panose="020B0900000000000000" pitchFamily="50" charset="-128"/>
                <a:ea typeface="HGP創英角ｺﾞｼｯｸUB" panose="020B0900000000000000" pitchFamily="50" charset="-128"/>
              </a:rPr>
              <a:t>等とのコンタクト</a:t>
            </a:r>
            <a:r>
              <a:rPr lang="ja-JP" altLang="en-US" b="0" dirty="0">
                <a:solidFill>
                  <a:schemeClr val="tx1"/>
                </a:solidFill>
                <a:latin typeface="HGP創英角ｺﾞｼｯｸUB" panose="020B0900000000000000" pitchFamily="50" charset="-128"/>
                <a:ea typeface="HGP創英角ｺﾞｼｯｸUB" panose="020B0900000000000000" pitchFamily="50" charset="-128"/>
              </a:rPr>
              <a:t>状況</a:t>
            </a:r>
            <a:endParaRPr lang="en-US" altLang="ja-JP" b="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１ページ程度</a:t>
            </a:r>
            <a:endParaRPr kumimoji="1" lang="en-US" altLang="ja-JP" sz="1100" b="0" i="0" u="none" strike="noStrike" cap="none" normalizeH="0" baseline="0" dirty="0" smtClean="0">
              <a:ln>
                <a:noFill/>
              </a:ln>
              <a:effectLst/>
            </a:endParaRPr>
          </a:p>
        </p:txBody>
      </p:sp>
      <p:graphicFrame>
        <p:nvGraphicFramePr>
          <p:cNvPr id="7" name="表 6"/>
          <p:cNvGraphicFramePr>
            <a:graphicFrameLocks noGrp="1"/>
          </p:cNvGraphicFramePr>
          <p:nvPr>
            <p:extLst>
              <p:ext uri="{D42A27DB-BD31-4B8C-83A1-F6EECF244321}">
                <p14:modId xmlns:p14="http://schemas.microsoft.com/office/powerpoint/2010/main" val="342696578"/>
              </p:ext>
            </p:extLst>
          </p:nvPr>
        </p:nvGraphicFramePr>
        <p:xfrm>
          <a:off x="316028" y="2203465"/>
          <a:ext cx="9062642" cy="3261111"/>
        </p:xfrm>
        <a:graphic>
          <a:graphicData uri="http://schemas.openxmlformats.org/drawingml/2006/table">
            <a:tbl>
              <a:tblPr firstRow="1" bandRow="1">
                <a:tableStyleId>{5C22544A-7EE6-4342-B048-85BDC9FD1C3A}</a:tableStyleId>
              </a:tblPr>
              <a:tblGrid>
                <a:gridCol w="1441664">
                  <a:extLst>
                    <a:ext uri="{9D8B030D-6E8A-4147-A177-3AD203B41FA5}">
                      <a16:colId xmlns:a16="http://schemas.microsoft.com/office/drawing/2014/main" xmlns="" val="20000"/>
                    </a:ext>
                  </a:extLst>
                </a:gridCol>
                <a:gridCol w="1745289">
                  <a:extLst>
                    <a:ext uri="{9D8B030D-6E8A-4147-A177-3AD203B41FA5}">
                      <a16:colId xmlns:a16="http://schemas.microsoft.com/office/drawing/2014/main" xmlns="" val="20001"/>
                    </a:ext>
                  </a:extLst>
                </a:gridCol>
                <a:gridCol w="1745289">
                  <a:extLst>
                    <a:ext uri="{9D8B030D-6E8A-4147-A177-3AD203B41FA5}">
                      <a16:colId xmlns:a16="http://schemas.microsoft.com/office/drawing/2014/main" xmlns="" val="20002"/>
                    </a:ext>
                  </a:extLst>
                </a:gridCol>
                <a:gridCol w="4130400">
                  <a:extLst>
                    <a:ext uri="{9D8B030D-6E8A-4147-A177-3AD203B41FA5}">
                      <a16:colId xmlns:a16="http://schemas.microsoft.com/office/drawing/2014/main" xmlns="" val="20003"/>
                    </a:ext>
                  </a:extLst>
                </a:gridCol>
              </a:tblGrid>
              <a:tr h="259080">
                <a:tc rowSpan="2">
                  <a:txBody>
                    <a:bodyPr/>
                    <a:lstStyle/>
                    <a:p>
                      <a:r>
                        <a:rPr kumimoji="1" lang="en-US" altLang="ja-JP" sz="1400" b="1" dirty="0" smtClean="0">
                          <a:solidFill>
                            <a:schemeClr val="accent2"/>
                          </a:solidFill>
                        </a:rPr>
                        <a:t>VC</a:t>
                      </a:r>
                      <a:r>
                        <a:rPr kumimoji="1" lang="ja-JP" altLang="en-US" sz="1400" b="1" dirty="0" smtClean="0">
                          <a:solidFill>
                            <a:schemeClr val="accent2"/>
                          </a:solidFill>
                        </a:rPr>
                        <a:t>・</a:t>
                      </a:r>
                      <a:r>
                        <a:rPr kumimoji="1" lang="en-US" altLang="ja-JP" sz="1400" b="1" dirty="0" smtClean="0">
                          <a:solidFill>
                            <a:schemeClr val="accent2"/>
                          </a:solidFill>
                        </a:rPr>
                        <a:t>CVC</a:t>
                      </a:r>
                      <a:r>
                        <a:rPr kumimoji="1" lang="ja-JP" altLang="en-US" sz="1400" b="1" dirty="0" smtClean="0">
                          <a:solidFill>
                            <a:schemeClr val="accent2"/>
                          </a:solidFill>
                        </a:rPr>
                        <a:t>等</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gridSpan="3">
                  <a:txBody>
                    <a:bodyPr/>
                    <a:lstStyle/>
                    <a:p>
                      <a:r>
                        <a:rPr kumimoji="1" lang="ja-JP" altLang="en-US" sz="1400" b="1" dirty="0" smtClean="0">
                          <a:solidFill>
                            <a:schemeClr val="accent2"/>
                          </a:solidFill>
                        </a:rPr>
                        <a:t>コンタクト状況</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hMerge="1">
                  <a:txBody>
                    <a:bodyPr/>
                    <a:lstStyle/>
                    <a:p>
                      <a:endParaRPr kumimoji="1" lang="ja-JP" altLang="en-US"/>
                    </a:p>
                  </a:txBody>
                  <a:tcPr/>
                </a:tc>
                <a:tc hMerge="1">
                  <a:txBody>
                    <a:bodyPr/>
                    <a:lstStyle/>
                    <a:p>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0"/>
                  </a:ext>
                </a:extLst>
              </a:tr>
              <a:tr h="259080">
                <a:tc vMerge="1">
                  <a:txBody>
                    <a:bodyPr/>
                    <a:lstStyle/>
                    <a:p>
                      <a:endParaRPr kumimoji="1" lang="ja-JP" altLang="en-US"/>
                    </a:p>
                  </a:txBody>
                  <a:tcPr/>
                </a:tc>
                <a:tc>
                  <a:txBody>
                    <a:bodyPr/>
                    <a:lstStyle/>
                    <a:p>
                      <a:r>
                        <a:rPr kumimoji="1" lang="ja-JP" altLang="en-US" sz="1400" b="1" dirty="0" smtClean="0">
                          <a:solidFill>
                            <a:schemeClr val="accent2"/>
                          </a:solidFill>
                        </a:rPr>
                        <a:t>ステータス</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ja-JP" altLang="en-US" sz="1400" b="1" dirty="0" smtClean="0">
                          <a:solidFill>
                            <a:schemeClr val="accent2"/>
                          </a:solidFill>
                        </a:rPr>
                        <a:t>合意状況</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ja-JP" altLang="en-US" sz="1400" b="1" dirty="0" smtClean="0">
                          <a:solidFill>
                            <a:schemeClr val="accent2"/>
                          </a:solidFill>
                        </a:rPr>
                        <a:t>協議内容</a:t>
                      </a:r>
                      <a:endParaRPr kumimoji="1" lang="ja-JP" altLang="en-US" sz="1400" b="1"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1"/>
                  </a:ext>
                </a:extLst>
              </a:tr>
              <a:tr h="883837">
                <a:tc>
                  <a:txBody>
                    <a:bodyPr/>
                    <a:lstStyle/>
                    <a:p>
                      <a:pPr>
                        <a:spcAft>
                          <a:spcPts val="600"/>
                        </a:spcAft>
                      </a:pPr>
                      <a:r>
                        <a:rPr lang="en-US" altLang="ja-JP" sz="1200" dirty="0" smtClean="0">
                          <a:solidFill>
                            <a:schemeClr val="accent2"/>
                          </a:solidFill>
                        </a:rPr>
                        <a:t>XXXX</a:t>
                      </a:r>
                      <a:r>
                        <a:rPr lang="ja-JP" altLang="en-US" sz="1200" dirty="0" smtClean="0">
                          <a:solidFill>
                            <a:schemeClr val="accent2"/>
                          </a:solidFill>
                        </a:rPr>
                        <a:t>株式会社</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en-US" altLang="ja-JP" sz="1200" dirty="0" smtClean="0">
                          <a:solidFill>
                            <a:schemeClr val="accent2"/>
                          </a:solidFill>
                        </a:rPr>
                        <a:t>HW</a:t>
                      </a:r>
                      <a:r>
                        <a:rPr kumimoji="1" lang="ja-JP" altLang="en-US" sz="1200" dirty="0" smtClean="0">
                          <a:solidFill>
                            <a:schemeClr val="accent2"/>
                          </a:solidFill>
                        </a:rPr>
                        <a:t>スタートアップ投資実績有り</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打合せ実施済み</a:t>
                      </a:r>
                      <a:endParaRPr kumimoji="1" lang="en-US" altLang="ja-JP" sz="1200" dirty="0" smtClean="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出資済み</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シード期に出資。○○製品の開発段階から、○年間のハンズオン実績有り。</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本事業実施後の資金調達について了承を得ている。</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xmlns="" val="10002"/>
                  </a:ext>
                </a:extLst>
              </a:tr>
              <a:tr h="883837">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altLang="ja-JP" sz="1200" dirty="0" smtClean="0">
                          <a:solidFill>
                            <a:schemeClr val="accent2"/>
                          </a:solidFill>
                        </a:rPr>
                        <a:t>XXX</a:t>
                      </a:r>
                      <a:br>
                        <a:rPr lang="en-US" altLang="ja-JP" sz="1200" dirty="0" smtClean="0">
                          <a:solidFill>
                            <a:schemeClr val="accent2"/>
                          </a:solidFill>
                        </a:rPr>
                      </a:br>
                      <a:r>
                        <a:rPr lang="ja-JP" altLang="en-US" sz="1200" dirty="0" smtClean="0">
                          <a:solidFill>
                            <a:schemeClr val="accent2"/>
                          </a:solidFill>
                        </a:rPr>
                        <a:t>（</a:t>
                      </a:r>
                      <a:r>
                        <a:rPr kumimoji="1" lang="ja-JP" altLang="en-US" sz="1200" dirty="0" smtClean="0">
                          <a:solidFill>
                            <a:schemeClr val="accent2"/>
                          </a:solidFill>
                        </a:rPr>
                        <a:t>企業名非開示）</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en-US" altLang="ja-JP" sz="1200" dirty="0" smtClean="0">
                          <a:solidFill>
                            <a:schemeClr val="accent2"/>
                          </a:solidFill>
                        </a:rPr>
                        <a:t>HW</a:t>
                      </a:r>
                      <a:r>
                        <a:rPr kumimoji="1" lang="ja-JP" altLang="en-US" sz="1200" dirty="0" smtClean="0">
                          <a:solidFill>
                            <a:schemeClr val="accent2"/>
                          </a:solidFill>
                        </a:rPr>
                        <a:t>スタートアップ投資実績有り</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打合せ実施済み</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出資了承済み</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en-US" altLang="ja-JP" sz="1200" dirty="0" smtClean="0">
                          <a:solidFill>
                            <a:schemeClr val="accent2"/>
                          </a:solidFill>
                        </a:rPr>
                        <a:t>NDA</a:t>
                      </a:r>
                      <a:r>
                        <a:rPr kumimoji="1" lang="ja-JP" altLang="en-US" sz="1200" dirty="0" smtClean="0">
                          <a:solidFill>
                            <a:schemeClr val="accent2"/>
                          </a:solidFill>
                        </a:rPr>
                        <a:t>および共同開発契約締結済み。</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本事業の参画においても了承を得ており、</a:t>
                      </a:r>
                      <a:r>
                        <a:rPr kumimoji="1" lang="en-US" altLang="ja-JP" sz="1200" dirty="0" err="1" smtClean="0">
                          <a:solidFill>
                            <a:schemeClr val="accent2"/>
                          </a:solidFill>
                        </a:rPr>
                        <a:t>PoC</a:t>
                      </a:r>
                      <a:r>
                        <a:rPr kumimoji="1" lang="ja-JP" altLang="en-US" sz="1200" dirty="0" smtClean="0">
                          <a:solidFill>
                            <a:schemeClr val="accent2"/>
                          </a:solidFill>
                        </a:rPr>
                        <a:t>用の資金については同社が出資する予定。</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xmlns="" val="10003"/>
                  </a:ext>
                </a:extLst>
              </a:tr>
              <a:tr h="883837">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kumimoji="1" lang="en-US" altLang="ja-JP" sz="1200" dirty="0" smtClean="0">
                          <a:solidFill>
                            <a:schemeClr val="accent2"/>
                          </a:solidFill>
                        </a:rPr>
                        <a:t>XXX</a:t>
                      </a:r>
                      <a:br>
                        <a:rPr kumimoji="1" lang="en-US" altLang="ja-JP" sz="1200" dirty="0" smtClean="0">
                          <a:solidFill>
                            <a:schemeClr val="accent2"/>
                          </a:solidFill>
                        </a:rPr>
                      </a:br>
                      <a:r>
                        <a:rPr kumimoji="1" lang="ja-JP" altLang="en-US" sz="1200" dirty="0" smtClean="0">
                          <a:solidFill>
                            <a:schemeClr val="accent2"/>
                          </a:solidFill>
                        </a:rPr>
                        <a:t>（企業名非開示）</a:t>
                      </a:r>
                      <a:endParaRPr kumimoji="1" lang="en-US" altLang="ja-JP" sz="1200" dirty="0" smtClean="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en-US" altLang="ja-JP" sz="1200" dirty="0" smtClean="0">
                          <a:solidFill>
                            <a:schemeClr val="accent2"/>
                          </a:solidFill>
                        </a:rPr>
                        <a:t>HW</a:t>
                      </a:r>
                      <a:r>
                        <a:rPr kumimoji="1" lang="ja-JP" altLang="en-US" sz="1200" dirty="0" smtClean="0">
                          <a:solidFill>
                            <a:schemeClr val="accent2"/>
                          </a:solidFill>
                        </a:rPr>
                        <a:t>スタートアップ投資実績有り</a:t>
                      </a:r>
                      <a:endParaRPr kumimoji="1" lang="en-US" altLang="ja-JP" sz="1200" dirty="0" smtClean="0">
                        <a:solidFill>
                          <a:schemeClr val="accent2"/>
                        </a:solidFill>
                      </a:endParaRPr>
                    </a:p>
                    <a:p>
                      <a:pPr marL="285750" indent="-285750">
                        <a:spcAft>
                          <a:spcPts val="600"/>
                        </a:spcAft>
                        <a:buFont typeface="Wingdings" panose="05000000000000000000" pitchFamily="2" charset="2"/>
                        <a:buChar char="ü"/>
                      </a:pPr>
                      <a:r>
                        <a:rPr kumimoji="1" lang="ja-JP" altLang="en-US" sz="1200" dirty="0" smtClean="0">
                          <a:solidFill>
                            <a:schemeClr val="accent2"/>
                          </a:solidFill>
                        </a:rPr>
                        <a:t>銀行経由での紹介</a:t>
                      </a:r>
                      <a:endParaRPr kumimoji="1" lang="en-US" altLang="ja-JP" sz="1200" dirty="0" smtClean="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調整中</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285750" indent="-285750">
                        <a:spcAft>
                          <a:spcPts val="600"/>
                        </a:spcAft>
                        <a:buFont typeface="Wingdings" panose="05000000000000000000" pitchFamily="2" charset="2"/>
                        <a:buChar char="ü"/>
                      </a:pPr>
                      <a:r>
                        <a:rPr kumimoji="1" lang="ja-JP" altLang="en-US" sz="1200" dirty="0" smtClean="0">
                          <a:solidFill>
                            <a:schemeClr val="accent2"/>
                          </a:solidFill>
                        </a:rPr>
                        <a:t>未調整だが、</a:t>
                      </a:r>
                      <a:r>
                        <a:rPr kumimoji="1" lang="en-US" altLang="ja-JP" sz="1200" dirty="0" smtClean="0">
                          <a:solidFill>
                            <a:schemeClr val="accent2"/>
                          </a:solidFill>
                        </a:rPr>
                        <a:t>CVC</a:t>
                      </a:r>
                      <a:r>
                        <a:rPr kumimoji="1" lang="ja-JP" altLang="en-US" sz="1200" dirty="0" smtClean="0">
                          <a:solidFill>
                            <a:schemeClr val="accent2"/>
                          </a:solidFill>
                        </a:rPr>
                        <a:t>として同社の持つ、特許および製造ノウハウが、量産設計に有益であり、共同開発の打診を受けている。</a:t>
                      </a:r>
                      <a:endParaRPr kumimoji="1" lang="ja-JP" altLang="en-US" sz="12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834140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b="0" dirty="0" smtClean="0">
                <a:latin typeface="HGP創英角ｺﾞｼｯｸUB" panose="020B0900000000000000" pitchFamily="50" charset="-128"/>
                <a:ea typeface="HGP創英角ｺﾞｼｯｸUB" panose="020B0900000000000000" pitchFamily="50" charset="-128"/>
              </a:rPr>
              <a:t>２－</a:t>
            </a:r>
            <a:r>
              <a:rPr lang="ja-JP" altLang="en-US" b="0" dirty="0">
                <a:latin typeface="HGP創英角ｺﾞｼｯｸUB" panose="020B0900000000000000" pitchFamily="50" charset="-128"/>
                <a:ea typeface="HGP創英角ｺﾞｼｯｸUB" panose="020B0900000000000000" pitchFamily="50" charset="-128"/>
              </a:rPr>
              <a:t>５</a:t>
            </a:r>
            <a:r>
              <a:rPr lang="ja-JP" altLang="en-US" b="0" dirty="0" smtClean="0">
                <a:latin typeface="HGP創英角ｺﾞｼｯｸUB" panose="020B0900000000000000" pitchFamily="50" charset="-128"/>
                <a:ea typeface="HGP創英角ｺﾞｼｯｸUB" panose="020B0900000000000000" pitchFamily="50" charset="-128"/>
              </a:rPr>
              <a:t>．</a:t>
            </a:r>
            <a:r>
              <a:rPr lang="ja-JP" altLang="en-US" b="0" dirty="0">
                <a:latin typeface="HGP創英角ｺﾞｼｯｸUB" panose="020B0900000000000000" pitchFamily="50" charset="-128"/>
                <a:ea typeface="HGP創英角ｺﾞｼｯｸUB" panose="020B0900000000000000" pitchFamily="50" charset="-128"/>
              </a:rPr>
              <a:t>実施事項・スケジュール</a:t>
            </a:r>
            <a:endParaRPr lang="en-US" altLang="ja-JP" b="0" dirty="0">
              <a:latin typeface="HGP創英角ｺﾞｼｯｸUB" panose="020B0900000000000000" pitchFamily="50" charset="-128"/>
              <a:ea typeface="HGP創英角ｺﾞｼｯｸUB" panose="020B0900000000000000" pitchFamily="50" charset="-128"/>
            </a:endParaRPr>
          </a:p>
        </p:txBody>
      </p:sp>
      <p:sp>
        <p:nvSpPr>
          <p:cNvPr id="9220" name="Rectangle 3"/>
          <p:cNvSpPr>
            <a:spLocks noGrp="1" noChangeArrowheads="1"/>
          </p:cNvSpPr>
          <p:nvPr>
            <p:ph idx="4294967295"/>
          </p:nvPr>
        </p:nvSpPr>
        <p:spPr>
          <a:xfrm>
            <a:off x="419100" y="1285875"/>
            <a:ext cx="9064625" cy="234744"/>
          </a:xfrm>
          <a:prstGeom prst="rect">
            <a:avLst/>
          </a:prstGeom>
        </p:spPr>
        <p:txBody>
          <a:bodyPr>
            <a:spAutoFit/>
          </a:bodyPr>
          <a:lstStyle/>
          <a:p>
            <a:pPr marL="211138" indent="-211138" eaLnBrk="1" hangingPunct="1">
              <a:buClr>
                <a:srgbClr val="5A5A5A"/>
              </a:buClr>
              <a:buSzPct val="100000"/>
              <a:buFont typeface="Wingdings"/>
              <a:buChar char="n"/>
            </a:pPr>
            <a:endParaRPr lang="ja-JP" altLang="en-US" dirty="0"/>
          </a:p>
        </p:txBody>
      </p:sp>
      <p:sp>
        <p:nvSpPr>
          <p:cNvPr id="8" name="正方形/長方形 7"/>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a:t>
            </a:r>
            <a:r>
              <a:rPr lang="en-US" altLang="ja-JP" sz="1100" dirty="0" smtClean="0"/>
              <a:t>~</a:t>
            </a:r>
            <a:r>
              <a:rPr lang="ja-JP" altLang="en-US" sz="1100" dirty="0" smtClean="0"/>
              <a:t>２ページ程度</a:t>
            </a:r>
            <a:endParaRPr kumimoji="1" lang="en-US" altLang="ja-JP" sz="1100" b="0" i="0" u="none" strike="noStrike" cap="none" normalizeH="0" baseline="0" dirty="0" smtClean="0">
              <a:ln>
                <a:noFill/>
              </a:ln>
              <a:effectLst/>
            </a:endParaRPr>
          </a:p>
        </p:txBody>
      </p:sp>
      <p:graphicFrame>
        <p:nvGraphicFramePr>
          <p:cNvPr id="5" name="表 4"/>
          <p:cNvGraphicFramePr>
            <a:graphicFrameLocks noGrp="1"/>
          </p:cNvGraphicFramePr>
          <p:nvPr>
            <p:extLst>
              <p:ext uri="{D42A27DB-BD31-4B8C-83A1-F6EECF244321}">
                <p14:modId xmlns:p14="http://schemas.microsoft.com/office/powerpoint/2010/main" val="2538226531"/>
              </p:ext>
            </p:extLst>
          </p:nvPr>
        </p:nvGraphicFramePr>
        <p:xfrm>
          <a:off x="566681" y="1689410"/>
          <a:ext cx="8923390" cy="4462090"/>
        </p:xfrm>
        <a:graphic>
          <a:graphicData uri="http://schemas.openxmlformats.org/drawingml/2006/table">
            <a:tbl>
              <a:tblPr firstRow="1" bandRow="1">
                <a:tableStyleId>{5C22544A-7EE6-4342-B048-85BDC9FD1C3A}</a:tableStyleId>
              </a:tblPr>
              <a:tblGrid>
                <a:gridCol w="2034664"/>
                <a:gridCol w="765414"/>
                <a:gridCol w="765414"/>
                <a:gridCol w="765414"/>
                <a:gridCol w="765414"/>
                <a:gridCol w="765414"/>
                <a:gridCol w="765414"/>
                <a:gridCol w="765414"/>
                <a:gridCol w="765414"/>
                <a:gridCol w="765414"/>
              </a:tblGrid>
              <a:tr h="252166">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gridSpan="7">
                  <a:txBody>
                    <a:bodyPr/>
                    <a:lstStyle/>
                    <a:p>
                      <a:r>
                        <a:rPr kumimoji="1" lang="en-US" altLang="ja-JP" sz="1400" dirty="0" smtClean="0">
                          <a:solidFill>
                            <a:schemeClr val="accent2"/>
                          </a:solidFill>
                        </a:rPr>
                        <a:t>2019</a:t>
                      </a:r>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gridSpan="2">
                  <a:txBody>
                    <a:bodyPr/>
                    <a:lstStyle/>
                    <a:p>
                      <a:r>
                        <a:rPr kumimoji="1" lang="en-US" altLang="ja-JP" sz="1400" dirty="0" smtClean="0">
                          <a:solidFill>
                            <a:schemeClr val="accent2"/>
                          </a:solidFill>
                        </a:rPr>
                        <a:t>2020</a:t>
                      </a:r>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r>
              <a:tr h="252166">
                <a:tc>
                  <a:txBody>
                    <a:bodyPr/>
                    <a:lstStyle/>
                    <a:p>
                      <a:r>
                        <a:rPr kumimoji="1" lang="ja-JP" altLang="en-US" sz="1400" dirty="0" smtClean="0">
                          <a:solidFill>
                            <a:schemeClr val="accent2"/>
                          </a:solidFill>
                        </a:rPr>
                        <a:t>実施事項</a:t>
                      </a:r>
                      <a:endParaRPr kumimoji="1" lang="en-US" altLang="ja-JP" sz="1400" dirty="0" smtClean="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en-US" altLang="ja-JP" sz="1400" dirty="0" smtClean="0">
                          <a:solidFill>
                            <a:schemeClr val="accent2"/>
                          </a:solidFill>
                        </a:rPr>
                        <a:t>6</a:t>
                      </a:r>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7</a:t>
                      </a:r>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8</a:t>
                      </a:r>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9</a:t>
                      </a:r>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10</a:t>
                      </a:r>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11</a:t>
                      </a:r>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12</a:t>
                      </a:r>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1</a:t>
                      </a:r>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2</a:t>
                      </a:r>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r>
              <a:tr h="770498">
                <a:tc>
                  <a:txBody>
                    <a:bodyPr/>
                    <a:lstStyle/>
                    <a:p>
                      <a:pPr algn="l"/>
                      <a:r>
                        <a:rPr kumimoji="1" lang="ja-JP" altLang="en-US" sz="1200" dirty="0" smtClean="0">
                          <a:solidFill>
                            <a:schemeClr val="accent2"/>
                          </a:solidFill>
                        </a:rPr>
                        <a:t>○○を配慮した○○の仕様検討</a:t>
                      </a:r>
                      <a:endParaRPr kumimoji="1" lang="en-US" altLang="ja-JP" sz="1200" dirty="0" smtClean="0">
                        <a:solidFill>
                          <a:schemeClr val="accent2"/>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770498">
                <a:tc>
                  <a:txBody>
                    <a:bodyPr/>
                    <a:lstStyle/>
                    <a:p>
                      <a:pPr algn="l"/>
                      <a:r>
                        <a:rPr kumimoji="1" lang="ja-JP" altLang="en-US" sz="1200" dirty="0" smtClean="0">
                          <a:solidFill>
                            <a:schemeClr val="accent2"/>
                          </a:solidFill>
                        </a:rPr>
                        <a:t>○○号機の試作</a:t>
                      </a:r>
                      <a:endParaRPr kumimoji="1" lang="ja-JP" altLang="en-US" sz="1200" dirty="0">
                        <a:solidFill>
                          <a:schemeClr val="accent2"/>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endParaRPr kumimoji="1" lang="ja-JP" altLang="en-US" sz="140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770498">
                <a:tc>
                  <a:txBody>
                    <a:bodyPr/>
                    <a:lstStyle/>
                    <a:p>
                      <a:pPr algn="l"/>
                      <a:r>
                        <a:rPr kumimoji="1" lang="ja-JP" altLang="en-US" sz="1200" dirty="0" smtClean="0">
                          <a:solidFill>
                            <a:schemeClr val="accent2"/>
                          </a:solidFill>
                        </a:rPr>
                        <a:t>○○号機を用いた試験・データ収集、仕様検討</a:t>
                      </a:r>
                      <a:endParaRPr kumimoji="1" lang="ja-JP" altLang="en-US" sz="1200" dirty="0">
                        <a:solidFill>
                          <a:schemeClr val="accent2"/>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770498">
                <a:tc>
                  <a:txBody>
                    <a:bodyPr/>
                    <a:lstStyle/>
                    <a:p>
                      <a:pPr algn="l"/>
                      <a:r>
                        <a:rPr kumimoji="1" lang="ja-JP" altLang="en-US" sz="1200" dirty="0" smtClean="0">
                          <a:solidFill>
                            <a:schemeClr val="accent2"/>
                          </a:solidFill>
                        </a:rPr>
                        <a:t>量産機の設計・試作</a:t>
                      </a:r>
                      <a:endParaRPr kumimoji="1" lang="ja-JP" altLang="en-US" sz="1200" dirty="0">
                        <a:solidFill>
                          <a:schemeClr val="accent2"/>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770498">
                <a:tc>
                  <a:txBody>
                    <a:bodyPr/>
                    <a:lstStyle/>
                    <a:p>
                      <a:pPr algn="l"/>
                      <a:r>
                        <a:rPr kumimoji="1" lang="ja-JP" altLang="en-US" sz="1200" dirty="0" smtClean="0">
                          <a:solidFill>
                            <a:schemeClr val="accent2"/>
                          </a:solidFill>
                        </a:rPr>
                        <a:t>○○認証の種等</a:t>
                      </a:r>
                      <a:endParaRPr kumimoji="1" lang="ja-JP" altLang="en-US" sz="1200" dirty="0">
                        <a:solidFill>
                          <a:schemeClr val="accent2"/>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sp>
        <p:nvSpPr>
          <p:cNvPr id="7" name="ホームベース 6"/>
          <p:cNvSpPr/>
          <p:nvPr/>
        </p:nvSpPr>
        <p:spPr bwMode="auto">
          <a:xfrm>
            <a:off x="4176584" y="4743543"/>
            <a:ext cx="1171575" cy="331788"/>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9" name="ホームベース 8"/>
          <p:cNvSpPr/>
          <p:nvPr/>
        </p:nvSpPr>
        <p:spPr bwMode="auto">
          <a:xfrm>
            <a:off x="2878137" y="2526468"/>
            <a:ext cx="1171575" cy="288000"/>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10" name="ホームベース 9"/>
          <p:cNvSpPr/>
          <p:nvPr/>
        </p:nvSpPr>
        <p:spPr bwMode="auto">
          <a:xfrm>
            <a:off x="3364706" y="3140924"/>
            <a:ext cx="2159793" cy="288000"/>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13" name="ホームベース 12"/>
          <p:cNvSpPr/>
          <p:nvPr/>
        </p:nvSpPr>
        <p:spPr bwMode="auto">
          <a:xfrm>
            <a:off x="5543549" y="3902547"/>
            <a:ext cx="1089025" cy="288000"/>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14" name="ホームベース 13"/>
          <p:cNvSpPr/>
          <p:nvPr/>
        </p:nvSpPr>
        <p:spPr bwMode="auto">
          <a:xfrm>
            <a:off x="6613524" y="4765437"/>
            <a:ext cx="1797308" cy="288000"/>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15" name="ホームベース 14"/>
          <p:cNvSpPr/>
          <p:nvPr/>
        </p:nvSpPr>
        <p:spPr bwMode="auto">
          <a:xfrm>
            <a:off x="5678602" y="5635504"/>
            <a:ext cx="1506423" cy="288000"/>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19" name="ホームベース 18"/>
          <p:cNvSpPr/>
          <p:nvPr/>
        </p:nvSpPr>
        <p:spPr bwMode="auto">
          <a:xfrm>
            <a:off x="4176584" y="3502080"/>
            <a:ext cx="1347915" cy="288000"/>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20" name="ホームベース 19"/>
          <p:cNvSpPr/>
          <p:nvPr/>
        </p:nvSpPr>
        <p:spPr bwMode="auto">
          <a:xfrm>
            <a:off x="5543549" y="4259796"/>
            <a:ext cx="1089025" cy="288000"/>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21" name="ホームベース 20"/>
          <p:cNvSpPr/>
          <p:nvPr/>
        </p:nvSpPr>
        <p:spPr bwMode="auto">
          <a:xfrm>
            <a:off x="8410832" y="5635504"/>
            <a:ext cx="752218" cy="288000"/>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cxnSp>
        <p:nvCxnSpPr>
          <p:cNvPr id="22" name="直線矢印コネクタ 21"/>
          <p:cNvCxnSpPr/>
          <p:nvPr/>
        </p:nvCxnSpPr>
        <p:spPr bwMode="auto">
          <a:xfrm>
            <a:off x="4357816" y="3790080"/>
            <a:ext cx="0" cy="1036344"/>
          </a:xfrm>
          <a:prstGeom prst="straightConnector1">
            <a:avLst/>
          </a:prstGeom>
          <a:solidFill>
            <a:schemeClr val="accent1"/>
          </a:solidFill>
          <a:ln w="12700" cap="flat" cmpd="sng" algn="ctr">
            <a:solidFill>
              <a:schemeClr val="accent2"/>
            </a:solidFill>
            <a:prstDash val="solid"/>
            <a:round/>
            <a:headEnd type="none" w="med" len="med"/>
            <a:tailEnd type="arrow"/>
          </a:ln>
          <a:effectLst/>
        </p:spPr>
      </p:cxnSp>
      <p:sp>
        <p:nvSpPr>
          <p:cNvPr id="23" name="テキスト ボックス 22"/>
          <p:cNvSpPr txBox="1"/>
          <p:nvPr/>
        </p:nvSpPr>
        <p:spPr>
          <a:xfrm>
            <a:off x="3677547" y="4153459"/>
            <a:ext cx="697628" cy="258661"/>
          </a:xfrm>
          <a:prstGeom prst="rect">
            <a:avLst/>
          </a:prstGeom>
          <a:noFill/>
        </p:spPr>
        <p:txBody>
          <a:bodyPr wrap="none" rtlCol="0">
            <a:spAutoFit/>
          </a:bodyPr>
          <a:lstStyle/>
          <a:p>
            <a:r>
              <a:rPr lang="ja-JP" altLang="en-US" dirty="0">
                <a:solidFill>
                  <a:schemeClr val="accent2"/>
                </a:solidFill>
              </a:rPr>
              <a:t>随時</a:t>
            </a:r>
            <a:r>
              <a:rPr kumimoji="1" lang="ja-JP" altLang="en-US" dirty="0" smtClean="0">
                <a:solidFill>
                  <a:schemeClr val="accent2"/>
                </a:solidFill>
              </a:rPr>
              <a:t>反映</a:t>
            </a:r>
            <a:endParaRPr kumimoji="1" lang="ja-JP" altLang="en-US" dirty="0">
              <a:solidFill>
                <a:schemeClr val="accent2"/>
              </a:solidFill>
            </a:endParaRPr>
          </a:p>
        </p:txBody>
      </p:sp>
      <p:cxnSp>
        <p:nvCxnSpPr>
          <p:cNvPr id="28" name="カギ線コネクタ 27"/>
          <p:cNvCxnSpPr>
            <a:stCxn id="20" idx="3"/>
            <a:endCxn id="14" idx="0"/>
          </p:cNvCxnSpPr>
          <p:nvPr/>
        </p:nvCxnSpPr>
        <p:spPr bwMode="auto">
          <a:xfrm>
            <a:off x="6632574" y="4403796"/>
            <a:ext cx="807604" cy="361641"/>
          </a:xfrm>
          <a:prstGeom prst="bentConnector2">
            <a:avLst/>
          </a:prstGeom>
          <a:solidFill>
            <a:schemeClr val="accent1"/>
          </a:solidFill>
          <a:ln w="12700" cap="flat" cmpd="sng" algn="ctr">
            <a:solidFill>
              <a:schemeClr val="accent2"/>
            </a:solidFill>
            <a:prstDash val="solid"/>
            <a:round/>
            <a:headEnd type="none" w="med" len="med"/>
            <a:tailEnd type="arrow"/>
          </a:ln>
          <a:effectLst/>
        </p:spPr>
      </p:cxnSp>
      <p:sp>
        <p:nvSpPr>
          <p:cNvPr id="31" name="テキスト ボックス 30"/>
          <p:cNvSpPr txBox="1"/>
          <p:nvPr/>
        </p:nvSpPr>
        <p:spPr>
          <a:xfrm>
            <a:off x="6686311" y="4130465"/>
            <a:ext cx="825867" cy="258661"/>
          </a:xfrm>
          <a:prstGeom prst="rect">
            <a:avLst/>
          </a:prstGeom>
          <a:noFill/>
        </p:spPr>
        <p:txBody>
          <a:bodyPr wrap="none" rtlCol="0">
            <a:spAutoFit/>
          </a:bodyPr>
          <a:lstStyle/>
          <a:p>
            <a:r>
              <a:rPr kumimoji="1" lang="ja-JP" altLang="en-US" dirty="0" smtClean="0">
                <a:solidFill>
                  <a:schemeClr val="accent2"/>
                </a:solidFill>
              </a:rPr>
              <a:t>完成後実施</a:t>
            </a:r>
            <a:endParaRPr kumimoji="1" lang="ja-JP" altLang="en-US" dirty="0">
              <a:solidFill>
                <a:schemeClr val="accent2"/>
              </a:solidFill>
            </a:endParaRPr>
          </a:p>
        </p:txBody>
      </p:sp>
      <p:cxnSp>
        <p:nvCxnSpPr>
          <p:cNvPr id="32" name="カギ線コネクタ 31"/>
          <p:cNvCxnSpPr>
            <a:stCxn id="14" idx="3"/>
            <a:endCxn id="21" idx="0"/>
          </p:cNvCxnSpPr>
          <p:nvPr/>
        </p:nvCxnSpPr>
        <p:spPr bwMode="auto">
          <a:xfrm>
            <a:off x="8410832" y="4909437"/>
            <a:ext cx="304109" cy="726067"/>
          </a:xfrm>
          <a:prstGeom prst="bentConnector2">
            <a:avLst/>
          </a:prstGeom>
          <a:solidFill>
            <a:schemeClr val="accent1"/>
          </a:solidFill>
          <a:ln w="12700" cap="flat" cmpd="sng" algn="ctr">
            <a:solidFill>
              <a:schemeClr val="accent2"/>
            </a:solidFill>
            <a:prstDash val="solid"/>
            <a:round/>
            <a:headEnd type="none" w="med" len="med"/>
            <a:tailEnd type="arrow"/>
          </a:ln>
          <a:effectLst/>
        </p:spPr>
      </p:cxnSp>
      <p:sp>
        <p:nvSpPr>
          <p:cNvPr id="39" name="テキスト ボックス 38"/>
          <p:cNvSpPr txBox="1"/>
          <p:nvPr/>
        </p:nvSpPr>
        <p:spPr>
          <a:xfrm>
            <a:off x="8385501" y="4584616"/>
            <a:ext cx="1082349" cy="276999"/>
          </a:xfrm>
          <a:prstGeom prst="rect">
            <a:avLst/>
          </a:prstGeom>
          <a:noFill/>
        </p:spPr>
        <p:txBody>
          <a:bodyPr wrap="none" rtlCol="0">
            <a:spAutoFit/>
          </a:bodyPr>
          <a:lstStyle/>
          <a:p>
            <a:r>
              <a:rPr kumimoji="1" lang="ja-JP" altLang="en-US" dirty="0" smtClean="0">
                <a:solidFill>
                  <a:schemeClr val="accent2"/>
                </a:solidFill>
              </a:rPr>
              <a:t>実機試験が必要</a:t>
            </a:r>
            <a:endParaRPr kumimoji="1" lang="ja-JP" altLang="en-US" dirty="0">
              <a:solidFill>
                <a:schemeClr val="accent2"/>
              </a:solidFill>
            </a:endParaRPr>
          </a:p>
        </p:txBody>
      </p:sp>
      <p:cxnSp>
        <p:nvCxnSpPr>
          <p:cNvPr id="40" name="直線矢印コネクタ 39"/>
          <p:cNvCxnSpPr/>
          <p:nvPr/>
        </p:nvCxnSpPr>
        <p:spPr bwMode="auto">
          <a:xfrm>
            <a:off x="6209659" y="4584616"/>
            <a:ext cx="0" cy="1036344"/>
          </a:xfrm>
          <a:prstGeom prst="straightConnector1">
            <a:avLst/>
          </a:prstGeom>
          <a:solidFill>
            <a:schemeClr val="accent1"/>
          </a:solidFill>
          <a:ln w="12700" cap="flat" cmpd="sng" algn="ctr">
            <a:solidFill>
              <a:schemeClr val="accent2"/>
            </a:solidFill>
            <a:prstDash val="solid"/>
            <a:round/>
            <a:headEnd type="none" w="med" len="med"/>
            <a:tailEnd type="arrow"/>
          </a:ln>
          <a:effectLst/>
        </p:spPr>
      </p:cxnSp>
      <p:sp>
        <p:nvSpPr>
          <p:cNvPr id="41" name="テキスト ボックス 40"/>
          <p:cNvSpPr txBox="1"/>
          <p:nvPr/>
        </p:nvSpPr>
        <p:spPr>
          <a:xfrm>
            <a:off x="5465269" y="4871955"/>
            <a:ext cx="825867" cy="461665"/>
          </a:xfrm>
          <a:prstGeom prst="rect">
            <a:avLst/>
          </a:prstGeom>
          <a:noFill/>
        </p:spPr>
        <p:txBody>
          <a:bodyPr wrap="none" rtlCol="0">
            <a:spAutoFit/>
          </a:bodyPr>
          <a:lstStyle/>
          <a:p>
            <a:r>
              <a:rPr lang="ja-JP" altLang="en-US" dirty="0" smtClean="0">
                <a:solidFill>
                  <a:schemeClr val="accent2"/>
                </a:solidFill>
              </a:rPr>
              <a:t>社内体制は</a:t>
            </a:r>
            <a:r>
              <a:rPr lang="en-US" altLang="ja-JP" dirty="0">
                <a:solidFill>
                  <a:schemeClr val="accent2"/>
                </a:solidFill>
              </a:rPr>
              <a:t/>
            </a:r>
            <a:br>
              <a:rPr lang="en-US" altLang="ja-JP" dirty="0">
                <a:solidFill>
                  <a:schemeClr val="accent2"/>
                </a:solidFill>
              </a:rPr>
            </a:br>
            <a:r>
              <a:rPr lang="ja-JP" altLang="en-US" dirty="0" smtClean="0">
                <a:solidFill>
                  <a:schemeClr val="accent2"/>
                </a:solidFill>
              </a:rPr>
              <a:t>先行検討</a:t>
            </a:r>
            <a:endParaRPr kumimoji="1" lang="ja-JP" altLang="en-US" dirty="0">
              <a:solidFill>
                <a:schemeClr val="accent2"/>
              </a:solidFill>
            </a:endParaRPr>
          </a:p>
        </p:txBody>
      </p:sp>
      <p:cxnSp>
        <p:nvCxnSpPr>
          <p:cNvPr id="42" name="カギ線コネクタ 41"/>
          <p:cNvCxnSpPr>
            <a:stCxn id="19" idx="3"/>
            <a:endCxn id="13" idx="0"/>
          </p:cNvCxnSpPr>
          <p:nvPr/>
        </p:nvCxnSpPr>
        <p:spPr bwMode="auto">
          <a:xfrm>
            <a:off x="5524499" y="3646080"/>
            <a:ext cx="491563" cy="256467"/>
          </a:xfrm>
          <a:prstGeom prst="bentConnector2">
            <a:avLst/>
          </a:prstGeom>
          <a:solidFill>
            <a:schemeClr val="accent1"/>
          </a:solidFill>
          <a:ln w="12700" cap="flat" cmpd="sng" algn="ctr">
            <a:solidFill>
              <a:schemeClr val="accent2"/>
            </a:solidFill>
            <a:prstDash val="solid"/>
            <a:round/>
            <a:headEnd type="none" w="med" len="med"/>
            <a:tailEnd type="arrow"/>
          </a:ln>
          <a:effectLst/>
        </p:spPr>
      </p:cxnSp>
      <p:sp>
        <p:nvSpPr>
          <p:cNvPr id="43" name="テキスト ボックス 42"/>
          <p:cNvSpPr txBox="1"/>
          <p:nvPr/>
        </p:nvSpPr>
        <p:spPr>
          <a:xfrm>
            <a:off x="5565773" y="3357853"/>
            <a:ext cx="825867" cy="258661"/>
          </a:xfrm>
          <a:prstGeom prst="rect">
            <a:avLst/>
          </a:prstGeom>
          <a:noFill/>
        </p:spPr>
        <p:txBody>
          <a:bodyPr wrap="none" rtlCol="0">
            <a:spAutoFit/>
          </a:bodyPr>
          <a:lstStyle/>
          <a:p>
            <a:r>
              <a:rPr kumimoji="1" lang="ja-JP" altLang="en-US" dirty="0" smtClean="0">
                <a:solidFill>
                  <a:schemeClr val="accent2"/>
                </a:solidFill>
              </a:rPr>
              <a:t>完成後実施</a:t>
            </a:r>
            <a:endParaRPr kumimoji="1" lang="ja-JP" altLang="en-US" dirty="0">
              <a:solidFill>
                <a:schemeClr val="accent2"/>
              </a:solidFill>
            </a:endParaRPr>
          </a:p>
        </p:txBody>
      </p:sp>
    </p:spTree>
    <p:extLst>
      <p:ext uri="{BB962C8B-B14F-4D97-AF65-F5344CB8AC3E}">
        <p14:creationId xmlns:p14="http://schemas.microsoft.com/office/powerpoint/2010/main" val="2466812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20975" y="1845925"/>
            <a:ext cx="6769100" cy="430887"/>
          </a:xfrm>
        </p:spPr>
        <p:txBody>
          <a:bodyPr/>
          <a:lstStyle/>
          <a:p>
            <a:r>
              <a:rPr lang="ja-JP" altLang="en-US" b="0" dirty="0" smtClean="0">
                <a:latin typeface="HGP創英角ｺﾞｼｯｸUB" panose="020B0900000000000000" pitchFamily="50" charset="-128"/>
                <a:ea typeface="HGP創英角ｺﾞｼｯｸUB" panose="020B0900000000000000" pitchFamily="50" charset="-128"/>
              </a:rPr>
              <a:t>３．</a:t>
            </a:r>
            <a:r>
              <a:rPr lang="ja-JP" altLang="en-US" b="0" dirty="0">
                <a:latin typeface="HGP創英角ｺﾞｼｯｸUB" panose="020B0900000000000000" pitchFamily="50" charset="-128"/>
                <a:ea typeface="HGP創英角ｺﾞｼｯｸUB" panose="020B0900000000000000" pitchFamily="50" charset="-128"/>
              </a:rPr>
              <a:t>事業</a:t>
            </a:r>
            <a:r>
              <a:rPr lang="ja-JP" altLang="en-US" b="0" dirty="0" smtClean="0">
                <a:latin typeface="HGP創英角ｺﾞｼｯｸUB" panose="020B0900000000000000" pitchFamily="50" charset="-128"/>
                <a:ea typeface="HGP創英角ｺﾞｼｯｸUB" panose="020B0900000000000000" pitchFamily="50" charset="-128"/>
              </a:rPr>
              <a:t>実施上の課題とアプローチ</a:t>
            </a:r>
            <a:endParaRPr kumimoji="1" lang="ja-JP" altLang="en-US" b="0" dirty="0">
              <a:latin typeface="HGP創英角ｺﾞｼｯｸUB" panose="020B0900000000000000" pitchFamily="50" charset="-128"/>
              <a:ea typeface="HGP創英角ｺﾞｼｯｸUB" panose="020B0900000000000000" pitchFamily="50" charset="-128"/>
            </a:endParaRPr>
          </a:p>
        </p:txBody>
      </p:sp>
      <p:sp>
        <p:nvSpPr>
          <p:cNvPr id="4" name="Rectangle 1"/>
          <p:cNvSpPr>
            <a:spLocks noChangeArrowheads="1"/>
          </p:cNvSpPr>
          <p:nvPr/>
        </p:nvSpPr>
        <p:spPr bwMode="auto">
          <a:xfrm>
            <a:off x="600075" y="3261035"/>
            <a:ext cx="8445500" cy="2862322"/>
          </a:xfrm>
          <a:prstGeom prst="rect">
            <a:avLst/>
          </a:prstGeom>
          <a:noFill/>
          <a:ln w="9525">
            <a:solidFill>
              <a:schemeClr val="bg2">
                <a:lumMod val="75000"/>
              </a:schemeClr>
            </a:solidFill>
            <a:prstDash val="dash"/>
            <a:miter lim="800000"/>
            <a:headEnd/>
            <a:tailEnd/>
          </a:ln>
          <a:effectLst/>
        </p:spPr>
        <p:txBody>
          <a:bodyPr vert="horz" wrap="square" lIns="91440" tIns="45720" rIns="91440" bIns="45720" numCol="1" anchor="ctr" anchorCtr="0" compatLnSpc="1">
            <a:prstTxWarp prst="textNoShape">
              <a:avLst/>
            </a:prstTxWarp>
            <a:spAutoFit/>
          </a:bodyPr>
          <a:lstStyle/>
          <a:p>
            <a:pPr algn="l" eaLnBrk="0" hangingPunct="0">
              <a:lnSpc>
                <a:spcPct val="150000"/>
              </a:lnSpc>
              <a:spcBef>
                <a:spcPct val="0"/>
              </a:spcBef>
              <a:buClr>
                <a:srgbClr val="5A5A5A"/>
              </a:buClr>
              <a:buSzPct val="100000"/>
            </a:pPr>
            <a:r>
              <a:rPr lang="ja-JP" altLang="ja-JP" sz="1200" dirty="0">
                <a:solidFill>
                  <a:schemeClr val="tx1"/>
                </a:solidFill>
                <a:latin typeface="+mj-ea"/>
                <a:cs typeface="ＭＳ ゴシック" pitchFamily="49" charset="-128"/>
              </a:rPr>
              <a:t>【提案を求める事項】</a:t>
            </a:r>
            <a:endParaRPr lang="en-US" altLang="ja-JP" sz="1200" dirty="0">
              <a:solidFill>
                <a:schemeClr val="tx1"/>
              </a:solidFill>
              <a:latin typeface="+mj-ea"/>
              <a:cs typeface="Times New Roman" pitchFamily="18" charset="0"/>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a:solidFill>
                  <a:schemeClr val="tx1"/>
                </a:solidFill>
                <a:latin typeface="+mj-ea"/>
                <a:ea typeface="+mj-ea"/>
                <a:cs typeface="Times New Roman" pitchFamily="18" charset="0"/>
              </a:rPr>
              <a:t>3</a:t>
            </a:r>
            <a:r>
              <a:rPr lang="en-US" altLang="ja-JP" sz="1200" b="1" dirty="0" smtClean="0">
                <a:solidFill>
                  <a:schemeClr val="tx1"/>
                </a:solidFill>
                <a:latin typeface="+mj-ea"/>
                <a:ea typeface="+mj-ea"/>
                <a:cs typeface="Times New Roman" pitchFamily="18" charset="0"/>
              </a:rPr>
              <a:t>-1.</a:t>
            </a:r>
            <a:r>
              <a:rPr lang="ja-JP" altLang="en-US" sz="1200" b="1" dirty="0">
                <a:solidFill>
                  <a:schemeClr val="tx1"/>
                </a:solidFill>
                <a:latin typeface="+mj-ea"/>
                <a:ea typeface="+mj-ea"/>
                <a:cs typeface="Times New Roman" pitchFamily="18" charset="0"/>
              </a:rPr>
              <a:t>事業実施上の課題認識とそれに対するアプローチ</a:t>
            </a:r>
            <a:endParaRPr lang="en-US" altLang="ja-JP" sz="1200" b="1" dirty="0" smtClean="0">
              <a:solidFill>
                <a:schemeClr val="tx1"/>
              </a:solidFill>
              <a:latin typeface="+mj-ea"/>
              <a:ea typeface="+mj-ea"/>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smtClean="0">
                <a:latin typeface="ＭＳ Ｐゴシック"/>
                <a:ea typeface="ＭＳ Ｐゴシック"/>
                <a:cs typeface="Times New Roman" pitchFamily="18" charset="0"/>
              </a:rPr>
              <a:t>これまでの開発経緯や、製造支援事業者との事前コンタクト等で明らかになった事業実施上の課題を説明すること。</a:t>
            </a:r>
            <a:endParaRPr lang="en-US" altLang="ja-JP" sz="1200" dirty="0" smtClean="0">
              <a:latin typeface="ＭＳ Ｐゴシック"/>
              <a:ea typeface="ＭＳ Ｐゴシック"/>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smtClean="0">
                <a:latin typeface="ＭＳ Ｐゴシック"/>
                <a:ea typeface="ＭＳ Ｐゴシック"/>
                <a:cs typeface="Times New Roman" pitchFamily="18" charset="0"/>
              </a:rPr>
              <a:t>上記の課題に対して、本事業期間中にどう取り組んでいくのかアプローチ方法を説明すること。</a:t>
            </a:r>
            <a:endParaRPr lang="en-US" altLang="ja-JP" sz="1200" dirty="0" smtClean="0">
              <a:latin typeface="ＭＳ Ｐゴシック"/>
              <a:ea typeface="ＭＳ Ｐゴシック"/>
              <a:cs typeface="Times New Roman" pitchFamily="18" charset="0"/>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a:solidFill>
                  <a:schemeClr val="tx1"/>
                </a:solidFill>
                <a:latin typeface="+mj-ea"/>
                <a:cs typeface="Times New Roman" pitchFamily="18" charset="0"/>
              </a:rPr>
              <a:t>3</a:t>
            </a:r>
            <a:r>
              <a:rPr lang="en-US" altLang="ja-JP" sz="1200" b="1" dirty="0" smtClean="0">
                <a:solidFill>
                  <a:schemeClr val="tx1"/>
                </a:solidFill>
                <a:latin typeface="+mj-ea"/>
                <a:cs typeface="Times New Roman" pitchFamily="18" charset="0"/>
              </a:rPr>
              <a:t>-2.</a:t>
            </a:r>
            <a:r>
              <a:rPr lang="ja-JP" altLang="en-US" sz="1200" b="1" dirty="0" smtClean="0">
                <a:solidFill>
                  <a:schemeClr val="tx1"/>
                </a:solidFill>
                <a:latin typeface="+mj-ea"/>
                <a:cs typeface="Times New Roman" pitchFamily="18" charset="0"/>
              </a:rPr>
              <a:t>部品</a:t>
            </a:r>
            <a:r>
              <a:rPr lang="ja-JP" altLang="en-US" sz="1200" b="1" dirty="0">
                <a:solidFill>
                  <a:schemeClr val="tx1"/>
                </a:solidFill>
                <a:latin typeface="+mj-ea"/>
                <a:cs typeface="Times New Roman" pitchFamily="18" charset="0"/>
              </a:rPr>
              <a:t>構成と擦り合わせが必要なポイント</a:t>
            </a:r>
            <a:endParaRPr lang="en-US" altLang="ja-JP" sz="1200" b="1" dirty="0" smtClean="0">
              <a:solidFill>
                <a:schemeClr val="tx1"/>
              </a:solidFill>
              <a:latin typeface="+mj-ea"/>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smtClean="0">
                <a:latin typeface="ＭＳ Ｐゴシック"/>
                <a:ea typeface="ＭＳ Ｐゴシック"/>
                <a:cs typeface="Times New Roman" pitchFamily="18" charset="0"/>
              </a:rPr>
              <a:t>開発する製品のモジュール構成、モジュール毎の部品構成、そのうち規格化されていないものの割合、およびモジュール間や部品間でどういった仕様の調整が必要か等を説明すること。</a:t>
            </a:r>
            <a:endParaRPr lang="en-US" altLang="ja-JP" sz="1200" dirty="0" smtClean="0">
              <a:latin typeface="ＭＳ Ｐゴシック"/>
              <a:ea typeface="ＭＳ Ｐゴシック"/>
              <a:cs typeface="Times New Roman" pitchFamily="18" charset="0"/>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smtClean="0">
                <a:solidFill>
                  <a:schemeClr val="tx1"/>
                </a:solidFill>
                <a:latin typeface="+mj-ea"/>
                <a:cs typeface="Times New Roman" pitchFamily="18" charset="0"/>
              </a:rPr>
              <a:t>3-3. </a:t>
            </a:r>
            <a:r>
              <a:rPr lang="ja-JP" altLang="en-US" sz="1200" b="1" dirty="0" smtClean="0">
                <a:solidFill>
                  <a:schemeClr val="tx1"/>
                </a:solidFill>
                <a:latin typeface="+mj-ea"/>
                <a:cs typeface="Times New Roman" pitchFamily="18" charset="0"/>
              </a:rPr>
              <a:t>ソフト</a:t>
            </a:r>
            <a:r>
              <a:rPr lang="ja-JP" altLang="en-US" sz="1200" b="1" dirty="0">
                <a:solidFill>
                  <a:schemeClr val="tx1"/>
                </a:solidFill>
                <a:latin typeface="+mj-ea"/>
                <a:cs typeface="Times New Roman" pitchFamily="18" charset="0"/>
              </a:rPr>
              <a:t>とハードの融合による付加価値</a:t>
            </a:r>
            <a:endParaRPr lang="en-US" altLang="ja-JP" sz="1200" b="1" dirty="0" smtClean="0">
              <a:solidFill>
                <a:schemeClr val="tx1"/>
              </a:solidFill>
              <a:latin typeface="+mj-ea"/>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en-US" altLang="ja-JP" sz="1200" dirty="0">
                <a:latin typeface="ＭＳ Ｐゴシック"/>
                <a:ea typeface="ＭＳ Ｐゴシック"/>
                <a:cs typeface="Times New Roman" pitchFamily="18" charset="0"/>
              </a:rPr>
              <a:t>AI</a:t>
            </a:r>
            <a:r>
              <a:rPr lang="ja-JP" altLang="en-US" sz="1200" dirty="0">
                <a:latin typeface="ＭＳ Ｐゴシック"/>
                <a:ea typeface="ＭＳ Ｐゴシック"/>
                <a:cs typeface="Times New Roman" pitchFamily="18" charset="0"/>
              </a:rPr>
              <a:t>の解析結果がハードウェアによりリアルに反映される、あるいはハードウェアから得たリアルのデータが</a:t>
            </a:r>
            <a:r>
              <a:rPr lang="en-US" altLang="ja-JP" sz="1200" dirty="0">
                <a:latin typeface="ＭＳ Ｐゴシック"/>
                <a:ea typeface="ＭＳ Ｐゴシック"/>
                <a:cs typeface="Times New Roman" pitchFamily="18" charset="0"/>
              </a:rPr>
              <a:t>AI</a:t>
            </a:r>
            <a:r>
              <a:rPr lang="ja-JP" altLang="en-US" sz="1200" dirty="0">
                <a:latin typeface="ＭＳ Ｐゴシック"/>
                <a:ea typeface="ＭＳ Ｐゴシック"/>
                <a:cs typeface="Times New Roman" pitchFamily="18" charset="0"/>
              </a:rPr>
              <a:t>の解析を加速する等、ソフトとハードの融合による付加価値が生まれているポイントについて説明すること。</a:t>
            </a:r>
            <a:endParaRPr lang="ja-JP" altLang="en-US" sz="1200" dirty="0">
              <a:solidFill>
                <a:schemeClr val="tx1"/>
              </a:solidFill>
              <a:latin typeface="+mj-ea"/>
              <a:cs typeface="Times New Roman" pitchFamily="18" charset="0"/>
            </a:endParaRPr>
          </a:p>
        </p:txBody>
      </p:sp>
    </p:spTree>
    <p:extLst>
      <p:ext uri="{BB962C8B-B14F-4D97-AF65-F5344CB8AC3E}">
        <p14:creationId xmlns:p14="http://schemas.microsoft.com/office/powerpoint/2010/main" val="1811325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b="0" dirty="0">
                <a:latin typeface="HGP創英角ｺﾞｼｯｸUB" panose="020B0900000000000000" pitchFamily="50" charset="-128"/>
                <a:ea typeface="HGP創英角ｺﾞｼｯｸUB" panose="020B0900000000000000" pitchFamily="50" charset="-128"/>
              </a:rPr>
              <a:t>３－１．事業実施上の課題認識とそれに対するアプローチ</a:t>
            </a:r>
            <a:endParaRPr lang="en-US" altLang="ja-JP" b="0" dirty="0">
              <a:latin typeface="HGP創英角ｺﾞｼｯｸUB" panose="020B0900000000000000" pitchFamily="50" charset="-128"/>
              <a:ea typeface="HGP創英角ｺﾞｼｯｸUB" panose="020B0900000000000000" pitchFamily="50" charset="-128"/>
            </a:endParaRPr>
          </a:p>
        </p:txBody>
      </p:sp>
      <p:sp>
        <p:nvSpPr>
          <p:cNvPr id="9220" name="Rectangle 3"/>
          <p:cNvSpPr>
            <a:spLocks noGrp="1" noChangeArrowheads="1"/>
          </p:cNvSpPr>
          <p:nvPr>
            <p:ph idx="4294967295"/>
          </p:nvPr>
        </p:nvSpPr>
        <p:spPr>
          <a:xfrm>
            <a:off x="419100" y="1285875"/>
            <a:ext cx="9064625" cy="812530"/>
          </a:xfrm>
          <a:prstGeom prst="rect">
            <a:avLst/>
          </a:prstGeom>
          <a:solidFill>
            <a:schemeClr val="bg1">
              <a:lumMod val="95000"/>
            </a:schemeClr>
          </a:solidFill>
        </p:spPr>
        <p:txBody>
          <a:bodyPr>
            <a:spAutoFit/>
          </a:bodyPr>
          <a:lstStyle/>
          <a:p>
            <a:pPr marL="211138" indent="-211138" eaLnBrk="1" hangingPunct="1">
              <a:buClr>
                <a:srgbClr val="5A5A5A"/>
              </a:buClr>
              <a:buSzPct val="100000"/>
              <a:buFont typeface="Wingdings"/>
              <a:buChar char="n"/>
            </a:pPr>
            <a:r>
              <a:rPr lang="ja-JP" altLang="en-US" dirty="0" smtClean="0">
                <a:solidFill>
                  <a:schemeClr val="accent2"/>
                </a:solidFill>
                <a:latin typeface="HGP創英角ｺﾞｼｯｸUB" panose="020B0900000000000000" pitchFamily="50" charset="-128"/>
                <a:ea typeface="HGP創英角ｺﾞｼｯｸUB" panose="020B0900000000000000" pitchFamily="50" charset="-128"/>
              </a:rPr>
              <a:t>課題①：○○モジュール開発における事業者間連携</a:t>
            </a:r>
            <a:endParaRPr lang="en-US" altLang="ja-JP" dirty="0" smtClean="0">
              <a:solidFill>
                <a:schemeClr val="accent2"/>
              </a:solidFill>
              <a:latin typeface="HGP創英角ｺﾞｼｯｸUB" panose="020B0900000000000000" pitchFamily="50" charset="-128"/>
              <a:ea typeface="HGP創英角ｺﾞｼｯｸUB" panose="020B0900000000000000" pitchFamily="50" charset="-128"/>
            </a:endParaRPr>
          </a:p>
          <a:p>
            <a:pPr marL="484188" lvl="1" indent="-211138" eaLnBrk="1" hangingPunct="1">
              <a:buClr>
                <a:srgbClr val="5A5A5A"/>
              </a:buClr>
              <a:buSzPct val="100000"/>
              <a:buFont typeface="Wingdings"/>
              <a:buChar char="n"/>
            </a:pPr>
            <a:r>
              <a:rPr lang="ja-JP" altLang="en-US" dirty="0" smtClean="0">
                <a:solidFill>
                  <a:schemeClr val="accent2"/>
                </a:solidFill>
              </a:rPr>
              <a:t>○○の仕様設計においては、○○と○○が干渉し合うため、仕様の擦り合わせが必要となる。</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一方、○○と○○は一般的に加工に必要な能力が異なるため、会社が異なる場合が多く、会社間の仕様調整が課題となる。</a:t>
            </a:r>
            <a:endParaRPr lang="en-US" altLang="ja-JP" dirty="0" smtClean="0">
              <a:solidFill>
                <a:schemeClr val="accent2"/>
              </a:solidFill>
            </a:endParaRPr>
          </a:p>
        </p:txBody>
      </p:sp>
      <p:sp>
        <p:nvSpPr>
          <p:cNvPr id="8" name="正方形/長方形 7"/>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a:t>
            </a:r>
            <a:r>
              <a:rPr lang="en-US" altLang="ja-JP" sz="1100" dirty="0" smtClean="0"/>
              <a:t>~</a:t>
            </a:r>
            <a:r>
              <a:rPr lang="ja-JP" altLang="en-US" sz="1100" dirty="0" smtClean="0"/>
              <a:t>２ページ程度</a:t>
            </a:r>
            <a:endParaRPr kumimoji="1" lang="en-US" altLang="ja-JP" sz="1100" b="0" i="0" u="none" strike="noStrike" cap="none" normalizeH="0" baseline="0" dirty="0" smtClean="0">
              <a:ln>
                <a:noFill/>
              </a:ln>
              <a:effectLst/>
            </a:endParaRPr>
          </a:p>
        </p:txBody>
      </p:sp>
      <p:sp>
        <p:nvSpPr>
          <p:cNvPr id="5" name="Rectangle 3"/>
          <p:cNvSpPr txBox="1">
            <a:spLocks noChangeArrowheads="1"/>
          </p:cNvSpPr>
          <p:nvPr/>
        </p:nvSpPr>
        <p:spPr bwMode="auto">
          <a:xfrm>
            <a:off x="1038224" y="2238375"/>
            <a:ext cx="8429625" cy="812530"/>
          </a:xfrm>
          <a:prstGeom prst="rect">
            <a:avLst/>
          </a:prstGeom>
          <a:solidFill>
            <a:srgbClr val="FFFFCC"/>
          </a:solid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indent="-211138" eaLnBrk="1" hangingPunct="1">
              <a:buClr>
                <a:srgbClr val="5A5A5A"/>
              </a:buClr>
              <a:buSzPct val="100000"/>
              <a:buFont typeface="Wingdings"/>
              <a:buChar char="n"/>
            </a:pPr>
            <a:r>
              <a:rPr lang="ja-JP" altLang="en-US" kern="0" dirty="0" smtClean="0">
                <a:solidFill>
                  <a:schemeClr val="accent2"/>
                </a:solidFill>
                <a:latin typeface="HGP創英角ｺﾞｼｯｸUB" panose="020B0900000000000000" pitchFamily="50" charset="-128"/>
                <a:ea typeface="HGP創英角ｺﾞｼｯｸUB" panose="020B0900000000000000" pitchFamily="50" charset="-128"/>
              </a:rPr>
              <a:t>アプローチ①：○○のハブ機能の活用</a:t>
            </a:r>
            <a:endParaRPr lang="en-US" altLang="ja-JP" kern="0" dirty="0" smtClean="0">
              <a:solidFill>
                <a:schemeClr val="accent2"/>
              </a:solidFill>
              <a:latin typeface="HGP創英角ｺﾞｼｯｸUB" panose="020B0900000000000000" pitchFamily="50" charset="-128"/>
              <a:ea typeface="HGP創英角ｺﾞｼｯｸUB" panose="020B0900000000000000" pitchFamily="50" charset="-128"/>
            </a:endParaRPr>
          </a:p>
          <a:p>
            <a:pPr marL="484188" lvl="1" indent="-211138" eaLnBrk="1" hangingPunct="1">
              <a:buClr>
                <a:srgbClr val="5A5A5A"/>
              </a:buClr>
              <a:buSzPct val="100000"/>
              <a:buFont typeface="Wingdings"/>
              <a:buChar char="n"/>
            </a:pPr>
            <a:r>
              <a:rPr lang="ja-JP" altLang="en-US" kern="0" dirty="0" smtClean="0">
                <a:solidFill>
                  <a:schemeClr val="accent2"/>
                </a:solidFill>
              </a:rPr>
              <a:t>○○社は、○○領域における実績が豊富で、○○と○○の加工事業者とも連携実績がある。</a:t>
            </a:r>
            <a:endParaRPr lang="en-US" altLang="ja-JP" kern="0" dirty="0" smtClean="0">
              <a:solidFill>
                <a:schemeClr val="accent2"/>
              </a:solidFill>
            </a:endParaRPr>
          </a:p>
          <a:p>
            <a:pPr marL="484188" lvl="1" indent="-211138" eaLnBrk="1" hangingPunct="1">
              <a:buClr>
                <a:srgbClr val="5A5A5A"/>
              </a:buClr>
              <a:buSzPct val="100000"/>
              <a:buFont typeface="Wingdings"/>
              <a:buChar char="n"/>
            </a:pPr>
            <a:r>
              <a:rPr lang="ja-JP" altLang="en-US" kern="0" dirty="0" smtClean="0">
                <a:solidFill>
                  <a:schemeClr val="accent2"/>
                </a:solidFill>
              </a:rPr>
              <a:t>○○社がハブとなることで、会社間の連携をよりスムーズに行う</a:t>
            </a:r>
            <a:r>
              <a:rPr lang="ja-JP" altLang="en-US" kern="0" dirty="0">
                <a:solidFill>
                  <a:schemeClr val="accent2"/>
                </a:solidFill>
              </a:rPr>
              <a:t>こと</a:t>
            </a:r>
            <a:r>
              <a:rPr lang="ja-JP" altLang="en-US" kern="0" dirty="0" smtClean="0">
                <a:solidFill>
                  <a:schemeClr val="accent2"/>
                </a:solidFill>
              </a:rPr>
              <a:t>ができる。</a:t>
            </a:r>
            <a:endParaRPr lang="en-US" altLang="ja-JP" kern="0" dirty="0" smtClean="0">
              <a:solidFill>
                <a:schemeClr val="accent2"/>
              </a:solidFill>
            </a:endParaRPr>
          </a:p>
        </p:txBody>
      </p:sp>
      <p:sp>
        <p:nvSpPr>
          <p:cNvPr id="2" name="右矢印 1"/>
          <p:cNvSpPr/>
          <p:nvPr/>
        </p:nvSpPr>
        <p:spPr bwMode="auto">
          <a:xfrm>
            <a:off x="557212" y="2524125"/>
            <a:ext cx="371475" cy="323850"/>
          </a:xfrm>
          <a:prstGeom prst="rightArrow">
            <a:avLst/>
          </a:prstGeom>
          <a:solidFill>
            <a:srgbClr val="FFFFCC"/>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dirty="0" smtClean="0">
              <a:ln>
                <a:noFill/>
              </a:ln>
              <a:solidFill>
                <a:srgbClr val="000000"/>
              </a:solidFill>
              <a:effectLst/>
              <a:latin typeface="Arial" charset="0"/>
              <a:ea typeface="ＭＳ Ｐゴシック" charset="-128"/>
            </a:endParaRPr>
          </a:p>
        </p:txBody>
      </p:sp>
      <p:sp>
        <p:nvSpPr>
          <p:cNvPr id="7" name="Rectangle 3"/>
          <p:cNvSpPr txBox="1">
            <a:spLocks noChangeArrowheads="1"/>
          </p:cNvSpPr>
          <p:nvPr/>
        </p:nvSpPr>
        <p:spPr bwMode="auto">
          <a:xfrm>
            <a:off x="419100" y="3456258"/>
            <a:ext cx="9064625" cy="812530"/>
          </a:xfrm>
          <a:prstGeom prst="rect">
            <a:avLst/>
          </a:prstGeom>
          <a:solidFill>
            <a:schemeClr val="bg1">
              <a:lumMod val="95000"/>
            </a:schemeClr>
          </a:solid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indent="-211138" eaLnBrk="1" hangingPunct="1">
              <a:buClr>
                <a:srgbClr val="5A5A5A"/>
              </a:buClr>
              <a:buSzPct val="100000"/>
              <a:buFont typeface="Wingdings"/>
              <a:buChar char="n"/>
            </a:pPr>
            <a:r>
              <a:rPr lang="ja-JP" altLang="en-US" kern="0" dirty="0" smtClean="0">
                <a:solidFill>
                  <a:schemeClr val="accent2"/>
                </a:solidFill>
                <a:latin typeface="HGP創英角ｺﾞｼｯｸUB" panose="020B0900000000000000" pitchFamily="50" charset="-128"/>
                <a:ea typeface="HGP創英角ｺﾞｼｯｸUB" panose="020B0900000000000000" pitchFamily="50" charset="-128"/>
              </a:rPr>
              <a:t>課題②：</a:t>
            </a:r>
            <a:r>
              <a:rPr lang="ja-JP" altLang="en-US" kern="0" dirty="0">
                <a:solidFill>
                  <a:schemeClr val="accent2"/>
                </a:solidFill>
                <a:latin typeface="HGP創英角ｺﾞｼｯｸUB" panose="020B0900000000000000" pitchFamily="50" charset="-128"/>
                <a:ea typeface="HGP創英角ｺﾞｼｯｸUB" panose="020B0900000000000000" pitchFamily="50" charset="-128"/>
              </a:rPr>
              <a:t>仕様</a:t>
            </a:r>
            <a:r>
              <a:rPr lang="ja-JP" altLang="en-US" kern="0" dirty="0" smtClean="0">
                <a:solidFill>
                  <a:schemeClr val="accent2"/>
                </a:solidFill>
                <a:latin typeface="HGP創英角ｺﾞｼｯｸUB" panose="020B0900000000000000" pitchFamily="50" charset="-128"/>
                <a:ea typeface="HGP創英角ｺﾞｼｯｸUB" panose="020B0900000000000000" pitchFamily="50" charset="-128"/>
              </a:rPr>
              <a:t>設計における○○と○○のトレードオフ</a:t>
            </a:r>
            <a:endParaRPr lang="en-US" altLang="ja-JP" kern="0" dirty="0" smtClean="0">
              <a:solidFill>
                <a:schemeClr val="accent2"/>
              </a:solidFill>
              <a:latin typeface="HGP創英角ｺﾞｼｯｸUB" panose="020B0900000000000000" pitchFamily="50" charset="-128"/>
              <a:ea typeface="HGP創英角ｺﾞｼｯｸUB" panose="020B0900000000000000" pitchFamily="50" charset="-128"/>
            </a:endParaRPr>
          </a:p>
          <a:p>
            <a:pPr marL="484188" lvl="1" indent="-211138" eaLnBrk="1" hangingPunct="1">
              <a:buClr>
                <a:srgbClr val="5A5A5A"/>
              </a:buClr>
              <a:buSzPct val="100000"/>
              <a:buFont typeface="Wingdings"/>
              <a:buChar char="n"/>
            </a:pPr>
            <a:r>
              <a:rPr lang="ja-JP" altLang="en-US" kern="0" dirty="0" smtClean="0">
                <a:solidFill>
                  <a:schemeClr val="accent2"/>
                </a:solidFill>
              </a:rPr>
              <a:t>○○の仕様設計においては、○○と○○が干渉し合うため、仕様の擦り合わせが必要となる。</a:t>
            </a:r>
            <a:endParaRPr lang="en-US" altLang="ja-JP" kern="0" dirty="0" smtClean="0">
              <a:solidFill>
                <a:schemeClr val="accent2"/>
              </a:solidFill>
            </a:endParaRPr>
          </a:p>
          <a:p>
            <a:pPr marL="484188" lvl="1" indent="-211138" eaLnBrk="1" hangingPunct="1">
              <a:buClr>
                <a:srgbClr val="5A5A5A"/>
              </a:buClr>
              <a:buSzPct val="100000"/>
              <a:buFont typeface="Wingdings"/>
              <a:buChar char="n"/>
            </a:pPr>
            <a:r>
              <a:rPr lang="ja-JP" altLang="en-US" kern="0" dirty="0" smtClean="0">
                <a:solidFill>
                  <a:schemeClr val="accent2"/>
                </a:solidFill>
              </a:rPr>
              <a:t>一方、○○と○○は一般的に加工に必要な能力が異なるため、会社が異なる場合が多く、会社間の仕様調整が課題となる。</a:t>
            </a:r>
            <a:endParaRPr lang="en-US" altLang="ja-JP" kern="0" dirty="0" smtClean="0">
              <a:solidFill>
                <a:schemeClr val="accent2"/>
              </a:solidFill>
            </a:endParaRPr>
          </a:p>
        </p:txBody>
      </p:sp>
      <p:sp>
        <p:nvSpPr>
          <p:cNvPr id="9" name="Rectangle 3"/>
          <p:cNvSpPr txBox="1">
            <a:spLocks noChangeArrowheads="1"/>
          </p:cNvSpPr>
          <p:nvPr/>
        </p:nvSpPr>
        <p:spPr bwMode="auto">
          <a:xfrm>
            <a:off x="1038224" y="4408758"/>
            <a:ext cx="8429625" cy="812530"/>
          </a:xfrm>
          <a:prstGeom prst="rect">
            <a:avLst/>
          </a:prstGeom>
          <a:solidFill>
            <a:srgbClr val="FFFFCC"/>
          </a:solid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indent="-211138" eaLnBrk="1" hangingPunct="1">
              <a:buClr>
                <a:srgbClr val="5A5A5A"/>
              </a:buClr>
              <a:buSzPct val="100000"/>
              <a:buFont typeface="Wingdings"/>
              <a:buChar char="n"/>
            </a:pPr>
            <a:r>
              <a:rPr lang="ja-JP" altLang="en-US" kern="0" dirty="0" smtClean="0">
                <a:solidFill>
                  <a:schemeClr val="accent2"/>
                </a:solidFill>
                <a:latin typeface="HGP創英角ｺﾞｼｯｸUB" panose="020B0900000000000000" pitchFamily="50" charset="-128"/>
                <a:ea typeface="HGP創英角ｺﾞｼｯｸUB" panose="020B0900000000000000" pitchFamily="50" charset="-128"/>
              </a:rPr>
              <a:t>アプローチ②：○号機プロトタイプを用いた仕様検討</a:t>
            </a:r>
            <a:endParaRPr lang="en-US" altLang="ja-JP" kern="0" dirty="0" smtClean="0">
              <a:solidFill>
                <a:schemeClr val="accent2"/>
              </a:solidFill>
              <a:latin typeface="HGP創英角ｺﾞｼｯｸUB" panose="020B0900000000000000" pitchFamily="50" charset="-128"/>
              <a:ea typeface="HGP創英角ｺﾞｼｯｸUB" panose="020B0900000000000000" pitchFamily="50" charset="-128"/>
            </a:endParaRPr>
          </a:p>
          <a:p>
            <a:pPr marL="484188" lvl="1" indent="-211138" eaLnBrk="1" hangingPunct="1">
              <a:buClr>
                <a:srgbClr val="5A5A5A"/>
              </a:buClr>
              <a:buSzPct val="100000"/>
              <a:buFont typeface="Wingdings"/>
              <a:buChar char="n"/>
            </a:pPr>
            <a:r>
              <a:rPr lang="ja-JP" altLang="en-US" kern="0" dirty="0" smtClean="0">
                <a:solidFill>
                  <a:schemeClr val="accent2"/>
                </a:solidFill>
              </a:rPr>
              <a:t>○号機プロトタイプを先に完成させることで、性能目標を明確にするための</a:t>
            </a:r>
            <a:r>
              <a:rPr lang="en-US" altLang="ja-JP" kern="0" dirty="0" err="1" smtClean="0">
                <a:solidFill>
                  <a:schemeClr val="accent2"/>
                </a:solidFill>
              </a:rPr>
              <a:t>PoC</a:t>
            </a:r>
            <a:r>
              <a:rPr lang="ja-JP" altLang="en-US" kern="0" dirty="0" smtClean="0">
                <a:solidFill>
                  <a:schemeClr val="accent2"/>
                </a:solidFill>
              </a:rPr>
              <a:t>を行える状態を作る。</a:t>
            </a:r>
            <a:endParaRPr lang="en-US" altLang="ja-JP" kern="0" dirty="0">
              <a:solidFill>
                <a:schemeClr val="accent2"/>
              </a:solidFill>
            </a:endParaRPr>
          </a:p>
          <a:p>
            <a:pPr marL="484188" lvl="1" indent="-211138" eaLnBrk="1" hangingPunct="1">
              <a:buClr>
                <a:srgbClr val="5A5A5A"/>
              </a:buClr>
              <a:buSzPct val="100000"/>
              <a:buFont typeface="Wingdings"/>
              <a:buChar char="n"/>
            </a:pPr>
            <a:r>
              <a:rPr lang="en-US" altLang="ja-JP" kern="0" dirty="0" err="1" smtClean="0">
                <a:solidFill>
                  <a:schemeClr val="accent2"/>
                </a:solidFill>
              </a:rPr>
              <a:t>PoC</a:t>
            </a:r>
            <a:r>
              <a:rPr lang="ja-JP" altLang="en-US" kern="0" dirty="0" smtClean="0">
                <a:solidFill>
                  <a:schemeClr val="accent2"/>
                </a:solidFill>
              </a:rPr>
              <a:t>を経て、ユーザーニーズを満たす最適な仕様を検討する。</a:t>
            </a:r>
            <a:endParaRPr lang="en-US" altLang="ja-JP" kern="0" dirty="0" smtClean="0">
              <a:solidFill>
                <a:schemeClr val="accent2"/>
              </a:solidFill>
            </a:endParaRPr>
          </a:p>
        </p:txBody>
      </p:sp>
      <p:sp>
        <p:nvSpPr>
          <p:cNvPr id="10" name="右矢印 9"/>
          <p:cNvSpPr/>
          <p:nvPr/>
        </p:nvSpPr>
        <p:spPr bwMode="auto">
          <a:xfrm>
            <a:off x="557212" y="4694508"/>
            <a:ext cx="371475" cy="323850"/>
          </a:xfrm>
          <a:prstGeom prst="rightArrow">
            <a:avLst/>
          </a:prstGeom>
          <a:solidFill>
            <a:srgbClr val="FFFFCC"/>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dirty="0" smtClean="0">
              <a:ln>
                <a:noFill/>
              </a:ln>
              <a:solidFill>
                <a:srgbClr val="000000"/>
              </a:solidFill>
              <a:effectLst/>
              <a:latin typeface="Arial" charset="0"/>
              <a:ea typeface="ＭＳ Ｐゴシック" charset="-128"/>
            </a:endParaRPr>
          </a:p>
        </p:txBody>
      </p:sp>
      <p:sp>
        <p:nvSpPr>
          <p:cNvPr id="11" name="Rectangle 3"/>
          <p:cNvSpPr txBox="1">
            <a:spLocks noChangeArrowheads="1"/>
          </p:cNvSpPr>
          <p:nvPr/>
        </p:nvSpPr>
        <p:spPr bwMode="auto">
          <a:xfrm>
            <a:off x="1038224" y="5386658"/>
            <a:ext cx="8429625" cy="812530"/>
          </a:xfrm>
          <a:prstGeom prst="rect">
            <a:avLst/>
          </a:prstGeom>
          <a:solidFill>
            <a:srgbClr val="FFFFCC"/>
          </a:solid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indent="-211138" eaLnBrk="1" hangingPunct="1">
              <a:buClr>
                <a:srgbClr val="5A5A5A"/>
              </a:buClr>
              <a:buSzPct val="100000"/>
              <a:buFont typeface="Wingdings"/>
              <a:buChar char="n"/>
            </a:pPr>
            <a:r>
              <a:rPr lang="ja-JP" altLang="en-US" kern="0" dirty="0" smtClean="0">
                <a:solidFill>
                  <a:schemeClr val="accent2"/>
                </a:solidFill>
                <a:latin typeface="HGP創英角ｺﾞｼｯｸUB" panose="020B0900000000000000" pitchFamily="50" charset="-128"/>
                <a:ea typeface="HGP創英角ｺﾞｼｯｸUB" panose="020B0900000000000000" pitchFamily="50" charset="-128"/>
              </a:rPr>
              <a:t>アプローチ③：○○社の既存品質基準を活用した品質設定</a:t>
            </a:r>
            <a:endParaRPr lang="en-US" altLang="ja-JP" kern="0" dirty="0" smtClean="0">
              <a:solidFill>
                <a:schemeClr val="accent2"/>
              </a:solidFill>
              <a:latin typeface="HGP創英角ｺﾞｼｯｸUB" panose="020B0900000000000000" pitchFamily="50" charset="-128"/>
              <a:ea typeface="HGP創英角ｺﾞｼｯｸUB" panose="020B0900000000000000" pitchFamily="50" charset="-128"/>
            </a:endParaRPr>
          </a:p>
          <a:p>
            <a:pPr marL="484188" lvl="1" indent="-211138" eaLnBrk="1" hangingPunct="1">
              <a:buClr>
                <a:srgbClr val="5A5A5A"/>
              </a:buClr>
              <a:buSzPct val="100000"/>
              <a:buFont typeface="Wingdings"/>
              <a:buChar char="n"/>
            </a:pPr>
            <a:r>
              <a:rPr lang="ja-JP" altLang="en-US" kern="0" dirty="0" smtClean="0">
                <a:solidFill>
                  <a:schemeClr val="accent2"/>
                </a:solidFill>
              </a:rPr>
              <a:t>○○社が有する品質基準を活用し、○○を損なわない最低限の○○の基準を設定する。</a:t>
            </a:r>
            <a:endParaRPr lang="en-US" altLang="ja-JP" kern="0" dirty="0" smtClean="0">
              <a:solidFill>
                <a:schemeClr val="accent2"/>
              </a:solidFill>
            </a:endParaRPr>
          </a:p>
          <a:p>
            <a:pPr marL="484188" lvl="1" indent="-211138" eaLnBrk="1" hangingPunct="1">
              <a:buClr>
                <a:srgbClr val="5A5A5A"/>
              </a:buClr>
              <a:buSzPct val="100000"/>
              <a:buFont typeface="Wingdings"/>
              <a:buChar char="n"/>
            </a:pPr>
            <a:r>
              <a:rPr lang="ja-JP" altLang="en-US" kern="0" dirty="0" smtClean="0">
                <a:solidFill>
                  <a:schemeClr val="accent2"/>
                </a:solidFill>
              </a:rPr>
              <a:t>また、豊富</a:t>
            </a:r>
            <a:r>
              <a:rPr lang="ja-JP" altLang="en-US" kern="0" dirty="0">
                <a:solidFill>
                  <a:schemeClr val="accent2"/>
                </a:solidFill>
              </a:rPr>
              <a:t>な○○データを活用して</a:t>
            </a:r>
            <a:r>
              <a:rPr lang="ja-JP" altLang="en-US" kern="0" dirty="0" smtClean="0">
                <a:solidFill>
                  <a:schemeClr val="accent2"/>
                </a:solidFill>
              </a:rPr>
              <a:t>、○○</a:t>
            </a:r>
            <a:r>
              <a:rPr lang="ja-JP" altLang="en-US" kern="0" dirty="0">
                <a:solidFill>
                  <a:schemeClr val="accent2"/>
                </a:solidFill>
              </a:rPr>
              <a:t>の</a:t>
            </a:r>
            <a:r>
              <a:rPr lang="ja-JP" altLang="en-US" kern="0" dirty="0" smtClean="0">
                <a:solidFill>
                  <a:schemeClr val="accent2"/>
                </a:solidFill>
              </a:rPr>
              <a:t>性能が最大限発揮する環境を把握し、設計に反映させる。</a:t>
            </a:r>
            <a:endParaRPr lang="en-US" altLang="ja-JP" kern="0" dirty="0">
              <a:solidFill>
                <a:schemeClr val="accent2"/>
              </a:solidFill>
            </a:endParaRPr>
          </a:p>
        </p:txBody>
      </p:sp>
      <p:sp>
        <p:nvSpPr>
          <p:cNvPr id="12" name="右矢印 11"/>
          <p:cNvSpPr/>
          <p:nvPr/>
        </p:nvSpPr>
        <p:spPr bwMode="auto">
          <a:xfrm>
            <a:off x="557212" y="5672408"/>
            <a:ext cx="371475" cy="323850"/>
          </a:xfrm>
          <a:prstGeom prst="rightArrow">
            <a:avLst/>
          </a:prstGeom>
          <a:solidFill>
            <a:srgbClr val="FFFFCC"/>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dirty="0" smtClean="0">
              <a:ln>
                <a:noFill/>
              </a:ln>
              <a:solidFill>
                <a:srgbClr val="000000"/>
              </a:solidFill>
              <a:effectLst/>
              <a:latin typeface="Arial" charset="0"/>
              <a:ea typeface="ＭＳ Ｐゴシック" charset="-128"/>
            </a:endParaRPr>
          </a:p>
        </p:txBody>
      </p:sp>
    </p:spTree>
    <p:extLst>
      <p:ext uri="{BB962C8B-B14F-4D97-AF65-F5344CB8AC3E}">
        <p14:creationId xmlns:p14="http://schemas.microsoft.com/office/powerpoint/2010/main" val="2830197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b="0" dirty="0">
                <a:latin typeface="HGP創英角ｺﾞｼｯｸUB" panose="020B0900000000000000" pitchFamily="50" charset="-128"/>
                <a:ea typeface="HGP創英角ｺﾞｼｯｸUB" panose="020B0900000000000000" pitchFamily="50" charset="-128"/>
              </a:rPr>
              <a:t>３－２．部品構成と擦り合わせが必要なポイント</a:t>
            </a:r>
            <a:endParaRPr lang="en-US" altLang="ja-JP" b="0" dirty="0">
              <a:latin typeface="HGP創英角ｺﾞｼｯｸUB" panose="020B0900000000000000" pitchFamily="50" charset="-128"/>
              <a:ea typeface="HGP創英角ｺﾞｼｯｸUB" panose="020B0900000000000000" pitchFamily="50" charset="-128"/>
            </a:endParaRPr>
          </a:p>
        </p:txBody>
      </p:sp>
      <p:sp>
        <p:nvSpPr>
          <p:cNvPr id="9220" name="Rectangle 3"/>
          <p:cNvSpPr>
            <a:spLocks noGrp="1" noChangeArrowheads="1"/>
          </p:cNvSpPr>
          <p:nvPr>
            <p:ph idx="4294967295"/>
          </p:nvPr>
        </p:nvSpPr>
        <p:spPr>
          <a:xfrm>
            <a:off x="419100" y="1285875"/>
            <a:ext cx="9064625" cy="491353"/>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a:t>開発する製品のモジュール構成、モジュール毎の部品構成、そのうち規格化されていないものの割合、およびモジュール間や部品間でどういった仕様の調整が必要か等を説明すること。</a:t>
            </a:r>
          </a:p>
        </p:txBody>
      </p:sp>
      <p:sp>
        <p:nvSpPr>
          <p:cNvPr id="8" name="正方形/長方形 7"/>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a:t>
            </a:r>
            <a:r>
              <a:rPr lang="en-US" altLang="ja-JP" sz="1100" dirty="0" smtClean="0"/>
              <a:t>~</a:t>
            </a:r>
            <a:r>
              <a:rPr lang="ja-JP" altLang="en-US" sz="1100" dirty="0" smtClean="0"/>
              <a:t>２ページ程度</a:t>
            </a:r>
            <a:endParaRPr kumimoji="1" lang="en-US" altLang="ja-JP" sz="1100" b="0" i="0" u="none" strike="noStrike" cap="none" normalizeH="0" baseline="0" dirty="0" smtClean="0">
              <a:ln>
                <a:noFill/>
              </a:ln>
              <a:effectLst/>
            </a:endParaRPr>
          </a:p>
        </p:txBody>
      </p:sp>
      <p:sp>
        <p:nvSpPr>
          <p:cNvPr id="2" name="正方形/長方形 1"/>
          <p:cNvSpPr/>
          <p:nvPr/>
        </p:nvSpPr>
        <p:spPr bwMode="auto">
          <a:xfrm>
            <a:off x="2343153" y="2950645"/>
            <a:ext cx="965200" cy="520700"/>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a:t>
            </a:r>
            <a:r>
              <a:rPr kumimoji="1" lang="en-US" altLang="ja-JP" sz="1000" b="0" i="0" u="none" strike="noStrike" cap="none" normalizeH="0" baseline="0" dirty="0" smtClean="0">
                <a:ln>
                  <a:noFill/>
                </a:ln>
                <a:solidFill>
                  <a:schemeClr val="accent2"/>
                </a:solidFill>
                <a:effectLst/>
                <a:latin typeface="Arial" charset="0"/>
                <a:ea typeface="ＭＳ Ｐゴシック" charset="-128"/>
              </a:rPr>
              <a:t/>
            </a:r>
            <a:br>
              <a:rPr kumimoji="1" lang="en-US" altLang="ja-JP" sz="1000" b="0" i="0" u="none" strike="noStrike" cap="none" normalizeH="0" baseline="0" dirty="0" smtClean="0">
                <a:ln>
                  <a:noFill/>
                </a:ln>
                <a:solidFill>
                  <a:schemeClr val="accent2"/>
                </a:solidFill>
                <a:effectLst/>
                <a:latin typeface="Arial" charset="0"/>
                <a:ea typeface="ＭＳ Ｐゴシック" charset="-128"/>
              </a:rPr>
            </a:br>
            <a:r>
              <a:rPr kumimoji="1" lang="ja-JP" altLang="en-US" sz="1000" b="0" i="0" u="none" strike="noStrike" cap="none" normalizeH="0" baseline="0" dirty="0" smtClean="0">
                <a:ln>
                  <a:noFill/>
                </a:ln>
                <a:solidFill>
                  <a:schemeClr val="accent2"/>
                </a:solidFill>
                <a:effectLst/>
                <a:latin typeface="Arial" charset="0"/>
                <a:ea typeface="ＭＳ Ｐゴシック" charset="-128"/>
              </a:rPr>
              <a:t>モジュール</a:t>
            </a:r>
          </a:p>
        </p:txBody>
      </p:sp>
      <p:sp>
        <p:nvSpPr>
          <p:cNvPr id="6" name="正方形/長方形 5"/>
          <p:cNvSpPr/>
          <p:nvPr/>
        </p:nvSpPr>
        <p:spPr bwMode="auto">
          <a:xfrm>
            <a:off x="3540128" y="2950645"/>
            <a:ext cx="965200" cy="520700"/>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筐体</a:t>
            </a:r>
          </a:p>
        </p:txBody>
      </p:sp>
      <p:sp>
        <p:nvSpPr>
          <p:cNvPr id="7" name="正方形/長方形 6"/>
          <p:cNvSpPr/>
          <p:nvPr/>
        </p:nvSpPr>
        <p:spPr bwMode="auto">
          <a:xfrm>
            <a:off x="3852071" y="2010845"/>
            <a:ext cx="1484313" cy="520700"/>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○○製品</a:t>
            </a:r>
          </a:p>
        </p:txBody>
      </p:sp>
      <p:sp>
        <p:nvSpPr>
          <p:cNvPr id="9" name="正方形/長方形 8"/>
          <p:cNvSpPr/>
          <p:nvPr/>
        </p:nvSpPr>
        <p:spPr bwMode="auto">
          <a:xfrm>
            <a:off x="4710115" y="2950645"/>
            <a:ext cx="965200" cy="520700"/>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smtClean="0">
                <a:solidFill>
                  <a:schemeClr val="accent2"/>
                </a:solidFill>
              </a:rPr>
              <a:t>骨格</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10" name="正方形/長方形 9"/>
          <p:cNvSpPr/>
          <p:nvPr/>
        </p:nvSpPr>
        <p:spPr bwMode="auto">
          <a:xfrm>
            <a:off x="5888040" y="2950645"/>
            <a:ext cx="965200" cy="520700"/>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制御ソフト</a:t>
            </a:r>
          </a:p>
        </p:txBody>
      </p:sp>
      <p:cxnSp>
        <p:nvCxnSpPr>
          <p:cNvPr id="4" name="カギ線コネクタ 3"/>
          <p:cNvCxnSpPr>
            <a:stCxn id="7" idx="2"/>
            <a:endCxn id="2" idx="0"/>
          </p:cNvCxnSpPr>
          <p:nvPr/>
        </p:nvCxnSpPr>
        <p:spPr bwMode="auto">
          <a:xfrm rot="5400000">
            <a:off x="3500441" y="1856858"/>
            <a:ext cx="419100" cy="1768475"/>
          </a:xfrm>
          <a:prstGeom prst="bentConnector3">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12" name="カギ線コネクタ 11"/>
          <p:cNvCxnSpPr>
            <a:stCxn id="7" idx="2"/>
            <a:endCxn id="10" idx="0"/>
          </p:cNvCxnSpPr>
          <p:nvPr/>
        </p:nvCxnSpPr>
        <p:spPr bwMode="auto">
          <a:xfrm rot="16200000" flipH="1">
            <a:off x="5272884" y="1852889"/>
            <a:ext cx="419100" cy="1776412"/>
          </a:xfrm>
          <a:prstGeom prst="bentConnector3">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15" name="カギ線コネクタ 14"/>
          <p:cNvCxnSpPr>
            <a:stCxn id="7" idx="2"/>
            <a:endCxn id="9" idx="0"/>
          </p:cNvCxnSpPr>
          <p:nvPr/>
        </p:nvCxnSpPr>
        <p:spPr bwMode="auto">
          <a:xfrm rot="16200000" flipH="1">
            <a:off x="4683921" y="2441851"/>
            <a:ext cx="419100" cy="598487"/>
          </a:xfrm>
          <a:prstGeom prst="bentConnector3">
            <a:avLst>
              <a:gd name="adj1" fmla="val 50000"/>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18" name="カギ線コネクタ 17"/>
          <p:cNvCxnSpPr>
            <a:stCxn id="7" idx="2"/>
            <a:endCxn id="6" idx="0"/>
          </p:cNvCxnSpPr>
          <p:nvPr/>
        </p:nvCxnSpPr>
        <p:spPr bwMode="auto">
          <a:xfrm rot="5400000">
            <a:off x="4098928" y="2455345"/>
            <a:ext cx="419100" cy="571500"/>
          </a:xfrm>
          <a:prstGeom prst="bentConnector3">
            <a:avLst>
              <a:gd name="adj1" fmla="val 50000"/>
            </a:avLst>
          </a:prstGeom>
          <a:solidFill>
            <a:schemeClr val="accent1"/>
          </a:solidFill>
          <a:ln w="12700" cap="flat" cmpd="sng" algn="ctr">
            <a:solidFill>
              <a:schemeClr val="accent2"/>
            </a:solidFill>
            <a:prstDash val="solid"/>
            <a:round/>
            <a:headEnd type="none" w="med" len="med"/>
            <a:tailEnd type="none" w="med" len="med"/>
          </a:ln>
          <a:effectLst/>
        </p:spPr>
      </p:cxnSp>
      <p:sp>
        <p:nvSpPr>
          <p:cNvPr id="23" name="正方形/長方形 22"/>
          <p:cNvSpPr/>
          <p:nvPr/>
        </p:nvSpPr>
        <p:spPr bwMode="auto">
          <a:xfrm>
            <a:off x="1200152" y="4031734"/>
            <a:ext cx="965200" cy="520700"/>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a:t>
            </a:r>
            <a:r>
              <a:rPr kumimoji="1" lang="en-US" altLang="ja-JP" sz="1000" b="0" i="0" u="none" strike="noStrike" cap="none" normalizeH="0" baseline="0" dirty="0" smtClean="0">
                <a:ln>
                  <a:noFill/>
                </a:ln>
                <a:solidFill>
                  <a:schemeClr val="accent2"/>
                </a:solidFill>
                <a:effectLst/>
                <a:latin typeface="Arial" charset="0"/>
                <a:ea typeface="ＭＳ Ｐゴシック" charset="-128"/>
              </a:rPr>
              <a:t/>
            </a:r>
            <a:br>
              <a:rPr kumimoji="1" lang="en-US" altLang="ja-JP" sz="1000" b="0" i="0" u="none" strike="noStrike" cap="none" normalizeH="0" baseline="0" dirty="0" smtClean="0">
                <a:ln>
                  <a:noFill/>
                </a:ln>
                <a:solidFill>
                  <a:schemeClr val="accent2"/>
                </a:solidFill>
                <a:effectLst/>
                <a:latin typeface="Arial" charset="0"/>
                <a:ea typeface="ＭＳ Ｐゴシック" charset="-128"/>
              </a:rPr>
            </a:br>
            <a:r>
              <a:rPr kumimoji="1" lang="ja-JP" altLang="en-US" sz="1000" b="0" i="0" u="none" strike="noStrike" cap="none" normalizeH="0" baseline="0" dirty="0" smtClean="0">
                <a:ln>
                  <a:noFill/>
                </a:ln>
                <a:solidFill>
                  <a:schemeClr val="accent2"/>
                </a:solidFill>
                <a:effectLst/>
                <a:latin typeface="Arial" charset="0"/>
                <a:ea typeface="ＭＳ Ｐゴシック" charset="-128"/>
              </a:rPr>
              <a:t>関連部品</a:t>
            </a:r>
          </a:p>
        </p:txBody>
      </p:sp>
      <p:sp>
        <p:nvSpPr>
          <p:cNvPr id="24" name="正方形/長方形 23"/>
          <p:cNvSpPr/>
          <p:nvPr/>
        </p:nvSpPr>
        <p:spPr bwMode="auto">
          <a:xfrm>
            <a:off x="2343153" y="4031734"/>
            <a:ext cx="965200" cy="520700"/>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a:t>
            </a:r>
            <a:r>
              <a:rPr kumimoji="1" lang="en-US" altLang="ja-JP" sz="1000" b="0" i="0" u="none" strike="noStrike" cap="none" normalizeH="0" baseline="0" dirty="0" smtClean="0">
                <a:ln>
                  <a:noFill/>
                </a:ln>
                <a:solidFill>
                  <a:schemeClr val="accent2"/>
                </a:solidFill>
                <a:effectLst/>
                <a:latin typeface="Arial" charset="0"/>
                <a:ea typeface="ＭＳ Ｐゴシック" charset="-128"/>
              </a:rPr>
              <a:t/>
            </a:r>
            <a:br>
              <a:rPr kumimoji="1" lang="en-US" altLang="ja-JP" sz="1000" b="0" i="0" u="none" strike="noStrike" cap="none" normalizeH="0" baseline="0" dirty="0" smtClean="0">
                <a:ln>
                  <a:noFill/>
                </a:ln>
                <a:solidFill>
                  <a:schemeClr val="accent2"/>
                </a:solidFill>
                <a:effectLst/>
                <a:latin typeface="Arial" charset="0"/>
                <a:ea typeface="ＭＳ Ｐゴシック" charset="-128"/>
              </a:rPr>
            </a:br>
            <a:r>
              <a:rPr kumimoji="1" lang="ja-JP" altLang="en-US" sz="1000" b="0" i="0" u="none" strike="noStrike" cap="none" normalizeH="0" baseline="0" dirty="0" smtClean="0">
                <a:ln>
                  <a:noFill/>
                </a:ln>
                <a:solidFill>
                  <a:schemeClr val="accent2"/>
                </a:solidFill>
                <a:effectLst/>
                <a:latin typeface="Arial" charset="0"/>
                <a:ea typeface="ＭＳ Ｐゴシック" charset="-128"/>
              </a:rPr>
              <a:t>関連部品</a:t>
            </a:r>
          </a:p>
        </p:txBody>
      </p:sp>
      <p:sp>
        <p:nvSpPr>
          <p:cNvPr id="25" name="正方形/長方形 24"/>
          <p:cNvSpPr/>
          <p:nvPr/>
        </p:nvSpPr>
        <p:spPr bwMode="auto">
          <a:xfrm>
            <a:off x="3532191" y="4031734"/>
            <a:ext cx="965200" cy="520700"/>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a:t>
            </a:r>
            <a:r>
              <a:rPr kumimoji="1" lang="en-US" altLang="ja-JP" sz="1000" b="0" i="0" u="none" strike="noStrike" cap="none" normalizeH="0" baseline="0" dirty="0" smtClean="0">
                <a:ln>
                  <a:noFill/>
                </a:ln>
                <a:solidFill>
                  <a:schemeClr val="accent2"/>
                </a:solidFill>
                <a:effectLst/>
                <a:latin typeface="Arial" charset="0"/>
                <a:ea typeface="ＭＳ Ｐゴシック" charset="-128"/>
              </a:rPr>
              <a:t/>
            </a:r>
            <a:br>
              <a:rPr kumimoji="1" lang="en-US" altLang="ja-JP" sz="1000" b="0" i="0" u="none" strike="noStrike" cap="none" normalizeH="0" baseline="0" dirty="0" smtClean="0">
                <a:ln>
                  <a:noFill/>
                </a:ln>
                <a:solidFill>
                  <a:schemeClr val="accent2"/>
                </a:solidFill>
                <a:effectLst/>
                <a:latin typeface="Arial" charset="0"/>
                <a:ea typeface="ＭＳ Ｐゴシック" charset="-128"/>
              </a:rPr>
            </a:br>
            <a:r>
              <a:rPr kumimoji="1" lang="ja-JP" altLang="en-US" sz="1000" b="0" i="0" u="none" strike="noStrike" cap="none" normalizeH="0" baseline="0" dirty="0" smtClean="0">
                <a:ln>
                  <a:noFill/>
                </a:ln>
                <a:solidFill>
                  <a:schemeClr val="accent2"/>
                </a:solidFill>
                <a:effectLst/>
                <a:latin typeface="Arial" charset="0"/>
                <a:ea typeface="ＭＳ Ｐゴシック" charset="-128"/>
              </a:rPr>
              <a:t>関連部品</a:t>
            </a:r>
          </a:p>
        </p:txBody>
      </p:sp>
      <p:cxnSp>
        <p:nvCxnSpPr>
          <p:cNvPr id="26" name="カギ線コネクタ 25"/>
          <p:cNvCxnSpPr>
            <a:stCxn id="2" idx="2"/>
            <a:endCxn id="25" idx="0"/>
          </p:cNvCxnSpPr>
          <p:nvPr/>
        </p:nvCxnSpPr>
        <p:spPr bwMode="auto">
          <a:xfrm rot="16200000" flipH="1">
            <a:off x="3140078" y="3157020"/>
            <a:ext cx="560389" cy="1189038"/>
          </a:xfrm>
          <a:prstGeom prst="bentConnector3">
            <a:avLst>
              <a:gd name="adj1" fmla="val 50000"/>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29" name="カギ線コネクタ 28"/>
          <p:cNvCxnSpPr>
            <a:stCxn id="2" idx="2"/>
            <a:endCxn id="23" idx="0"/>
          </p:cNvCxnSpPr>
          <p:nvPr/>
        </p:nvCxnSpPr>
        <p:spPr bwMode="auto">
          <a:xfrm rot="5400000">
            <a:off x="1974059" y="3180039"/>
            <a:ext cx="560389" cy="1143001"/>
          </a:xfrm>
          <a:prstGeom prst="bentConnector3">
            <a:avLst>
              <a:gd name="adj1" fmla="val 50000"/>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31" name="直線コネクタ 30"/>
          <p:cNvCxnSpPr>
            <a:stCxn id="2" idx="2"/>
            <a:endCxn id="24" idx="0"/>
          </p:cNvCxnSpPr>
          <p:nvPr/>
        </p:nvCxnSpPr>
        <p:spPr bwMode="auto">
          <a:xfrm>
            <a:off x="2825753" y="3471345"/>
            <a:ext cx="0" cy="560389"/>
          </a:xfrm>
          <a:prstGeom prst="line">
            <a:avLst/>
          </a:prstGeom>
          <a:solidFill>
            <a:schemeClr val="accent1"/>
          </a:solidFill>
          <a:ln w="12700" cap="flat" cmpd="sng" algn="ctr">
            <a:solidFill>
              <a:schemeClr val="bg2"/>
            </a:solidFill>
            <a:prstDash val="solid"/>
            <a:round/>
            <a:headEnd type="none" w="med" len="med"/>
            <a:tailEnd type="none" w="med" len="med"/>
          </a:ln>
          <a:effectLst/>
        </p:spPr>
      </p:cxnSp>
      <p:sp>
        <p:nvSpPr>
          <p:cNvPr id="34" name="テキスト ボックス 33"/>
          <p:cNvSpPr txBox="1"/>
          <p:nvPr/>
        </p:nvSpPr>
        <p:spPr>
          <a:xfrm>
            <a:off x="1095828" y="4697185"/>
            <a:ext cx="1069524" cy="461665"/>
          </a:xfrm>
          <a:prstGeom prst="rect">
            <a:avLst/>
          </a:prstGeom>
          <a:noFill/>
        </p:spPr>
        <p:txBody>
          <a:bodyPr wrap="none" rtlCol="0">
            <a:spAutoFit/>
          </a:bodyPr>
          <a:lstStyle/>
          <a:p>
            <a:pPr marL="171450" indent="-171450" algn="l">
              <a:buFont typeface="Wingdings" panose="05000000000000000000" pitchFamily="2" charset="2"/>
              <a:buChar char="ü"/>
            </a:pPr>
            <a:r>
              <a:rPr kumimoji="1" lang="ja-JP" altLang="en-US" dirty="0" smtClean="0">
                <a:solidFill>
                  <a:schemeClr val="accent2"/>
                </a:solidFill>
              </a:rPr>
              <a:t>既製品にて</a:t>
            </a:r>
            <a:r>
              <a:rPr kumimoji="1" lang="en-US" altLang="ja-JP" dirty="0" smtClean="0">
                <a:solidFill>
                  <a:schemeClr val="accent2"/>
                </a:solidFill>
              </a:rPr>
              <a:t/>
            </a:r>
            <a:br>
              <a:rPr kumimoji="1" lang="en-US" altLang="ja-JP" dirty="0" smtClean="0">
                <a:solidFill>
                  <a:schemeClr val="accent2"/>
                </a:solidFill>
              </a:rPr>
            </a:br>
            <a:r>
              <a:rPr kumimoji="1" lang="en-US" altLang="ja-JP" dirty="0" smtClean="0">
                <a:solidFill>
                  <a:schemeClr val="accent2"/>
                </a:solidFill>
              </a:rPr>
              <a:t>8</a:t>
            </a:r>
            <a:r>
              <a:rPr kumimoji="1" lang="ja-JP" altLang="en-US" dirty="0" smtClean="0">
                <a:solidFill>
                  <a:schemeClr val="accent2"/>
                </a:solidFill>
              </a:rPr>
              <a:t>割調達可能</a:t>
            </a:r>
            <a:endParaRPr kumimoji="1" lang="ja-JP" altLang="en-US" dirty="0">
              <a:solidFill>
                <a:schemeClr val="accent2"/>
              </a:solidFill>
            </a:endParaRPr>
          </a:p>
        </p:txBody>
      </p:sp>
      <p:sp>
        <p:nvSpPr>
          <p:cNvPr id="35" name="テキスト ボックス 34"/>
          <p:cNvSpPr txBox="1"/>
          <p:nvPr/>
        </p:nvSpPr>
        <p:spPr>
          <a:xfrm>
            <a:off x="2270154" y="4697185"/>
            <a:ext cx="1191352" cy="646331"/>
          </a:xfrm>
          <a:prstGeom prst="rect">
            <a:avLst/>
          </a:prstGeom>
          <a:noFill/>
        </p:spPr>
        <p:txBody>
          <a:bodyPr wrap="none" rtlCol="0">
            <a:spAutoFit/>
          </a:bodyPr>
          <a:lstStyle/>
          <a:p>
            <a:pPr marL="171450" indent="-171450" algn="l">
              <a:buFont typeface="Wingdings" panose="05000000000000000000" pitchFamily="2" charset="2"/>
              <a:buChar char="ü"/>
            </a:pPr>
            <a:r>
              <a:rPr kumimoji="1" lang="ja-JP" altLang="en-US" dirty="0" smtClean="0">
                <a:solidFill>
                  <a:schemeClr val="accent2"/>
                </a:solidFill>
              </a:rPr>
              <a:t>ほぼ全部品が</a:t>
            </a:r>
            <a:r>
              <a:rPr kumimoji="1" lang="en-US" altLang="ja-JP" dirty="0" smtClean="0">
                <a:solidFill>
                  <a:schemeClr val="accent2"/>
                </a:solidFill>
              </a:rPr>
              <a:t/>
            </a:r>
            <a:br>
              <a:rPr kumimoji="1" lang="en-US" altLang="ja-JP" dirty="0" smtClean="0">
                <a:solidFill>
                  <a:schemeClr val="accent2"/>
                </a:solidFill>
              </a:rPr>
            </a:br>
            <a:r>
              <a:rPr kumimoji="1" lang="ja-JP" altLang="en-US" dirty="0" smtClean="0">
                <a:solidFill>
                  <a:schemeClr val="accent2"/>
                </a:solidFill>
              </a:rPr>
              <a:t>個別設計・加工</a:t>
            </a:r>
            <a:r>
              <a:rPr kumimoji="1" lang="en-US" altLang="ja-JP" dirty="0" smtClean="0">
                <a:solidFill>
                  <a:schemeClr val="accent2"/>
                </a:solidFill>
              </a:rPr>
              <a:t/>
            </a:r>
            <a:br>
              <a:rPr kumimoji="1" lang="en-US" altLang="ja-JP" dirty="0" smtClean="0">
                <a:solidFill>
                  <a:schemeClr val="accent2"/>
                </a:solidFill>
              </a:rPr>
            </a:br>
            <a:r>
              <a:rPr kumimoji="1" lang="ja-JP" altLang="en-US" dirty="0" smtClean="0">
                <a:solidFill>
                  <a:schemeClr val="accent2"/>
                </a:solidFill>
              </a:rPr>
              <a:t>が必要</a:t>
            </a:r>
            <a:endParaRPr kumimoji="1" lang="ja-JP" altLang="en-US" dirty="0">
              <a:solidFill>
                <a:schemeClr val="accent2"/>
              </a:solidFill>
            </a:endParaRPr>
          </a:p>
        </p:txBody>
      </p:sp>
      <p:sp>
        <p:nvSpPr>
          <p:cNvPr id="36" name="テキスト ボックス 35"/>
          <p:cNvSpPr txBox="1"/>
          <p:nvPr/>
        </p:nvSpPr>
        <p:spPr>
          <a:xfrm>
            <a:off x="3459165" y="4697185"/>
            <a:ext cx="1462260" cy="646331"/>
          </a:xfrm>
          <a:prstGeom prst="rect">
            <a:avLst/>
          </a:prstGeom>
          <a:noFill/>
        </p:spPr>
        <p:txBody>
          <a:bodyPr wrap="none" rtlCol="0">
            <a:spAutoFit/>
          </a:bodyPr>
          <a:lstStyle/>
          <a:p>
            <a:pPr marL="171450" indent="-171450" algn="l">
              <a:buFont typeface="Wingdings" panose="05000000000000000000" pitchFamily="2" charset="2"/>
              <a:buChar char="ü"/>
            </a:pPr>
            <a:r>
              <a:rPr kumimoji="1" lang="ja-JP" altLang="en-US" dirty="0" smtClean="0">
                <a:solidFill>
                  <a:schemeClr val="accent2"/>
                </a:solidFill>
              </a:rPr>
              <a:t>コアな○○系の</a:t>
            </a:r>
            <a:r>
              <a:rPr kumimoji="1" lang="en-US" altLang="ja-JP" dirty="0" smtClean="0">
                <a:solidFill>
                  <a:schemeClr val="accent2"/>
                </a:solidFill>
              </a:rPr>
              <a:t/>
            </a:r>
            <a:br>
              <a:rPr kumimoji="1" lang="en-US" altLang="ja-JP" dirty="0" smtClean="0">
                <a:solidFill>
                  <a:schemeClr val="accent2"/>
                </a:solidFill>
              </a:rPr>
            </a:br>
            <a:r>
              <a:rPr kumimoji="1" lang="ja-JP" altLang="en-US" dirty="0" smtClean="0">
                <a:solidFill>
                  <a:schemeClr val="accent2"/>
                </a:solidFill>
              </a:rPr>
              <a:t>部品については</a:t>
            </a:r>
            <a:r>
              <a:rPr kumimoji="1" lang="en-US" altLang="ja-JP" dirty="0" smtClean="0">
                <a:solidFill>
                  <a:schemeClr val="accent2"/>
                </a:solidFill>
              </a:rPr>
              <a:t/>
            </a:r>
            <a:br>
              <a:rPr kumimoji="1" lang="en-US" altLang="ja-JP" dirty="0" smtClean="0">
                <a:solidFill>
                  <a:schemeClr val="accent2"/>
                </a:solidFill>
              </a:rPr>
            </a:br>
            <a:r>
              <a:rPr kumimoji="1" lang="ja-JP" altLang="en-US" dirty="0" smtClean="0">
                <a:solidFill>
                  <a:schemeClr val="accent2"/>
                </a:solidFill>
              </a:rPr>
              <a:t>規格品が存在しない</a:t>
            </a:r>
            <a:endParaRPr kumimoji="1" lang="ja-JP" altLang="en-US" dirty="0">
              <a:solidFill>
                <a:schemeClr val="accent2"/>
              </a:solidFill>
            </a:endParaRPr>
          </a:p>
        </p:txBody>
      </p:sp>
      <p:sp>
        <p:nvSpPr>
          <p:cNvPr id="9216" name="左右矢印 9215"/>
          <p:cNvSpPr/>
          <p:nvPr/>
        </p:nvSpPr>
        <p:spPr bwMode="auto">
          <a:xfrm>
            <a:off x="3075076" y="3294338"/>
            <a:ext cx="3636790" cy="401639"/>
          </a:xfrm>
          <a:prstGeom prst="leftRightArrow">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38" name="左右矢印 37"/>
          <p:cNvSpPr/>
          <p:nvPr/>
        </p:nvSpPr>
        <p:spPr bwMode="auto">
          <a:xfrm>
            <a:off x="1232869" y="5343516"/>
            <a:ext cx="3361360" cy="401639"/>
          </a:xfrm>
          <a:prstGeom prst="leftRightArrow">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39" name="四角形吹き出し 38"/>
          <p:cNvSpPr/>
          <p:nvPr/>
        </p:nvSpPr>
        <p:spPr bwMode="auto">
          <a:xfrm>
            <a:off x="6753226" y="3734871"/>
            <a:ext cx="2828926" cy="817563"/>
          </a:xfrm>
          <a:prstGeom prst="wedgeRectCallout">
            <a:avLst>
              <a:gd name="adj1" fmla="val -79516"/>
              <a:gd name="adj2" fmla="val -70934"/>
            </a:avLst>
          </a:prstGeom>
          <a:solidFill>
            <a:schemeClr val="bg1"/>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t"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sng" strike="noStrike" cap="none" normalizeH="0" baseline="0" dirty="0" smtClean="0">
                <a:ln>
                  <a:noFill/>
                </a:ln>
                <a:solidFill>
                  <a:schemeClr val="accent2"/>
                </a:solidFill>
                <a:effectLst/>
                <a:latin typeface="Arial" charset="0"/>
                <a:ea typeface="ＭＳ Ｐゴシック" charset="-128"/>
              </a:rPr>
              <a:t>すり合わせ要素①</a:t>
            </a:r>
            <a:endParaRPr kumimoji="1" lang="en-US" altLang="ja-JP" sz="1000" b="1" i="0" u="sng" strike="noStrike" cap="none" normalizeH="0" baseline="0" dirty="0" smtClean="0">
              <a:ln>
                <a:noFill/>
              </a:ln>
              <a:solidFill>
                <a:schemeClr val="accent2"/>
              </a:solidFill>
              <a:effectLst/>
              <a:latin typeface="Arial" charset="0"/>
              <a:ea typeface="ＭＳ Ｐゴシック" charset="-128"/>
            </a:endParaRPr>
          </a:p>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○○モジュールの○○特性を発揮するために、○○モジュール以外の仕様との調整が必要となる。</a:t>
            </a:r>
            <a:endParaRPr kumimoji="1" lang="en-US" altLang="ja-JP" sz="1000" b="0" i="0" u="none" strike="noStrike" cap="none" normalizeH="0" baseline="0" dirty="0" smtClean="0">
              <a:ln>
                <a:noFill/>
              </a:ln>
              <a:solidFill>
                <a:schemeClr val="accent2"/>
              </a:solidFill>
              <a:effectLst/>
            </a:endParaRPr>
          </a:p>
        </p:txBody>
      </p:sp>
      <p:sp>
        <p:nvSpPr>
          <p:cNvPr id="40" name="四角形吹き出し 39"/>
          <p:cNvSpPr/>
          <p:nvPr/>
        </p:nvSpPr>
        <p:spPr bwMode="auto">
          <a:xfrm>
            <a:off x="5675315" y="4838183"/>
            <a:ext cx="2828926" cy="817563"/>
          </a:xfrm>
          <a:prstGeom prst="wedgeRectCallout">
            <a:avLst>
              <a:gd name="adj1" fmla="val -81312"/>
              <a:gd name="adj2" fmla="val 31590"/>
            </a:avLst>
          </a:prstGeom>
          <a:solidFill>
            <a:schemeClr val="bg1"/>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t"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sng" strike="noStrike" cap="none" normalizeH="0" baseline="0" dirty="0" smtClean="0">
                <a:ln>
                  <a:noFill/>
                </a:ln>
                <a:solidFill>
                  <a:schemeClr val="accent2"/>
                </a:solidFill>
                <a:effectLst/>
                <a:latin typeface="Arial" charset="0"/>
                <a:ea typeface="ＭＳ Ｐゴシック" charset="-128"/>
              </a:rPr>
              <a:t>すり合わせ要素②</a:t>
            </a:r>
            <a:endParaRPr kumimoji="1" lang="en-US" altLang="ja-JP" sz="1000" b="1" i="0" u="sng" strike="noStrike" cap="none" normalizeH="0" baseline="0" dirty="0" smtClean="0">
              <a:ln>
                <a:noFill/>
              </a:ln>
              <a:solidFill>
                <a:schemeClr val="accent2"/>
              </a:solidFill>
              <a:effectLst/>
              <a:latin typeface="Arial" charset="0"/>
              <a:ea typeface="ＭＳ Ｐゴシック" charset="-128"/>
            </a:endParaRPr>
          </a:p>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○○モジュールの既製品部品とカスタム開発部品の間で仕様調整が必要となる。○○性能と</a:t>
            </a:r>
            <a:r>
              <a:rPr lang="ja-JP" altLang="en-US" dirty="0" smtClean="0">
                <a:solidFill>
                  <a:schemeClr val="accent2"/>
                </a:solidFill>
              </a:rPr>
              <a:t>コストのバランスにより既製品の割合を設計する必要がある。</a:t>
            </a: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p:txBody>
      </p:sp>
      <p:sp>
        <p:nvSpPr>
          <p:cNvPr id="41" name="四角形吹き出し 40"/>
          <p:cNvSpPr/>
          <p:nvPr/>
        </p:nvSpPr>
        <p:spPr bwMode="auto">
          <a:xfrm>
            <a:off x="1023145" y="5831681"/>
            <a:ext cx="2828926" cy="817563"/>
          </a:xfrm>
          <a:prstGeom prst="wedgeRectCallout">
            <a:avLst>
              <a:gd name="adj1" fmla="val 14918"/>
              <a:gd name="adj2" fmla="val -111006"/>
            </a:avLst>
          </a:prstGeom>
          <a:solidFill>
            <a:schemeClr val="bg1"/>
          </a:solidFill>
          <a:ln w="12700" cap="flat" cmpd="sng" algn="ctr">
            <a:solidFill>
              <a:schemeClr val="accent2"/>
            </a:solidFill>
            <a:prstDash val="solid"/>
            <a:round/>
            <a:headEnd type="none" w="med" len="med"/>
            <a:tailEnd type="none" w="med" len="med"/>
          </a:ln>
          <a:effectLst/>
        </p:spPr>
        <p:txBody>
          <a:bodyPr vert="horz" wrap="square" lIns="18000" tIns="18000" rIns="18000" bIns="18000" numCol="1" rtlCol="0" anchor="t"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sng" strike="noStrike" cap="none" normalizeH="0" baseline="0" dirty="0" smtClean="0">
                <a:ln>
                  <a:noFill/>
                </a:ln>
                <a:solidFill>
                  <a:schemeClr val="accent2"/>
                </a:solidFill>
                <a:effectLst/>
                <a:latin typeface="Arial" charset="0"/>
                <a:ea typeface="ＭＳ Ｐゴシック" charset="-128"/>
              </a:rPr>
              <a:t>すり合わせ要素③</a:t>
            </a:r>
            <a:endParaRPr kumimoji="1" lang="en-US" altLang="ja-JP" sz="1000" b="1" i="0" u="sng" strike="noStrike" cap="none" normalizeH="0" baseline="0" dirty="0" smtClean="0">
              <a:ln>
                <a:noFill/>
              </a:ln>
              <a:solidFill>
                <a:schemeClr val="accent2"/>
              </a:solidFill>
              <a:effectLst/>
              <a:latin typeface="Arial" charset="0"/>
              <a:ea typeface="ＭＳ Ｐゴシック" charset="-128"/>
            </a:endParaRPr>
          </a:p>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○○関連部品に関しては、部品単体でも開発要素が大きいため、個別部品の仕様の全体設計への影響についてもすり合わせが必要になる。</a:t>
            </a:r>
            <a:r>
              <a:rPr lang="ja-JP" altLang="en-US" dirty="0" smtClean="0">
                <a:solidFill>
                  <a:schemeClr val="accent2"/>
                </a:solidFill>
              </a:rPr>
              <a:t>。</a:t>
            </a: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p:txBody>
      </p:sp>
      <p:sp>
        <p:nvSpPr>
          <p:cNvPr id="42" name="左右矢印 41"/>
          <p:cNvSpPr/>
          <p:nvPr/>
        </p:nvSpPr>
        <p:spPr bwMode="auto">
          <a:xfrm>
            <a:off x="2732530" y="4357447"/>
            <a:ext cx="637468" cy="401639"/>
          </a:xfrm>
          <a:prstGeom prst="leftRightArrow">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Tree>
    <p:extLst>
      <p:ext uri="{BB962C8B-B14F-4D97-AF65-F5344CB8AC3E}">
        <p14:creationId xmlns:p14="http://schemas.microsoft.com/office/powerpoint/2010/main" val="1309030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b="0" dirty="0">
                <a:latin typeface="HGP創英角ｺﾞｼｯｸUB" panose="020B0900000000000000" pitchFamily="50" charset="-128"/>
                <a:ea typeface="HGP創英角ｺﾞｼｯｸUB" panose="020B0900000000000000" pitchFamily="50" charset="-128"/>
              </a:rPr>
              <a:t>３－３．ソフトとハードの融合による付加価値</a:t>
            </a:r>
            <a:endParaRPr lang="en-US" altLang="ja-JP" b="0" dirty="0">
              <a:latin typeface="HGP創英角ｺﾞｼｯｸUB" panose="020B0900000000000000" pitchFamily="50" charset="-128"/>
              <a:ea typeface="HGP創英角ｺﾞｼｯｸUB" panose="020B0900000000000000" pitchFamily="50" charset="-128"/>
            </a:endParaRPr>
          </a:p>
        </p:txBody>
      </p:sp>
      <p:sp>
        <p:nvSpPr>
          <p:cNvPr id="9220" name="Rectangle 3"/>
          <p:cNvSpPr>
            <a:spLocks noGrp="1" noChangeArrowheads="1"/>
          </p:cNvSpPr>
          <p:nvPr>
            <p:ph idx="4294967295"/>
          </p:nvPr>
        </p:nvSpPr>
        <p:spPr>
          <a:xfrm>
            <a:off x="419100" y="1285875"/>
            <a:ext cx="9064625" cy="2677656"/>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smtClean="0">
                <a:solidFill>
                  <a:schemeClr val="accent2"/>
                </a:solidFill>
                <a:latin typeface="HGP創英角ｺﾞｼｯｸUB" panose="020B0900000000000000" pitchFamily="50" charset="-128"/>
                <a:ea typeface="HGP創英角ｺﾞｼｯｸUB" panose="020B0900000000000000" pitchFamily="50" charset="-128"/>
              </a:rPr>
              <a:t>ハードウェアにより実現するソフトウェアの価値</a:t>
            </a:r>
            <a:endParaRPr lang="en-US" altLang="ja-JP" dirty="0" smtClean="0">
              <a:solidFill>
                <a:schemeClr val="accent2"/>
              </a:solidFill>
              <a:latin typeface="HGP創英角ｺﾞｼｯｸUB" panose="020B0900000000000000" pitchFamily="50" charset="-128"/>
              <a:ea typeface="HGP創英角ｺﾞｼｯｸUB" panose="020B0900000000000000" pitchFamily="50" charset="-128"/>
            </a:endParaRPr>
          </a:p>
          <a:p>
            <a:pPr marL="484188" lvl="1" indent="-211138" eaLnBrk="1" hangingPunct="1">
              <a:buClr>
                <a:srgbClr val="5A5A5A"/>
              </a:buClr>
              <a:buSzPct val="100000"/>
              <a:buFont typeface="Wingdings"/>
              <a:buChar char="n"/>
            </a:pPr>
            <a:r>
              <a:rPr lang="ja-JP" altLang="en-US" dirty="0" smtClean="0">
                <a:solidFill>
                  <a:schemeClr val="accent2"/>
                </a:solidFill>
              </a:rPr>
              <a:t>弊社が蓄積する○○データの解析結果は、○○デバイスによりリアルタイムで○○の現場に反映されることで、新たに○○の用途に用いることが可能にな</a:t>
            </a:r>
            <a:r>
              <a:rPr lang="ja-JP" altLang="en-US" dirty="0">
                <a:solidFill>
                  <a:schemeClr val="accent2"/>
                </a:solidFill>
              </a:rPr>
              <a:t>る</a:t>
            </a:r>
            <a:r>
              <a:rPr lang="ja-JP" altLang="en-US" dirty="0" smtClean="0">
                <a:solidFill>
                  <a:schemeClr val="accent2"/>
                </a:solidFill>
              </a:rPr>
              <a:t>。</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また、○○デバイスに○○機能を持たせることで、○○についてのサービス提供も可能になる。</a:t>
            </a:r>
            <a:endParaRPr lang="en-US" altLang="ja-JP" dirty="0" smtClean="0">
              <a:solidFill>
                <a:schemeClr val="accent2"/>
              </a:solidFill>
            </a:endParaRPr>
          </a:p>
          <a:p>
            <a:pPr marL="211138" indent="-211138" eaLnBrk="1" hangingPunct="1">
              <a:buClr>
                <a:srgbClr val="5A5A5A"/>
              </a:buClr>
              <a:buSzPct val="100000"/>
              <a:buFont typeface="Wingdings"/>
              <a:buChar char="n"/>
            </a:pPr>
            <a:endParaRPr lang="en-US" altLang="ja-JP" dirty="0">
              <a:solidFill>
                <a:schemeClr val="accent2"/>
              </a:solidFill>
            </a:endParaRPr>
          </a:p>
          <a:p>
            <a:pPr marL="211138" indent="-211138" eaLnBrk="1" hangingPunct="1">
              <a:buClr>
                <a:srgbClr val="5A5A5A"/>
              </a:buClr>
              <a:buSzPct val="100000"/>
              <a:buFont typeface="Wingdings"/>
              <a:buChar char="n"/>
            </a:pPr>
            <a:r>
              <a:rPr lang="ja-JP" altLang="en-US" dirty="0" smtClean="0">
                <a:solidFill>
                  <a:schemeClr val="accent2"/>
                </a:solidFill>
                <a:latin typeface="HGP創英角ｺﾞｼｯｸUB" panose="020B0900000000000000" pitchFamily="50" charset="-128"/>
                <a:ea typeface="HGP創英角ｺﾞｼｯｸUB" panose="020B0900000000000000" pitchFamily="50" charset="-128"/>
              </a:rPr>
              <a:t>ハードウェアにより取得できるデータの価値</a:t>
            </a:r>
          </a:p>
          <a:p>
            <a:pPr marL="484188" lvl="1" indent="-211138" eaLnBrk="1" hangingPunct="1">
              <a:buClr>
                <a:srgbClr val="5A5A5A"/>
              </a:buClr>
              <a:buSzPct val="100000"/>
              <a:buFont typeface="Wingdings"/>
              <a:buChar char="n"/>
            </a:pPr>
            <a:r>
              <a:rPr lang="ja-JP" altLang="en-US" dirty="0" smtClean="0">
                <a:solidFill>
                  <a:schemeClr val="accent2"/>
                </a:solidFill>
              </a:rPr>
              <a:t>本ハードウェアにより、スマホでは取得できない○○や○○の情報を取得することで、</a:t>
            </a:r>
            <a:r>
              <a:rPr lang="en-US" altLang="ja-JP" dirty="0" smtClean="0">
                <a:solidFill>
                  <a:schemeClr val="accent2"/>
                </a:solidFill>
              </a:rPr>
              <a:t>AI</a:t>
            </a:r>
            <a:r>
              <a:rPr lang="ja-JP" altLang="en-US" dirty="0" smtClean="0">
                <a:solidFill>
                  <a:schemeClr val="accent2"/>
                </a:solidFill>
              </a:rPr>
              <a:t>解析において必要なサンプル数が大幅に削減でき、</a:t>
            </a:r>
            <a:r>
              <a:rPr lang="en-US" altLang="ja-JP" dirty="0" smtClean="0">
                <a:solidFill>
                  <a:schemeClr val="accent2"/>
                </a:solidFill>
              </a:rPr>
              <a:t>AI</a:t>
            </a:r>
            <a:r>
              <a:rPr lang="ja-JP" altLang="en-US" dirty="0" smtClean="0">
                <a:solidFill>
                  <a:schemeClr val="accent2"/>
                </a:solidFill>
              </a:rPr>
              <a:t>の導入ハードルを大幅に引き下げることができる。</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a:solidFill>
                  <a:schemeClr val="accent2"/>
                </a:solidFill>
              </a:rPr>
              <a:t>また</a:t>
            </a:r>
            <a:r>
              <a:rPr lang="ja-JP" altLang="en-US" dirty="0" smtClean="0">
                <a:solidFill>
                  <a:schemeClr val="accent2"/>
                </a:solidFill>
              </a:rPr>
              <a:t>、○○デバイスと○○デバイスを組み合わせることで、○○データがと○○データを紐付けることができ、より高次のデータ解析が可能になる。</a:t>
            </a:r>
            <a:endParaRPr lang="ja-JP" altLang="en-US" dirty="0">
              <a:solidFill>
                <a:schemeClr val="accent2"/>
              </a:solidFill>
            </a:endParaRPr>
          </a:p>
        </p:txBody>
      </p:sp>
      <p:sp>
        <p:nvSpPr>
          <p:cNvPr id="8" name="正方形/長方形 7"/>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a:t>
            </a:r>
            <a:r>
              <a:rPr lang="en-US" altLang="ja-JP" sz="1100" dirty="0" smtClean="0"/>
              <a:t>~</a:t>
            </a:r>
            <a:r>
              <a:rPr lang="ja-JP" altLang="en-US" sz="1100" dirty="0" smtClean="0"/>
              <a:t>２ページ程度</a:t>
            </a:r>
            <a:endParaRPr kumimoji="1" lang="en-US" altLang="ja-JP" sz="1100" b="0" i="0" u="none" strike="noStrike" cap="none" normalizeH="0" baseline="0" dirty="0" smtClean="0">
              <a:ln>
                <a:noFill/>
              </a:ln>
              <a:effectLst/>
            </a:endParaRPr>
          </a:p>
        </p:txBody>
      </p:sp>
    </p:spTree>
    <p:extLst>
      <p:ext uri="{BB962C8B-B14F-4D97-AF65-F5344CB8AC3E}">
        <p14:creationId xmlns:p14="http://schemas.microsoft.com/office/powerpoint/2010/main" val="311835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20975" y="1845925"/>
            <a:ext cx="6769100" cy="430887"/>
          </a:xfrm>
          <a:noFill/>
          <a:ln w="9525">
            <a:noFill/>
            <a:miter lim="800000"/>
            <a:headEnd/>
            <a:tailEnd/>
          </a:ln>
        </p:spPr>
        <p:txBody>
          <a:bodyPr vert="horz" wrap="square" lIns="0" tIns="0" rIns="0" bIns="0" numCol="1" anchor="ctr" anchorCtr="0" compatLnSpc="1">
            <a:prstTxWarp prst="textNoShape">
              <a:avLst/>
            </a:prstTxWarp>
            <a:spAutoFit/>
          </a:bodyPr>
          <a:lstStyle/>
          <a:p>
            <a:r>
              <a:rPr lang="ja-JP" altLang="en-US" b="0" dirty="0">
                <a:latin typeface="HGP創英角ｺﾞｼｯｸUB" panose="020B0900000000000000" pitchFamily="50" charset="-128"/>
                <a:ea typeface="HGP創英角ｺﾞｼｯｸUB" panose="020B0900000000000000" pitchFamily="50" charset="-128"/>
              </a:rPr>
              <a:t>１</a:t>
            </a:r>
            <a:r>
              <a:rPr lang="ja-JP" altLang="en-US" b="0" dirty="0" smtClean="0">
                <a:latin typeface="HGP創英角ｺﾞｼｯｸUB" panose="020B0900000000000000" pitchFamily="50" charset="-128"/>
                <a:ea typeface="HGP創英角ｺﾞｼｯｸUB" panose="020B0900000000000000" pitchFamily="50" charset="-128"/>
              </a:rPr>
              <a:t>．事業</a:t>
            </a:r>
            <a:r>
              <a:rPr lang="ja-JP" altLang="en-US" b="0" dirty="0">
                <a:latin typeface="HGP創英角ｺﾞｼｯｸUB" panose="020B0900000000000000" pitchFamily="50" charset="-128"/>
                <a:ea typeface="HGP創英角ｺﾞｼｯｸUB" panose="020B0900000000000000" pitchFamily="50" charset="-128"/>
              </a:rPr>
              <a:t>の実施内容</a:t>
            </a:r>
          </a:p>
        </p:txBody>
      </p:sp>
      <p:sp>
        <p:nvSpPr>
          <p:cNvPr id="3" name="Rectangle 1"/>
          <p:cNvSpPr>
            <a:spLocks noChangeArrowheads="1"/>
          </p:cNvSpPr>
          <p:nvPr/>
        </p:nvSpPr>
        <p:spPr bwMode="auto">
          <a:xfrm>
            <a:off x="600075" y="2975354"/>
            <a:ext cx="8445500" cy="3139321"/>
          </a:xfrm>
          <a:prstGeom prst="rect">
            <a:avLst/>
          </a:prstGeom>
          <a:noFill/>
          <a:ln w="9525">
            <a:solidFill>
              <a:schemeClr val="bg2">
                <a:lumMod val="75000"/>
              </a:schemeClr>
            </a:solidFill>
            <a:prstDash val="dash"/>
            <a:miter lim="800000"/>
            <a:headEnd/>
            <a:tailEnd/>
          </a:ln>
          <a:effectLst/>
        </p:spPr>
        <p:txBody>
          <a:bodyPr vert="horz" wrap="square" lIns="91440" tIns="45720" rIns="91440" bIns="45720" numCol="1" anchor="ctr" anchorCtr="0" compatLnSpc="1">
            <a:prstTxWarp prst="textNoShape">
              <a:avLst/>
            </a:prstTxWarp>
            <a:spAutoFit/>
          </a:bodyPr>
          <a:lstStyle/>
          <a:p>
            <a:pPr marL="180975" indent="-180975" algn="l">
              <a:lnSpc>
                <a:spcPct val="150000"/>
              </a:lnSpc>
              <a:spcBef>
                <a:spcPct val="0"/>
              </a:spcBef>
              <a:buClr>
                <a:srgbClr val="5A5A5A"/>
              </a:buClr>
              <a:buSzPct val="100000"/>
            </a:pPr>
            <a:r>
              <a:rPr kumimoji="1" lang="ja-JP" altLang="ja-JP" sz="1200" b="0" i="0" u="none" strike="noStrike" cap="none" normalizeH="0" baseline="0" dirty="0" smtClean="0">
                <a:ln>
                  <a:noFill/>
                </a:ln>
                <a:solidFill>
                  <a:schemeClr val="tx1"/>
                </a:solidFill>
                <a:effectLst/>
                <a:latin typeface="+mj-ea"/>
                <a:ea typeface="+mj-ea"/>
                <a:cs typeface="ＭＳ ゴシック" pitchFamily="49" charset="-128"/>
              </a:rPr>
              <a:t>【</a:t>
            </a:r>
            <a:r>
              <a:rPr kumimoji="1" lang="ja-JP" sz="1200" b="0" i="0" u="none" strike="noStrike" cap="none" normalizeH="0" baseline="0" dirty="0" smtClean="0">
                <a:ln>
                  <a:noFill/>
                </a:ln>
                <a:solidFill>
                  <a:schemeClr val="tx1"/>
                </a:solidFill>
                <a:effectLst/>
                <a:latin typeface="+mj-ea"/>
                <a:ea typeface="+mj-ea"/>
                <a:cs typeface="ＭＳ ゴシック" pitchFamily="49" charset="-128"/>
              </a:rPr>
              <a:t>提案を求める事項</a:t>
            </a:r>
            <a:r>
              <a:rPr kumimoji="1" lang="ja-JP" altLang="ja-JP" sz="1200" b="0" i="0" u="none" strike="noStrike" cap="none" normalizeH="0" baseline="0" dirty="0" smtClean="0">
                <a:ln>
                  <a:noFill/>
                </a:ln>
                <a:solidFill>
                  <a:schemeClr val="tx1"/>
                </a:solidFill>
                <a:effectLst/>
                <a:latin typeface="+mj-ea"/>
                <a:ea typeface="+mj-ea"/>
                <a:cs typeface="ＭＳ ゴシック" pitchFamily="49" charset="-128"/>
              </a:rPr>
              <a:t>】</a:t>
            </a:r>
            <a:endParaRPr lang="en-US" altLang="ja-JP" sz="1200" dirty="0" smtClean="0">
              <a:solidFill>
                <a:schemeClr val="tx1"/>
              </a:solidFill>
              <a:latin typeface="+mj-ea"/>
              <a:ea typeface="+mj-ea"/>
              <a:cs typeface="Times New Roman" pitchFamily="18" charset="0"/>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smtClean="0">
                <a:solidFill>
                  <a:schemeClr val="tx1"/>
                </a:solidFill>
                <a:latin typeface="+mj-ea"/>
                <a:ea typeface="+mj-ea"/>
                <a:cs typeface="Times New Roman" pitchFamily="18" charset="0"/>
              </a:rPr>
              <a:t>1-1.</a:t>
            </a:r>
            <a:r>
              <a:rPr lang="ja-JP" altLang="en-US" sz="1200" b="1" dirty="0" smtClean="0">
                <a:solidFill>
                  <a:schemeClr val="tx1"/>
                </a:solidFill>
                <a:latin typeface="+mj-ea"/>
                <a:ea typeface="+mj-ea"/>
                <a:cs typeface="Times New Roman" pitchFamily="18" charset="0"/>
              </a:rPr>
              <a:t>補助事業者が提供する（しようとする）サービスの全体像</a:t>
            </a:r>
            <a:endParaRPr lang="en-US" altLang="ja-JP" sz="1200" b="1" dirty="0" smtClean="0">
              <a:solidFill>
                <a:schemeClr val="tx1"/>
              </a:solidFill>
              <a:latin typeface="+mj-ea"/>
              <a:ea typeface="+mj-ea"/>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smtClean="0">
                <a:solidFill>
                  <a:schemeClr val="tx1"/>
                </a:solidFill>
                <a:latin typeface="+mj-ea"/>
                <a:cs typeface="Times New Roman" pitchFamily="18" charset="0"/>
              </a:rPr>
              <a:t>本事業で開発を行う製品に関係するサービスについて、ユーザーニーズ、市場、サービス概要、ビジネスモデル等を説明すること。</a:t>
            </a:r>
            <a:endParaRPr lang="en-US" altLang="ja-JP" sz="1200" b="1" dirty="0" smtClean="0">
              <a:solidFill>
                <a:schemeClr val="tx1"/>
              </a:solidFill>
              <a:latin typeface="+mj-ea"/>
              <a:ea typeface="+mj-ea"/>
              <a:cs typeface="Times New Roman" pitchFamily="18" charset="0"/>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smtClean="0">
                <a:solidFill>
                  <a:schemeClr val="tx1"/>
                </a:solidFill>
                <a:latin typeface="+mj-ea"/>
                <a:ea typeface="+mj-ea"/>
                <a:cs typeface="Times New Roman" pitchFamily="18" charset="0"/>
              </a:rPr>
              <a:t>1-2. </a:t>
            </a:r>
            <a:r>
              <a:rPr lang="ja-JP" altLang="en-US" sz="1200" b="1" dirty="0" smtClean="0">
                <a:solidFill>
                  <a:schemeClr val="tx1"/>
                </a:solidFill>
                <a:latin typeface="+mj-ea"/>
                <a:ea typeface="+mj-ea"/>
                <a:cs typeface="Times New Roman" pitchFamily="18" charset="0"/>
              </a:rPr>
              <a:t>本事業で開発を行う製品（ハードウェア）の概要とその位置付け</a:t>
            </a:r>
            <a:endParaRPr lang="en-US" altLang="ja-JP" sz="1200" b="1" dirty="0" smtClean="0">
              <a:solidFill>
                <a:schemeClr val="tx1"/>
              </a:solidFill>
              <a:latin typeface="+mj-ea"/>
              <a:ea typeface="+mj-ea"/>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smtClean="0">
                <a:solidFill>
                  <a:schemeClr val="tx1"/>
                </a:solidFill>
                <a:latin typeface="+mj-ea"/>
                <a:ea typeface="+mj-ea"/>
                <a:cs typeface="Times New Roman" pitchFamily="18" charset="0"/>
              </a:rPr>
              <a:t>製品の用途、特長、製品によって実現するサービスの付加価値等について記載。本事業で開発するハードウェアが、全体の一部分</a:t>
            </a:r>
            <a:r>
              <a:rPr lang="en-US" altLang="ja-JP" sz="1200" dirty="0" smtClean="0">
                <a:solidFill>
                  <a:schemeClr val="tx1"/>
                </a:solidFill>
                <a:latin typeface="+mj-ea"/>
                <a:ea typeface="+mj-ea"/>
                <a:cs typeface="Times New Roman" pitchFamily="18" charset="0"/>
              </a:rPr>
              <a:t>(</a:t>
            </a:r>
            <a:r>
              <a:rPr lang="ja-JP" altLang="en-US" sz="1200" dirty="0" smtClean="0">
                <a:solidFill>
                  <a:schemeClr val="tx1"/>
                </a:solidFill>
                <a:latin typeface="+mj-ea"/>
                <a:ea typeface="+mj-ea"/>
                <a:cs typeface="Times New Roman" pitchFamily="18" charset="0"/>
              </a:rPr>
              <a:t>部品等</a:t>
            </a:r>
            <a:r>
              <a:rPr lang="en-US" altLang="ja-JP" sz="1200" dirty="0" smtClean="0">
                <a:solidFill>
                  <a:schemeClr val="tx1"/>
                </a:solidFill>
                <a:latin typeface="+mj-ea"/>
                <a:ea typeface="+mj-ea"/>
                <a:cs typeface="Times New Roman" pitchFamily="18" charset="0"/>
              </a:rPr>
              <a:t>)</a:t>
            </a:r>
            <a:r>
              <a:rPr lang="ja-JP" altLang="en-US" sz="1200" dirty="0" smtClean="0">
                <a:solidFill>
                  <a:schemeClr val="tx1"/>
                </a:solidFill>
                <a:latin typeface="+mj-ea"/>
                <a:ea typeface="+mj-ea"/>
                <a:cs typeface="Times New Roman" pitchFamily="18" charset="0"/>
              </a:rPr>
              <a:t>である場合や、他の既存のものの改良品である場合は、全体像がわかるように記載。</a:t>
            </a:r>
            <a:endParaRPr lang="en-US" altLang="ja-JP" sz="1200" dirty="0" smtClean="0">
              <a:solidFill>
                <a:schemeClr val="tx1"/>
              </a:solidFill>
              <a:latin typeface="+mj-ea"/>
              <a:ea typeface="+mj-ea"/>
              <a:cs typeface="Times New Roman" pitchFamily="18" charset="0"/>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smtClean="0">
                <a:solidFill>
                  <a:schemeClr val="tx1"/>
                </a:solidFill>
                <a:latin typeface="+mj-ea"/>
                <a:ea typeface="+mj-ea"/>
                <a:cs typeface="Times New Roman" pitchFamily="18" charset="0"/>
              </a:rPr>
              <a:t>1-3. </a:t>
            </a:r>
            <a:r>
              <a:rPr lang="ja-JP" altLang="en-US" sz="1200" b="1" dirty="0" smtClean="0">
                <a:solidFill>
                  <a:schemeClr val="tx1"/>
                </a:solidFill>
                <a:latin typeface="+mj-ea"/>
                <a:ea typeface="+mj-ea"/>
                <a:cs typeface="Times New Roman" pitchFamily="18" charset="0"/>
              </a:rPr>
              <a:t>開発着手から事業化までの計画</a:t>
            </a:r>
            <a:endParaRPr lang="en-US" altLang="ja-JP" sz="1200" b="1" dirty="0" smtClean="0">
              <a:solidFill>
                <a:schemeClr val="tx1"/>
              </a:solidFill>
              <a:latin typeface="+mj-ea"/>
              <a:ea typeface="+mj-ea"/>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smtClean="0">
                <a:solidFill>
                  <a:schemeClr val="tx1"/>
                </a:solidFill>
                <a:latin typeface="+mj-ea"/>
                <a:ea typeface="+mj-ea"/>
                <a:cs typeface="Times New Roman" pitchFamily="18" charset="0"/>
              </a:rPr>
              <a:t>製品の開発着手から事業化までの計画の全体像を簡潔に述べ、現在の開発</a:t>
            </a:r>
            <a:r>
              <a:rPr lang="ja-JP" altLang="en-US" sz="1200" dirty="0">
                <a:solidFill>
                  <a:schemeClr val="tx1"/>
                </a:solidFill>
                <a:latin typeface="+mj-ea"/>
                <a:ea typeface="+mj-ea"/>
                <a:cs typeface="Times New Roman" pitchFamily="18" charset="0"/>
              </a:rPr>
              <a:t>段階がどこにあるかを明確に</a:t>
            </a:r>
            <a:r>
              <a:rPr lang="ja-JP" altLang="en-US" sz="1200" dirty="0" smtClean="0">
                <a:solidFill>
                  <a:schemeClr val="tx1"/>
                </a:solidFill>
                <a:latin typeface="+mj-ea"/>
                <a:ea typeface="+mj-ea"/>
                <a:cs typeface="Times New Roman" pitchFamily="18" charset="0"/>
              </a:rPr>
              <a:t>記載。</a:t>
            </a:r>
            <a:endParaRPr lang="ja-JP" altLang="en-US" sz="1200" dirty="0">
              <a:solidFill>
                <a:schemeClr val="tx1"/>
              </a:solidFill>
              <a:latin typeface="+mj-ea"/>
              <a:ea typeface="+mj-ea"/>
              <a:cs typeface="Times New Roman" pitchFamily="18" charset="0"/>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smtClean="0">
                <a:solidFill>
                  <a:schemeClr val="tx1"/>
                </a:solidFill>
                <a:latin typeface="+mj-ea"/>
                <a:ea typeface="+mj-ea"/>
                <a:cs typeface="Times New Roman" pitchFamily="18" charset="0"/>
              </a:rPr>
              <a:t>1-4. </a:t>
            </a:r>
            <a:r>
              <a:rPr lang="ja-JP" altLang="en-US" sz="1200" b="1" dirty="0" smtClean="0">
                <a:solidFill>
                  <a:schemeClr val="tx1"/>
                </a:solidFill>
                <a:latin typeface="+mj-ea"/>
                <a:ea typeface="+mj-ea"/>
                <a:cs typeface="Times New Roman" pitchFamily="18" charset="0"/>
              </a:rPr>
              <a:t>事業期</a:t>
            </a:r>
            <a:r>
              <a:rPr lang="ja-JP" altLang="en-US" sz="1200" b="1" dirty="0">
                <a:solidFill>
                  <a:schemeClr val="tx1"/>
                </a:solidFill>
                <a:latin typeface="+mj-ea"/>
                <a:ea typeface="+mj-ea"/>
                <a:cs typeface="Times New Roman" pitchFamily="18" charset="0"/>
              </a:rPr>
              <a:t>間中の開発</a:t>
            </a:r>
            <a:r>
              <a:rPr lang="ja-JP" altLang="en-US" sz="1200" b="1" dirty="0" smtClean="0">
                <a:solidFill>
                  <a:schemeClr val="tx1"/>
                </a:solidFill>
                <a:latin typeface="+mj-ea"/>
                <a:ea typeface="+mj-ea"/>
                <a:cs typeface="Times New Roman" pitchFamily="18" charset="0"/>
              </a:rPr>
              <a:t>目標</a:t>
            </a:r>
            <a:endParaRPr lang="en-US" altLang="ja-JP" sz="1200" b="1" dirty="0" smtClean="0">
              <a:solidFill>
                <a:schemeClr val="tx1"/>
              </a:solidFill>
              <a:latin typeface="+mj-ea"/>
              <a:ea typeface="+mj-ea"/>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smtClean="0">
                <a:solidFill>
                  <a:schemeClr val="tx1"/>
                </a:solidFill>
                <a:latin typeface="+mj-ea"/>
                <a:ea typeface="+mj-ea"/>
                <a:cs typeface="Times New Roman" pitchFamily="18" charset="0"/>
              </a:rPr>
              <a:t>上記計画の中で、事業実施期間中</a:t>
            </a:r>
            <a:r>
              <a:rPr lang="en-US" altLang="ja-JP" sz="1200" dirty="0" smtClean="0">
                <a:solidFill>
                  <a:schemeClr val="tx1"/>
                </a:solidFill>
                <a:latin typeface="+mj-ea"/>
                <a:ea typeface="+mj-ea"/>
                <a:cs typeface="Times New Roman" pitchFamily="18" charset="0"/>
              </a:rPr>
              <a:t>(</a:t>
            </a:r>
            <a:r>
              <a:rPr lang="ja-JP" altLang="en-US" sz="1200" dirty="0" smtClean="0">
                <a:solidFill>
                  <a:schemeClr val="tx1"/>
                </a:solidFill>
                <a:latin typeface="+mj-ea"/>
                <a:ea typeface="+mj-ea"/>
                <a:cs typeface="Times New Roman" pitchFamily="18" charset="0"/>
              </a:rPr>
              <a:t>～</a:t>
            </a:r>
            <a:r>
              <a:rPr lang="en-US" altLang="ja-JP" sz="1200" dirty="0" smtClean="0">
                <a:solidFill>
                  <a:schemeClr val="tx1"/>
                </a:solidFill>
                <a:latin typeface="+mj-ea"/>
                <a:ea typeface="+mj-ea"/>
                <a:cs typeface="Times New Roman" pitchFamily="18" charset="0"/>
              </a:rPr>
              <a:t>2020</a:t>
            </a:r>
            <a:r>
              <a:rPr lang="ja-JP" altLang="en-US" sz="1200" dirty="0" smtClean="0">
                <a:solidFill>
                  <a:schemeClr val="tx1"/>
                </a:solidFill>
                <a:latin typeface="+mj-ea"/>
                <a:ea typeface="+mj-ea"/>
                <a:cs typeface="Times New Roman" pitchFamily="18" charset="0"/>
              </a:rPr>
              <a:t>年</a:t>
            </a:r>
            <a:r>
              <a:rPr lang="en-US" altLang="ja-JP" sz="1200" dirty="0" smtClean="0">
                <a:solidFill>
                  <a:schemeClr val="tx1"/>
                </a:solidFill>
                <a:latin typeface="+mj-ea"/>
                <a:ea typeface="+mj-ea"/>
                <a:cs typeface="Times New Roman" pitchFamily="18" charset="0"/>
              </a:rPr>
              <a:t>2</a:t>
            </a:r>
            <a:r>
              <a:rPr lang="ja-JP" altLang="en-US" sz="1200" dirty="0" smtClean="0">
                <a:solidFill>
                  <a:schemeClr val="tx1"/>
                </a:solidFill>
                <a:latin typeface="+mj-ea"/>
                <a:ea typeface="+mj-ea"/>
                <a:cs typeface="Times New Roman" pitchFamily="18" charset="0"/>
              </a:rPr>
              <a:t>月中旬</a:t>
            </a:r>
            <a:r>
              <a:rPr lang="en-US" altLang="ja-JP" sz="1200" dirty="0" smtClean="0">
                <a:solidFill>
                  <a:schemeClr val="tx1"/>
                </a:solidFill>
                <a:latin typeface="+mj-ea"/>
                <a:ea typeface="+mj-ea"/>
                <a:cs typeface="Times New Roman" pitchFamily="18" charset="0"/>
              </a:rPr>
              <a:t>)</a:t>
            </a:r>
            <a:r>
              <a:rPr lang="ja-JP" altLang="en-US" sz="1200" dirty="0">
                <a:solidFill>
                  <a:schemeClr val="tx1"/>
                </a:solidFill>
                <a:latin typeface="+mj-ea"/>
                <a:ea typeface="+mj-ea"/>
                <a:cs typeface="Times New Roman" pitchFamily="18" charset="0"/>
              </a:rPr>
              <a:t>に</a:t>
            </a:r>
            <a:r>
              <a:rPr lang="ja-JP" altLang="en-US" sz="1200" dirty="0" smtClean="0">
                <a:solidFill>
                  <a:schemeClr val="tx1"/>
                </a:solidFill>
                <a:latin typeface="+mj-ea"/>
                <a:ea typeface="+mj-ea"/>
                <a:cs typeface="Times New Roman" pitchFamily="18" charset="0"/>
              </a:rPr>
              <a:t>、どこまで開発を進める予定かを記載。</a:t>
            </a:r>
            <a:endParaRPr lang="en-US" altLang="ja-JP" sz="1200" dirty="0" smtClean="0">
              <a:solidFill>
                <a:schemeClr val="tx1"/>
              </a:solidFill>
              <a:latin typeface="+mj-ea"/>
              <a:ea typeface="+mj-ea"/>
              <a:cs typeface="Times New Roman" pitchFamily="18" charset="0"/>
            </a:endParaRPr>
          </a:p>
        </p:txBody>
      </p:sp>
    </p:spTree>
    <p:extLst>
      <p:ext uri="{BB962C8B-B14F-4D97-AF65-F5344CB8AC3E}">
        <p14:creationId xmlns:p14="http://schemas.microsoft.com/office/powerpoint/2010/main" val="1131900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b="0" dirty="0">
                <a:latin typeface="HGP創英角ｺﾞｼｯｸUB" panose="020B0900000000000000" pitchFamily="50" charset="-128"/>
                <a:ea typeface="HGP創英角ｺﾞｼｯｸUB" panose="020B0900000000000000" pitchFamily="50" charset="-128"/>
              </a:rPr>
              <a:t>１－１．補助事業者が提供する（しようとする）サービスの</a:t>
            </a:r>
            <a:r>
              <a:rPr lang="ja-JP" altLang="en-US" b="0" dirty="0" smtClean="0">
                <a:latin typeface="HGP創英角ｺﾞｼｯｸUB" panose="020B0900000000000000" pitchFamily="50" charset="-128"/>
                <a:ea typeface="HGP創英角ｺﾞｼｯｸUB" panose="020B0900000000000000" pitchFamily="50" charset="-128"/>
              </a:rPr>
              <a:t>全体像</a:t>
            </a:r>
            <a:r>
              <a:rPr lang="ja-JP" altLang="en-US" b="0" dirty="0" smtClean="0">
                <a:solidFill>
                  <a:schemeClr val="accent2"/>
                </a:solidFill>
                <a:latin typeface="HGP創英角ｺﾞｼｯｸUB" panose="020B0900000000000000" pitchFamily="50" charset="-128"/>
                <a:ea typeface="HGP創英角ｺﾞｼｯｸUB" panose="020B0900000000000000" pitchFamily="50" charset="-128"/>
              </a:rPr>
              <a:t>　（１／２）</a:t>
            </a:r>
            <a:endParaRPr lang="en-US" altLang="ja-JP" b="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9220" name="Rectangle 3"/>
          <p:cNvSpPr>
            <a:spLocks noGrp="1" noChangeArrowheads="1"/>
          </p:cNvSpPr>
          <p:nvPr>
            <p:ph idx="4294967295"/>
          </p:nvPr>
        </p:nvSpPr>
        <p:spPr>
          <a:xfrm>
            <a:off x="419100" y="1285875"/>
            <a:ext cx="9064625" cy="1311128"/>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smtClean="0">
                <a:solidFill>
                  <a:schemeClr val="accent2"/>
                </a:solidFill>
                <a:latin typeface="HGP創英角ｺﾞｼｯｸUB" panose="020B0900000000000000" pitchFamily="50" charset="-128"/>
                <a:ea typeface="HGP創英角ｺﾞｼｯｸUB" panose="020B0900000000000000" pitchFamily="50" charset="-128"/>
              </a:rPr>
              <a:t>ユーザーニーズと対象市場</a:t>
            </a:r>
            <a:endParaRPr lang="en-US" altLang="ja-JP" dirty="0" smtClean="0">
              <a:solidFill>
                <a:schemeClr val="accent2"/>
              </a:solidFill>
              <a:latin typeface="HGP創英角ｺﾞｼｯｸUB" panose="020B0900000000000000" pitchFamily="50" charset="-128"/>
              <a:ea typeface="HGP創英角ｺﾞｼｯｸUB" panose="020B0900000000000000" pitchFamily="50" charset="-128"/>
            </a:endParaRPr>
          </a:p>
          <a:p>
            <a:pPr marL="484188" lvl="1" indent="-211138" eaLnBrk="1" hangingPunct="1">
              <a:buClr>
                <a:srgbClr val="5A5A5A"/>
              </a:buClr>
              <a:buSzPct val="100000"/>
              <a:buFont typeface="Wingdings"/>
              <a:buChar char="n"/>
            </a:pPr>
            <a:r>
              <a:rPr lang="ja-JP" altLang="en-US" dirty="0" smtClean="0">
                <a:solidFill>
                  <a:schemeClr val="accent2"/>
                </a:solidFill>
              </a:rPr>
              <a:t>解決するべき課題は、○○業界における慢性的な○○不足の解決。</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その課題の根幹は○○にあり、そこにフォーカスした○○なソリューションが求められている。</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○○市場は、日本国内で○億円、グローバルでは○兆円市場。まず○○の課題が顕在化している日本市場でのシェア獲得が、今後のグローバル展開においても重要となる。</a:t>
            </a:r>
            <a:endParaRPr lang="ja-JP" altLang="en-US" dirty="0">
              <a:solidFill>
                <a:schemeClr val="accent2"/>
              </a:solidFill>
            </a:endParaRPr>
          </a:p>
        </p:txBody>
      </p:sp>
      <p:sp>
        <p:nvSpPr>
          <p:cNvPr id="7" name="正方形/長方形 6"/>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１～２ページ程度</a:t>
            </a:r>
            <a:endParaRPr kumimoji="1" lang="en-US" altLang="ja-JP" sz="1100" b="0" i="0" u="none" strike="noStrike" cap="none" normalizeH="0" baseline="0" dirty="0" smtClean="0">
              <a:ln>
                <a:noFill/>
              </a:ln>
              <a:effectLst/>
            </a:endParaRPr>
          </a:p>
        </p:txBody>
      </p:sp>
      <p:sp>
        <p:nvSpPr>
          <p:cNvPr id="8" name="正方形/長方形 7"/>
          <p:cNvSpPr/>
          <p:nvPr/>
        </p:nvSpPr>
        <p:spPr bwMode="auto">
          <a:xfrm>
            <a:off x="5773737" y="3953562"/>
            <a:ext cx="3111500" cy="468000"/>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algn="l" defTabSz="914400" rtl="0" eaLnBrk="1" fontAlgn="base" latinLnBrk="0" hangingPunct="1">
              <a:lnSpc>
                <a:spcPct val="120000"/>
              </a:lnSpc>
              <a:spcBef>
                <a:spcPct val="50000"/>
              </a:spcBef>
              <a:spcAft>
                <a:spcPct val="0"/>
              </a:spcAft>
              <a:buClr>
                <a:schemeClr val="bg2"/>
              </a:buClr>
              <a:buSzTx/>
              <a:buFont typeface="Wingdings" panose="05000000000000000000" pitchFamily="2" charset="2"/>
              <a:buChar char="ü"/>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○○○の不足</a:t>
            </a:r>
          </a:p>
        </p:txBody>
      </p:sp>
      <p:cxnSp>
        <p:nvCxnSpPr>
          <p:cNvPr id="5" name="直線矢印コネクタ 4"/>
          <p:cNvCxnSpPr/>
          <p:nvPr/>
        </p:nvCxnSpPr>
        <p:spPr bwMode="auto">
          <a:xfrm>
            <a:off x="1168400" y="5638800"/>
            <a:ext cx="3111500" cy="0"/>
          </a:xfrm>
          <a:prstGeom prst="straightConnector1">
            <a:avLst/>
          </a:prstGeom>
          <a:solidFill>
            <a:schemeClr val="accent1"/>
          </a:solidFill>
          <a:ln w="12700" cap="flat" cmpd="sng" algn="ctr">
            <a:solidFill>
              <a:schemeClr val="accent2"/>
            </a:solidFill>
            <a:prstDash val="solid"/>
            <a:round/>
            <a:headEnd type="none" w="med" len="med"/>
            <a:tailEnd type="arrow"/>
          </a:ln>
          <a:effectLst/>
        </p:spPr>
      </p:cxnSp>
      <p:cxnSp>
        <p:nvCxnSpPr>
          <p:cNvPr id="10" name="直線矢印コネクタ 9"/>
          <p:cNvCxnSpPr/>
          <p:nvPr/>
        </p:nvCxnSpPr>
        <p:spPr bwMode="auto">
          <a:xfrm flipV="1">
            <a:off x="1168400" y="3548857"/>
            <a:ext cx="0" cy="2089943"/>
          </a:xfrm>
          <a:prstGeom prst="straightConnector1">
            <a:avLst/>
          </a:prstGeom>
          <a:solidFill>
            <a:schemeClr val="accent1"/>
          </a:solidFill>
          <a:ln w="12700" cap="flat" cmpd="sng" algn="ctr">
            <a:solidFill>
              <a:schemeClr val="accent2"/>
            </a:solidFill>
            <a:prstDash val="solid"/>
            <a:round/>
            <a:headEnd type="none" w="med" len="med"/>
            <a:tailEnd type="arrow"/>
          </a:ln>
          <a:effectLst/>
        </p:spPr>
      </p:cxnSp>
      <p:cxnSp>
        <p:nvCxnSpPr>
          <p:cNvPr id="12" name="直線コネクタ 11"/>
          <p:cNvCxnSpPr/>
          <p:nvPr/>
        </p:nvCxnSpPr>
        <p:spPr bwMode="auto">
          <a:xfrm flipV="1">
            <a:off x="1422400" y="4135438"/>
            <a:ext cx="2565400" cy="1020762"/>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sp>
        <p:nvSpPr>
          <p:cNvPr id="15" name="正方形/長方形 14"/>
          <p:cNvSpPr/>
          <p:nvPr/>
        </p:nvSpPr>
        <p:spPr bwMode="auto">
          <a:xfrm>
            <a:off x="1600200" y="3645354"/>
            <a:ext cx="2209800" cy="402318"/>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R="0" defTabSz="914400" rtl="0" eaLnBrk="1" fontAlgn="base" latinLnBrk="0" hangingPunct="1">
              <a:lnSpc>
                <a:spcPct val="120000"/>
              </a:lnSpc>
              <a:spcBef>
                <a:spcPct val="50000"/>
              </a:spcBef>
              <a:spcAft>
                <a:spcPct val="0"/>
              </a:spcAft>
              <a:buClr>
                <a:schemeClr val="bg2"/>
              </a:buClr>
              <a:buSzTx/>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○○年　○○億円市場</a:t>
            </a:r>
          </a:p>
        </p:txBody>
      </p:sp>
      <p:sp>
        <p:nvSpPr>
          <p:cNvPr id="16" name="正方形/長方形 15"/>
          <p:cNvSpPr/>
          <p:nvPr/>
        </p:nvSpPr>
        <p:spPr bwMode="auto">
          <a:xfrm>
            <a:off x="5773737" y="4519981"/>
            <a:ext cx="3111500" cy="468000"/>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algn="l" defTabSz="914400" rtl="0" eaLnBrk="1" fontAlgn="base" latinLnBrk="0" hangingPunct="1">
              <a:lnSpc>
                <a:spcPct val="120000"/>
              </a:lnSpc>
              <a:spcBef>
                <a:spcPct val="50000"/>
              </a:spcBef>
              <a:spcAft>
                <a:spcPct val="0"/>
              </a:spcAft>
              <a:buClr>
                <a:schemeClr val="bg2"/>
              </a:buClr>
              <a:buSzTx/>
              <a:buFont typeface="Wingdings" panose="05000000000000000000" pitchFamily="2" charset="2"/>
              <a:buChar char="ü"/>
              <a:tabLst/>
            </a:pPr>
            <a:r>
              <a:rPr lang="ja-JP" altLang="en-US" dirty="0" smtClean="0">
                <a:solidFill>
                  <a:schemeClr val="accent2"/>
                </a:solidFill>
              </a:rPr>
              <a:t>○○○にフォーカスしたソリューションの不在</a:t>
            </a:r>
            <a:endParaRPr kumimoji="1" lang="ja-JP" altLang="en-US" sz="1000" b="0" i="0" u="none" strike="noStrike" cap="none" normalizeH="0" baseline="0" dirty="0" smtClean="0">
              <a:ln>
                <a:noFill/>
              </a:ln>
              <a:solidFill>
                <a:schemeClr val="accent2"/>
              </a:solidFill>
              <a:effectLst/>
            </a:endParaRPr>
          </a:p>
        </p:txBody>
      </p:sp>
      <p:sp>
        <p:nvSpPr>
          <p:cNvPr id="17" name="正方形/長方形 16"/>
          <p:cNvSpPr/>
          <p:nvPr/>
        </p:nvSpPr>
        <p:spPr bwMode="auto">
          <a:xfrm>
            <a:off x="5773737" y="5086399"/>
            <a:ext cx="3111500" cy="468000"/>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algn="l" defTabSz="914400" rtl="0" eaLnBrk="1" fontAlgn="base" latinLnBrk="0" hangingPunct="1">
              <a:lnSpc>
                <a:spcPct val="120000"/>
              </a:lnSpc>
              <a:spcBef>
                <a:spcPct val="50000"/>
              </a:spcBef>
              <a:spcAft>
                <a:spcPct val="0"/>
              </a:spcAft>
              <a:buClr>
                <a:schemeClr val="bg2"/>
              </a:buClr>
              <a:buSzTx/>
              <a:buFont typeface="Wingdings" panose="05000000000000000000" pitchFamily="2" charset="2"/>
              <a:buChar char="ü"/>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○○○の環境が未整備</a:t>
            </a:r>
          </a:p>
        </p:txBody>
      </p:sp>
      <p:cxnSp>
        <p:nvCxnSpPr>
          <p:cNvPr id="14" name="直線コネクタ 13"/>
          <p:cNvCxnSpPr/>
          <p:nvPr/>
        </p:nvCxnSpPr>
        <p:spPr bwMode="auto">
          <a:xfrm>
            <a:off x="638629" y="3251200"/>
            <a:ext cx="4122057" cy="0"/>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20" name="直線コネクタ 19"/>
          <p:cNvCxnSpPr/>
          <p:nvPr/>
        </p:nvCxnSpPr>
        <p:spPr bwMode="auto">
          <a:xfrm>
            <a:off x="5268459" y="3251200"/>
            <a:ext cx="4122057" cy="0"/>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sp>
        <p:nvSpPr>
          <p:cNvPr id="21" name="Rectangle 3"/>
          <p:cNvSpPr txBox="1">
            <a:spLocks noChangeArrowheads="1"/>
          </p:cNvSpPr>
          <p:nvPr/>
        </p:nvSpPr>
        <p:spPr bwMode="auto">
          <a:xfrm>
            <a:off x="638629" y="2974853"/>
            <a:ext cx="4217636" cy="2585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buClr>
                <a:srgbClr val="5A5A5A"/>
              </a:buClr>
              <a:buSzPct val="100000"/>
              <a:buNone/>
            </a:pPr>
            <a:r>
              <a:rPr lang="ja-JP" altLang="en-US" kern="0" dirty="0" smtClean="0">
                <a:solidFill>
                  <a:schemeClr val="accent2"/>
                </a:solidFill>
                <a:latin typeface="HGP創英角ｺﾞｼｯｸUB" panose="020B0900000000000000" pitchFamily="50" charset="-128"/>
                <a:ea typeface="HGP創英角ｺﾞｼｯｸUB" panose="020B0900000000000000" pitchFamily="50" charset="-128"/>
              </a:rPr>
              <a:t>○○市場（○年～○年）</a:t>
            </a:r>
            <a:endParaRPr lang="ja-JP" altLang="en-US" kern="0" dirty="0">
              <a:solidFill>
                <a:schemeClr val="accent2"/>
              </a:solidFill>
            </a:endParaRPr>
          </a:p>
        </p:txBody>
      </p:sp>
      <p:sp>
        <p:nvSpPr>
          <p:cNvPr id="22" name="Rectangle 3"/>
          <p:cNvSpPr txBox="1">
            <a:spLocks noChangeArrowheads="1"/>
          </p:cNvSpPr>
          <p:nvPr/>
        </p:nvSpPr>
        <p:spPr bwMode="auto">
          <a:xfrm>
            <a:off x="5266088" y="2974853"/>
            <a:ext cx="4217636" cy="2585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buClr>
                <a:srgbClr val="5A5A5A"/>
              </a:buClr>
              <a:buSzPct val="100000"/>
              <a:buNone/>
            </a:pPr>
            <a:r>
              <a:rPr lang="ja-JP" altLang="en-US" kern="0" dirty="0" smtClean="0">
                <a:solidFill>
                  <a:schemeClr val="accent2"/>
                </a:solidFill>
                <a:latin typeface="HGP創英角ｺﾞｼｯｸUB" panose="020B0900000000000000" pitchFamily="50" charset="-128"/>
                <a:ea typeface="HGP創英角ｺﾞｼｯｸUB" panose="020B0900000000000000" pitchFamily="50" charset="-128"/>
              </a:rPr>
              <a:t>○○ユーザーの課題・ニーズ</a:t>
            </a:r>
            <a:endParaRPr lang="ja-JP" altLang="en-US" kern="0" dirty="0">
              <a:solidFill>
                <a:schemeClr val="accent2"/>
              </a:solidFill>
            </a:endParaRPr>
          </a:p>
        </p:txBody>
      </p:sp>
    </p:spTree>
    <p:extLst>
      <p:ext uri="{BB962C8B-B14F-4D97-AF65-F5344CB8AC3E}">
        <p14:creationId xmlns:p14="http://schemas.microsoft.com/office/powerpoint/2010/main" val="811810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b="0" dirty="0">
                <a:latin typeface="HGP創英角ｺﾞｼｯｸUB" panose="020B0900000000000000" pitchFamily="50" charset="-128"/>
                <a:ea typeface="HGP創英角ｺﾞｼｯｸUB" panose="020B0900000000000000" pitchFamily="50" charset="-128"/>
              </a:rPr>
              <a:t>１－１．補助事業者が提供する（しようとする）サービスの</a:t>
            </a:r>
            <a:r>
              <a:rPr lang="ja-JP" altLang="en-US" b="0" dirty="0" smtClean="0">
                <a:latin typeface="HGP創英角ｺﾞｼｯｸUB" panose="020B0900000000000000" pitchFamily="50" charset="-128"/>
                <a:ea typeface="HGP創英角ｺﾞｼｯｸUB" panose="020B0900000000000000" pitchFamily="50" charset="-128"/>
              </a:rPr>
              <a:t>全体像　</a:t>
            </a:r>
            <a:r>
              <a:rPr lang="ja-JP" altLang="en-US" b="0" dirty="0" smtClean="0">
                <a:solidFill>
                  <a:schemeClr val="accent2"/>
                </a:solidFill>
                <a:latin typeface="HGP創英角ｺﾞｼｯｸUB" panose="020B0900000000000000" pitchFamily="50" charset="-128"/>
                <a:ea typeface="HGP創英角ｺﾞｼｯｸUB" panose="020B0900000000000000" pitchFamily="50" charset="-128"/>
              </a:rPr>
              <a:t>（２／２）</a:t>
            </a:r>
            <a:endParaRPr lang="en-US" altLang="ja-JP" b="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9220" name="Rectangle 3"/>
          <p:cNvSpPr>
            <a:spLocks noGrp="1" noChangeArrowheads="1"/>
          </p:cNvSpPr>
          <p:nvPr>
            <p:ph idx="4294967295"/>
          </p:nvPr>
        </p:nvSpPr>
        <p:spPr>
          <a:xfrm>
            <a:off x="419100" y="1285875"/>
            <a:ext cx="9064625" cy="1588127"/>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smtClean="0">
                <a:solidFill>
                  <a:schemeClr val="accent2"/>
                </a:solidFill>
                <a:latin typeface="HGP創英角ｺﾞｼｯｸUB" panose="020B0900000000000000" pitchFamily="50" charset="-128"/>
                <a:ea typeface="HGP創英角ｺﾞｼｯｸUB" panose="020B0900000000000000" pitchFamily="50" charset="-128"/>
              </a:rPr>
              <a:t>サービス概要とビジネスモデル</a:t>
            </a:r>
            <a:endParaRPr lang="en-US" altLang="ja-JP" dirty="0" smtClean="0">
              <a:solidFill>
                <a:schemeClr val="accent2"/>
              </a:solidFill>
              <a:latin typeface="HGP創英角ｺﾞｼｯｸUB" panose="020B0900000000000000" pitchFamily="50" charset="-128"/>
              <a:ea typeface="HGP創英角ｺﾞｼｯｸUB" panose="020B0900000000000000" pitchFamily="50" charset="-128"/>
            </a:endParaRPr>
          </a:p>
          <a:p>
            <a:pPr marL="484188" lvl="1" indent="-211138" eaLnBrk="1" hangingPunct="1">
              <a:buClr>
                <a:srgbClr val="5A5A5A"/>
              </a:buClr>
              <a:buSzPct val="100000"/>
              <a:buFont typeface="Wingdings"/>
              <a:buChar char="n"/>
            </a:pPr>
            <a:r>
              <a:rPr lang="ja-JP" altLang="en-US" dirty="0" smtClean="0">
                <a:solidFill>
                  <a:schemeClr val="accent2"/>
                </a:solidFill>
              </a:rPr>
              <a:t>現時点で世の中に存在していない、○○向けに○○にフォーカスしたソリューションを提供する。</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具体的には、○○を経由して○○データを取り、それを活用した○○を○○のシーンに応じて提供する。</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本サービスは、デバイスは１個○○万円、および定額サービス費用として○○千円</a:t>
            </a:r>
            <a:r>
              <a:rPr lang="en-US" altLang="ja-JP" dirty="0" smtClean="0">
                <a:solidFill>
                  <a:schemeClr val="accent2"/>
                </a:solidFill>
              </a:rPr>
              <a:t>/</a:t>
            </a:r>
            <a:r>
              <a:rPr lang="ja-JP" altLang="en-US" dirty="0" smtClean="0">
                <a:solidFill>
                  <a:schemeClr val="accent2"/>
                </a:solidFill>
              </a:rPr>
              <a:t>月をユーザーから徴収。その売り上げを○○と○○の間で折半することで、○○に導入のインセンティブを与え、サービスの拡大を図る。</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将来的には、○○データの蓄積によって、○○サービスにも発展させることを検討している。</a:t>
            </a:r>
            <a:endParaRPr lang="en-US" altLang="ja-JP" dirty="0" smtClean="0">
              <a:solidFill>
                <a:schemeClr val="accent2"/>
              </a:solidFill>
            </a:endParaRPr>
          </a:p>
        </p:txBody>
      </p:sp>
      <p:sp>
        <p:nvSpPr>
          <p:cNvPr id="7" name="正方形/長方形 6"/>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１～２ページ程度</a:t>
            </a:r>
            <a:endParaRPr kumimoji="1" lang="en-US" altLang="ja-JP" sz="1100" b="0" i="0" u="none" strike="noStrike" cap="none" normalizeH="0" baseline="0" dirty="0" smtClean="0">
              <a:ln>
                <a:noFill/>
              </a:ln>
              <a:effectLst/>
            </a:endParaRPr>
          </a:p>
        </p:txBody>
      </p:sp>
      <p:sp>
        <p:nvSpPr>
          <p:cNvPr id="4" name="正方形/長方形 3"/>
          <p:cNvSpPr/>
          <p:nvPr/>
        </p:nvSpPr>
        <p:spPr bwMode="auto">
          <a:xfrm>
            <a:off x="2456934" y="3990975"/>
            <a:ext cx="581025" cy="2076450"/>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ユーザー</a:t>
            </a:r>
          </a:p>
        </p:txBody>
      </p:sp>
      <p:cxnSp>
        <p:nvCxnSpPr>
          <p:cNvPr id="14" name="直線コネクタ 13"/>
          <p:cNvCxnSpPr/>
          <p:nvPr/>
        </p:nvCxnSpPr>
        <p:spPr bwMode="auto">
          <a:xfrm>
            <a:off x="638629" y="3536950"/>
            <a:ext cx="4122057" cy="0"/>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cxnSp>
        <p:nvCxnSpPr>
          <p:cNvPr id="15" name="直線コネクタ 14"/>
          <p:cNvCxnSpPr/>
          <p:nvPr/>
        </p:nvCxnSpPr>
        <p:spPr bwMode="auto">
          <a:xfrm>
            <a:off x="5268459" y="3536950"/>
            <a:ext cx="4122057" cy="0"/>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sp>
        <p:nvSpPr>
          <p:cNvPr id="16" name="Rectangle 3"/>
          <p:cNvSpPr txBox="1">
            <a:spLocks noChangeArrowheads="1"/>
          </p:cNvSpPr>
          <p:nvPr/>
        </p:nvSpPr>
        <p:spPr bwMode="auto">
          <a:xfrm>
            <a:off x="638629" y="3260603"/>
            <a:ext cx="4217636" cy="23282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buClr>
                <a:srgbClr val="5A5A5A"/>
              </a:buClr>
              <a:buSzPct val="100000"/>
              <a:buNone/>
            </a:pPr>
            <a:r>
              <a:rPr lang="ja-JP" altLang="en-US" kern="0" dirty="0" smtClean="0">
                <a:solidFill>
                  <a:schemeClr val="accent2"/>
                </a:solidFill>
                <a:latin typeface="HGP創英角ｺﾞｼｯｸUB" panose="020B0900000000000000" pitchFamily="50" charset="-128"/>
                <a:ea typeface="HGP創英角ｺﾞｼｯｸUB" panose="020B0900000000000000" pitchFamily="50" charset="-128"/>
              </a:rPr>
              <a:t>ビジネスモデル概要</a:t>
            </a:r>
            <a:endParaRPr lang="ja-JP" altLang="en-US" kern="0" dirty="0">
              <a:solidFill>
                <a:schemeClr val="accent2"/>
              </a:solidFill>
            </a:endParaRPr>
          </a:p>
        </p:txBody>
      </p:sp>
      <p:sp>
        <p:nvSpPr>
          <p:cNvPr id="17" name="Rectangle 3"/>
          <p:cNvSpPr txBox="1">
            <a:spLocks noChangeArrowheads="1"/>
          </p:cNvSpPr>
          <p:nvPr/>
        </p:nvSpPr>
        <p:spPr bwMode="auto">
          <a:xfrm>
            <a:off x="5266088" y="3260603"/>
            <a:ext cx="4217636" cy="2585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buClr>
                <a:srgbClr val="5A5A5A"/>
              </a:buClr>
              <a:buSzPct val="100000"/>
              <a:buNone/>
            </a:pPr>
            <a:r>
              <a:rPr lang="ja-JP" altLang="en-US" kern="0" dirty="0" smtClean="0">
                <a:solidFill>
                  <a:schemeClr val="accent2"/>
                </a:solidFill>
                <a:latin typeface="HGP創英角ｺﾞｼｯｸUB" panose="020B0900000000000000" pitchFamily="50" charset="-128"/>
                <a:ea typeface="HGP創英角ｺﾞｼｯｸUB" panose="020B0900000000000000" pitchFamily="50" charset="-128"/>
              </a:rPr>
              <a:t>サービスの提供シーンイメージ</a:t>
            </a:r>
            <a:endParaRPr lang="ja-JP" altLang="en-US" kern="0" dirty="0">
              <a:solidFill>
                <a:schemeClr val="accent2"/>
              </a:solidFill>
            </a:endParaRPr>
          </a:p>
        </p:txBody>
      </p:sp>
      <p:sp>
        <p:nvSpPr>
          <p:cNvPr id="18" name="正方形/長方形 17"/>
          <p:cNvSpPr/>
          <p:nvPr/>
        </p:nvSpPr>
        <p:spPr bwMode="auto">
          <a:xfrm>
            <a:off x="1104900" y="3990975"/>
            <a:ext cx="581025" cy="581025"/>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a:t>
            </a:r>
          </a:p>
        </p:txBody>
      </p:sp>
      <p:sp>
        <p:nvSpPr>
          <p:cNvPr id="19" name="正方形/長方形 18"/>
          <p:cNvSpPr/>
          <p:nvPr/>
        </p:nvSpPr>
        <p:spPr bwMode="auto">
          <a:xfrm>
            <a:off x="1104900" y="4738687"/>
            <a:ext cx="581025" cy="581025"/>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20" name="正方形/長方形 19"/>
          <p:cNvSpPr/>
          <p:nvPr/>
        </p:nvSpPr>
        <p:spPr bwMode="auto">
          <a:xfrm>
            <a:off x="1104900" y="5486400"/>
            <a:ext cx="581025" cy="581025"/>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cxnSp>
        <p:nvCxnSpPr>
          <p:cNvPr id="11" name="直線矢印コネクタ 10"/>
          <p:cNvCxnSpPr>
            <a:stCxn id="18" idx="3"/>
          </p:cNvCxnSpPr>
          <p:nvPr/>
        </p:nvCxnSpPr>
        <p:spPr bwMode="auto">
          <a:xfrm flipV="1">
            <a:off x="1685925" y="4281487"/>
            <a:ext cx="771009" cy="1"/>
          </a:xfrm>
          <a:prstGeom prst="straightConnector1">
            <a:avLst/>
          </a:prstGeom>
          <a:solidFill>
            <a:schemeClr val="accent1"/>
          </a:solidFill>
          <a:ln w="12700" cap="flat" cmpd="sng" algn="ctr">
            <a:solidFill>
              <a:schemeClr val="accent2"/>
            </a:solidFill>
            <a:prstDash val="solid"/>
            <a:round/>
            <a:headEnd type="none" w="med" len="med"/>
            <a:tailEnd type="arrow"/>
          </a:ln>
          <a:effectLst/>
        </p:spPr>
      </p:cxnSp>
      <p:cxnSp>
        <p:nvCxnSpPr>
          <p:cNvPr id="23" name="直線矢印コネクタ 22"/>
          <p:cNvCxnSpPr/>
          <p:nvPr/>
        </p:nvCxnSpPr>
        <p:spPr bwMode="auto">
          <a:xfrm flipH="1">
            <a:off x="1685926" y="5029199"/>
            <a:ext cx="771008" cy="0"/>
          </a:xfrm>
          <a:prstGeom prst="straightConnector1">
            <a:avLst/>
          </a:prstGeom>
          <a:solidFill>
            <a:schemeClr val="accent1"/>
          </a:solidFill>
          <a:ln w="12700" cap="flat" cmpd="sng" algn="ctr">
            <a:solidFill>
              <a:schemeClr val="accent2"/>
            </a:solidFill>
            <a:prstDash val="solid"/>
            <a:round/>
            <a:headEnd type="none" w="med" len="med"/>
            <a:tailEnd type="arrow"/>
          </a:ln>
          <a:effectLst/>
        </p:spPr>
      </p:cxnSp>
      <p:cxnSp>
        <p:nvCxnSpPr>
          <p:cNvPr id="26" name="直線矢印コネクタ 25"/>
          <p:cNvCxnSpPr/>
          <p:nvPr/>
        </p:nvCxnSpPr>
        <p:spPr bwMode="auto">
          <a:xfrm flipV="1">
            <a:off x="1685925" y="5772149"/>
            <a:ext cx="771009" cy="1"/>
          </a:xfrm>
          <a:prstGeom prst="straightConnector1">
            <a:avLst/>
          </a:prstGeom>
          <a:solidFill>
            <a:schemeClr val="accent1"/>
          </a:solidFill>
          <a:ln w="12700" cap="flat" cmpd="sng" algn="ctr">
            <a:solidFill>
              <a:schemeClr val="accent2"/>
            </a:solidFill>
            <a:prstDash val="solid"/>
            <a:round/>
            <a:headEnd type="none" w="med" len="med"/>
            <a:tailEnd type="arrow"/>
          </a:ln>
          <a:effectLst/>
        </p:spPr>
      </p:cxnSp>
      <p:sp>
        <p:nvSpPr>
          <p:cNvPr id="27" name="正方形/長方形 26"/>
          <p:cNvSpPr/>
          <p:nvPr/>
        </p:nvSpPr>
        <p:spPr bwMode="auto">
          <a:xfrm>
            <a:off x="3808968" y="4738687"/>
            <a:ext cx="581025" cy="1328738"/>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a:t>
            </a:r>
          </a:p>
        </p:txBody>
      </p:sp>
      <p:cxnSp>
        <p:nvCxnSpPr>
          <p:cNvPr id="28" name="直線矢印コネクタ 27"/>
          <p:cNvCxnSpPr/>
          <p:nvPr/>
        </p:nvCxnSpPr>
        <p:spPr bwMode="auto">
          <a:xfrm flipV="1">
            <a:off x="3037959" y="5033962"/>
            <a:ext cx="771009" cy="1"/>
          </a:xfrm>
          <a:prstGeom prst="straightConnector1">
            <a:avLst/>
          </a:prstGeom>
          <a:solidFill>
            <a:schemeClr val="accent1"/>
          </a:solidFill>
          <a:ln w="12700" cap="flat" cmpd="sng" algn="ctr">
            <a:solidFill>
              <a:schemeClr val="accent2"/>
            </a:solidFill>
            <a:prstDash val="solid"/>
            <a:round/>
            <a:headEnd type="none" w="med" len="med"/>
            <a:tailEnd type="arrow"/>
          </a:ln>
          <a:effectLst/>
        </p:spPr>
      </p:cxnSp>
      <p:cxnSp>
        <p:nvCxnSpPr>
          <p:cNvPr id="29" name="直線矢印コネクタ 28"/>
          <p:cNvCxnSpPr/>
          <p:nvPr/>
        </p:nvCxnSpPr>
        <p:spPr bwMode="auto">
          <a:xfrm flipV="1">
            <a:off x="3037959" y="5772148"/>
            <a:ext cx="771009" cy="1"/>
          </a:xfrm>
          <a:prstGeom prst="straightConnector1">
            <a:avLst/>
          </a:prstGeom>
          <a:solidFill>
            <a:schemeClr val="accent1"/>
          </a:solidFill>
          <a:ln w="12700" cap="flat" cmpd="sng" algn="ctr">
            <a:solidFill>
              <a:schemeClr val="accent2"/>
            </a:solidFill>
            <a:prstDash val="solid"/>
            <a:round/>
            <a:headEnd type="none" w="med" len="med"/>
            <a:tailEnd type="arrow"/>
          </a:ln>
          <a:effectLst/>
        </p:spPr>
      </p:cxnSp>
      <p:sp>
        <p:nvSpPr>
          <p:cNvPr id="25" name="テキスト ボックス 24"/>
          <p:cNvSpPr txBox="1"/>
          <p:nvPr/>
        </p:nvSpPr>
        <p:spPr>
          <a:xfrm>
            <a:off x="1851658" y="3990975"/>
            <a:ext cx="439544" cy="260008"/>
          </a:xfrm>
          <a:prstGeom prst="rect">
            <a:avLst/>
          </a:prstGeom>
          <a:noFill/>
        </p:spPr>
        <p:txBody>
          <a:bodyPr wrap="none" rtlCol="0">
            <a:spAutoFit/>
          </a:bodyPr>
          <a:lstStyle/>
          <a:p>
            <a:r>
              <a:rPr kumimoji="1" lang="en-US" altLang="ja-JP" dirty="0" smtClean="0">
                <a:solidFill>
                  <a:schemeClr val="accent2"/>
                </a:solidFill>
              </a:rPr>
              <a:t>AAA</a:t>
            </a:r>
            <a:endParaRPr kumimoji="1" lang="ja-JP" altLang="en-US" dirty="0">
              <a:solidFill>
                <a:schemeClr val="accent2"/>
              </a:solidFill>
            </a:endParaRPr>
          </a:p>
        </p:txBody>
      </p:sp>
      <p:sp>
        <p:nvSpPr>
          <p:cNvPr id="32" name="テキスト ボックス 31"/>
          <p:cNvSpPr txBox="1"/>
          <p:nvPr/>
        </p:nvSpPr>
        <p:spPr>
          <a:xfrm>
            <a:off x="1851658" y="4738687"/>
            <a:ext cx="439544" cy="260008"/>
          </a:xfrm>
          <a:prstGeom prst="rect">
            <a:avLst/>
          </a:prstGeom>
          <a:noFill/>
        </p:spPr>
        <p:txBody>
          <a:bodyPr wrap="none" rtlCol="0">
            <a:spAutoFit/>
          </a:bodyPr>
          <a:lstStyle/>
          <a:p>
            <a:r>
              <a:rPr kumimoji="1" lang="en-US" altLang="ja-JP" dirty="0" smtClean="0">
                <a:solidFill>
                  <a:schemeClr val="accent2"/>
                </a:solidFill>
              </a:rPr>
              <a:t>BBB</a:t>
            </a:r>
            <a:endParaRPr kumimoji="1" lang="ja-JP" altLang="en-US" dirty="0">
              <a:solidFill>
                <a:schemeClr val="accent2"/>
              </a:solidFill>
            </a:endParaRPr>
          </a:p>
        </p:txBody>
      </p:sp>
      <p:sp>
        <p:nvSpPr>
          <p:cNvPr id="33" name="テキスト ボックス 32"/>
          <p:cNvSpPr txBox="1"/>
          <p:nvPr/>
        </p:nvSpPr>
        <p:spPr>
          <a:xfrm>
            <a:off x="3203691" y="4738687"/>
            <a:ext cx="439544" cy="260008"/>
          </a:xfrm>
          <a:prstGeom prst="rect">
            <a:avLst/>
          </a:prstGeom>
          <a:noFill/>
        </p:spPr>
        <p:txBody>
          <a:bodyPr wrap="none" rtlCol="0">
            <a:spAutoFit/>
          </a:bodyPr>
          <a:lstStyle/>
          <a:p>
            <a:r>
              <a:rPr kumimoji="1" lang="en-US" altLang="ja-JP" smtClean="0">
                <a:solidFill>
                  <a:schemeClr val="accent2"/>
                </a:solidFill>
              </a:rPr>
              <a:t>BBB</a:t>
            </a:r>
            <a:endParaRPr kumimoji="1" lang="ja-JP" altLang="en-US" dirty="0">
              <a:solidFill>
                <a:schemeClr val="accent2"/>
              </a:solidFill>
            </a:endParaRPr>
          </a:p>
        </p:txBody>
      </p:sp>
      <p:sp>
        <p:nvSpPr>
          <p:cNvPr id="34" name="テキスト ボックス 33"/>
          <p:cNvSpPr txBox="1"/>
          <p:nvPr/>
        </p:nvSpPr>
        <p:spPr>
          <a:xfrm>
            <a:off x="1839635" y="5458878"/>
            <a:ext cx="463588" cy="260008"/>
          </a:xfrm>
          <a:prstGeom prst="rect">
            <a:avLst/>
          </a:prstGeom>
          <a:noFill/>
        </p:spPr>
        <p:txBody>
          <a:bodyPr wrap="none" rtlCol="0">
            <a:spAutoFit/>
          </a:bodyPr>
          <a:lstStyle/>
          <a:p>
            <a:r>
              <a:rPr kumimoji="1" lang="en-US" altLang="ja-JP" dirty="0" smtClean="0">
                <a:solidFill>
                  <a:schemeClr val="accent2"/>
                </a:solidFill>
              </a:rPr>
              <a:t>CCC</a:t>
            </a:r>
            <a:endParaRPr kumimoji="1" lang="ja-JP" altLang="en-US" dirty="0">
              <a:solidFill>
                <a:schemeClr val="accent2"/>
              </a:solidFill>
            </a:endParaRPr>
          </a:p>
        </p:txBody>
      </p:sp>
      <p:sp>
        <p:nvSpPr>
          <p:cNvPr id="35" name="テキスト ボックス 34"/>
          <p:cNvSpPr txBox="1"/>
          <p:nvPr/>
        </p:nvSpPr>
        <p:spPr>
          <a:xfrm>
            <a:off x="3203690" y="5458878"/>
            <a:ext cx="463588" cy="260008"/>
          </a:xfrm>
          <a:prstGeom prst="rect">
            <a:avLst/>
          </a:prstGeom>
          <a:noFill/>
        </p:spPr>
        <p:txBody>
          <a:bodyPr wrap="none" rtlCol="0">
            <a:spAutoFit/>
          </a:bodyPr>
          <a:lstStyle/>
          <a:p>
            <a:r>
              <a:rPr kumimoji="1" lang="en-US" altLang="ja-JP" dirty="0" smtClean="0">
                <a:solidFill>
                  <a:schemeClr val="accent2"/>
                </a:solidFill>
              </a:rPr>
              <a:t>DDD</a:t>
            </a:r>
            <a:endParaRPr kumimoji="1" lang="ja-JP" altLang="en-US" dirty="0">
              <a:solidFill>
                <a:schemeClr val="accent2"/>
              </a:solidFill>
            </a:endParaRPr>
          </a:p>
        </p:txBody>
      </p:sp>
      <p:sp>
        <p:nvSpPr>
          <p:cNvPr id="36" name="正方形/長方形 35"/>
          <p:cNvSpPr/>
          <p:nvPr/>
        </p:nvSpPr>
        <p:spPr bwMode="auto">
          <a:xfrm>
            <a:off x="5413602" y="4309009"/>
            <a:ext cx="1669370" cy="1467903"/>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p:txBody>
      </p:sp>
      <p:sp>
        <p:nvSpPr>
          <p:cNvPr id="37" name="正方形/長方形 36"/>
          <p:cNvSpPr/>
          <p:nvPr/>
        </p:nvSpPr>
        <p:spPr bwMode="auto">
          <a:xfrm>
            <a:off x="7496514" y="4309009"/>
            <a:ext cx="1669370" cy="1467903"/>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p:txBody>
      </p:sp>
      <p:sp>
        <p:nvSpPr>
          <p:cNvPr id="38" name="テキスト ボックス 37"/>
          <p:cNvSpPr txBox="1"/>
          <p:nvPr/>
        </p:nvSpPr>
        <p:spPr>
          <a:xfrm>
            <a:off x="5413602" y="4049001"/>
            <a:ext cx="918842" cy="276999"/>
          </a:xfrm>
          <a:prstGeom prst="rect">
            <a:avLst/>
          </a:prstGeom>
          <a:noFill/>
        </p:spPr>
        <p:txBody>
          <a:bodyPr wrap="none" rtlCol="0">
            <a:spAutoFit/>
          </a:bodyPr>
          <a:lstStyle/>
          <a:p>
            <a:r>
              <a:rPr kumimoji="1" lang="ja-JP" altLang="en-US" dirty="0" smtClean="0">
                <a:solidFill>
                  <a:schemeClr val="accent2"/>
                </a:solidFill>
              </a:rPr>
              <a:t>（○○シーン）</a:t>
            </a:r>
            <a:endParaRPr kumimoji="1" lang="ja-JP" altLang="en-US" dirty="0">
              <a:solidFill>
                <a:schemeClr val="accent2"/>
              </a:solidFill>
            </a:endParaRPr>
          </a:p>
        </p:txBody>
      </p:sp>
      <p:sp>
        <p:nvSpPr>
          <p:cNvPr id="39" name="テキスト ボックス 38"/>
          <p:cNvSpPr txBox="1"/>
          <p:nvPr/>
        </p:nvSpPr>
        <p:spPr>
          <a:xfrm>
            <a:off x="7480807" y="4049001"/>
            <a:ext cx="1685077" cy="258661"/>
          </a:xfrm>
          <a:prstGeom prst="rect">
            <a:avLst/>
          </a:prstGeom>
          <a:noFill/>
        </p:spPr>
        <p:txBody>
          <a:bodyPr wrap="none" rtlCol="0">
            <a:spAutoFit/>
          </a:bodyPr>
          <a:lstStyle/>
          <a:p>
            <a:r>
              <a:rPr kumimoji="1" lang="ja-JP" altLang="en-US" dirty="0" smtClean="0">
                <a:solidFill>
                  <a:schemeClr val="accent2"/>
                </a:solidFill>
              </a:rPr>
              <a:t>（ユーザーインターフェース）</a:t>
            </a:r>
            <a:endParaRPr kumimoji="1" lang="ja-JP" altLang="en-US" dirty="0">
              <a:solidFill>
                <a:schemeClr val="accent2"/>
              </a:solidFill>
            </a:endParaRPr>
          </a:p>
        </p:txBody>
      </p:sp>
    </p:spTree>
    <p:extLst>
      <p:ext uri="{BB962C8B-B14F-4D97-AF65-F5344CB8AC3E}">
        <p14:creationId xmlns:p14="http://schemas.microsoft.com/office/powerpoint/2010/main" val="3046355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b="0" dirty="0">
                <a:latin typeface="HGP創英角ｺﾞｼｯｸUB" panose="020B0900000000000000" pitchFamily="50" charset="-128"/>
                <a:ea typeface="HGP創英角ｺﾞｼｯｸUB" panose="020B0900000000000000" pitchFamily="50" charset="-128"/>
              </a:rPr>
              <a:t>１－２．本事業で開発を行う製品・サービスの</a:t>
            </a:r>
            <a:r>
              <a:rPr lang="ja-JP" altLang="en-US" b="0" dirty="0" smtClean="0">
                <a:latin typeface="HGP創英角ｺﾞｼｯｸUB" panose="020B0900000000000000" pitchFamily="50" charset="-128"/>
                <a:ea typeface="HGP創英角ｺﾞｼｯｸUB" panose="020B0900000000000000" pitchFamily="50" charset="-128"/>
              </a:rPr>
              <a:t>概要</a:t>
            </a:r>
            <a:r>
              <a:rPr lang="ja-JP" altLang="en-US" b="0" dirty="0" smtClean="0">
                <a:solidFill>
                  <a:schemeClr val="accent2"/>
                </a:solidFill>
                <a:latin typeface="HGP創英角ｺﾞｼｯｸUB" panose="020B0900000000000000" pitchFamily="50" charset="-128"/>
                <a:ea typeface="HGP創英角ｺﾞｼｯｸUB" panose="020B0900000000000000" pitchFamily="50" charset="-128"/>
              </a:rPr>
              <a:t>　（１／２）</a:t>
            </a:r>
            <a:endParaRPr lang="en-US" altLang="ja-JP" b="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9220" name="Rectangle 3"/>
          <p:cNvSpPr>
            <a:spLocks noGrp="1" noChangeArrowheads="1"/>
          </p:cNvSpPr>
          <p:nvPr>
            <p:ph idx="4294967295"/>
          </p:nvPr>
        </p:nvSpPr>
        <p:spPr>
          <a:xfrm>
            <a:off x="419100" y="1285875"/>
            <a:ext cx="9064625" cy="1089529"/>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smtClean="0">
                <a:solidFill>
                  <a:schemeClr val="accent2"/>
                </a:solidFill>
                <a:latin typeface="HGP創英角ｺﾞｼｯｸUB" panose="020B0900000000000000" pitchFamily="50" charset="-128"/>
                <a:ea typeface="HGP創英角ｺﾞｼｯｸUB" panose="020B0900000000000000" pitchFamily="50" charset="-128"/>
              </a:rPr>
              <a:t>製品</a:t>
            </a:r>
            <a:r>
              <a:rPr lang="ja-JP" altLang="en-US" dirty="0">
                <a:solidFill>
                  <a:schemeClr val="accent2"/>
                </a:solidFill>
                <a:latin typeface="HGP創英角ｺﾞｼｯｸUB" panose="020B0900000000000000" pitchFamily="50" charset="-128"/>
                <a:ea typeface="HGP創英角ｺﾞｼｯｸUB" panose="020B0900000000000000" pitchFamily="50" charset="-128"/>
              </a:rPr>
              <a:t>の用途、特長、製品によって実現するサービスの付加価値</a:t>
            </a:r>
            <a:r>
              <a:rPr lang="ja-JP" altLang="en-US" dirty="0" smtClean="0">
                <a:solidFill>
                  <a:schemeClr val="accent2"/>
                </a:solidFill>
                <a:latin typeface="HGP創英角ｺﾞｼｯｸUB" panose="020B0900000000000000" pitchFamily="50" charset="-128"/>
                <a:ea typeface="HGP創英角ｺﾞｼｯｸUB" panose="020B0900000000000000" pitchFamily="50" charset="-128"/>
              </a:rPr>
              <a:t>等</a:t>
            </a:r>
            <a:endParaRPr lang="en-US" altLang="ja-JP" dirty="0" smtClean="0">
              <a:solidFill>
                <a:schemeClr val="accent2"/>
              </a:solidFill>
              <a:latin typeface="HGP創英角ｺﾞｼｯｸUB" panose="020B0900000000000000" pitchFamily="50" charset="-128"/>
              <a:ea typeface="HGP創英角ｺﾞｼｯｸUB" panose="020B0900000000000000" pitchFamily="50" charset="-128"/>
            </a:endParaRPr>
          </a:p>
          <a:p>
            <a:pPr marL="484188" lvl="1" indent="-211138" eaLnBrk="1" hangingPunct="1">
              <a:buClr>
                <a:srgbClr val="5A5A5A"/>
              </a:buClr>
              <a:buSzPct val="100000"/>
              <a:buFont typeface="Wingdings"/>
              <a:buChar char="n"/>
            </a:pPr>
            <a:r>
              <a:rPr lang="ja-JP" altLang="en-US" dirty="0" smtClean="0">
                <a:solidFill>
                  <a:schemeClr val="accent2"/>
                </a:solidFill>
              </a:rPr>
              <a:t>本事業では、弊社が提供するサービスの中でも、特に○○サービスにおいて、より○○に特化した機種を開発する。</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○○に特化するにあたって、用いる機器としては、より○○や○○な性質が求められる。</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既存競合製品である○○や○○では、○○が不足しており、○○な製品が実現すれば、○○のニーズに対応することができる。</a:t>
            </a:r>
            <a:endParaRPr lang="en-US" altLang="ja-JP" dirty="0" smtClean="0">
              <a:solidFill>
                <a:schemeClr val="accent2"/>
              </a:solidFill>
            </a:endParaRPr>
          </a:p>
        </p:txBody>
      </p:sp>
      <p:sp>
        <p:nvSpPr>
          <p:cNvPr id="7" name="正方形/長方形 6"/>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１～２ページ程度</a:t>
            </a:r>
            <a:endParaRPr kumimoji="1" lang="en-US" altLang="ja-JP" sz="1100" b="0" i="0" u="none" strike="noStrike" cap="none" normalizeH="0" baseline="0" dirty="0" smtClean="0">
              <a:ln>
                <a:noFill/>
              </a:ln>
              <a:effectLst/>
            </a:endParaRPr>
          </a:p>
        </p:txBody>
      </p:sp>
      <p:cxnSp>
        <p:nvCxnSpPr>
          <p:cNvPr id="5" name="直線コネクタ 4"/>
          <p:cNvCxnSpPr/>
          <p:nvPr/>
        </p:nvCxnSpPr>
        <p:spPr bwMode="auto">
          <a:xfrm>
            <a:off x="614528" y="3536950"/>
            <a:ext cx="4122057" cy="0"/>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sp>
        <p:nvSpPr>
          <p:cNvPr id="6" name="Rectangle 3"/>
          <p:cNvSpPr txBox="1">
            <a:spLocks noChangeArrowheads="1"/>
          </p:cNvSpPr>
          <p:nvPr/>
        </p:nvSpPr>
        <p:spPr bwMode="auto">
          <a:xfrm>
            <a:off x="612157" y="3260603"/>
            <a:ext cx="4217636" cy="2585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buClr>
                <a:srgbClr val="5A5A5A"/>
              </a:buClr>
              <a:buSzPct val="100000"/>
              <a:buNone/>
            </a:pPr>
            <a:r>
              <a:rPr lang="ja-JP" altLang="en-US" kern="0" dirty="0" smtClean="0">
                <a:solidFill>
                  <a:schemeClr val="accent2"/>
                </a:solidFill>
                <a:latin typeface="HGP創英角ｺﾞｼｯｸUB" panose="020B0900000000000000" pitchFamily="50" charset="-128"/>
                <a:ea typeface="HGP創英角ｺﾞｼｯｸUB" panose="020B0900000000000000" pitchFamily="50" charset="-128"/>
              </a:rPr>
              <a:t>開発製品イメージ</a:t>
            </a:r>
            <a:endParaRPr lang="ja-JP" altLang="en-US" kern="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bwMode="auto">
          <a:xfrm>
            <a:off x="759671" y="4309009"/>
            <a:ext cx="1669370" cy="1467903"/>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p:txBody>
      </p:sp>
      <p:sp>
        <p:nvSpPr>
          <p:cNvPr id="9" name="正方形/長方形 8"/>
          <p:cNvSpPr/>
          <p:nvPr/>
        </p:nvSpPr>
        <p:spPr bwMode="auto">
          <a:xfrm>
            <a:off x="2842583" y="4309009"/>
            <a:ext cx="1669370" cy="1467903"/>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p:txBody>
      </p:sp>
      <p:sp>
        <p:nvSpPr>
          <p:cNvPr id="10" name="テキスト ボックス 9"/>
          <p:cNvSpPr txBox="1"/>
          <p:nvPr/>
        </p:nvSpPr>
        <p:spPr>
          <a:xfrm>
            <a:off x="759671" y="4049001"/>
            <a:ext cx="1082348" cy="276999"/>
          </a:xfrm>
          <a:prstGeom prst="rect">
            <a:avLst/>
          </a:prstGeom>
          <a:noFill/>
        </p:spPr>
        <p:txBody>
          <a:bodyPr wrap="none" rtlCol="0">
            <a:spAutoFit/>
          </a:bodyPr>
          <a:lstStyle/>
          <a:p>
            <a:pPr algn="l"/>
            <a:r>
              <a:rPr kumimoji="1" lang="ja-JP" altLang="en-US" dirty="0" smtClean="0">
                <a:solidFill>
                  <a:schemeClr val="accent2"/>
                </a:solidFill>
              </a:rPr>
              <a:t>（初期設計図面）</a:t>
            </a:r>
            <a:endParaRPr kumimoji="1" lang="ja-JP" altLang="en-US" dirty="0">
              <a:solidFill>
                <a:schemeClr val="accent2"/>
              </a:solidFill>
            </a:endParaRPr>
          </a:p>
        </p:txBody>
      </p:sp>
      <p:sp>
        <p:nvSpPr>
          <p:cNvPr id="11" name="テキスト ボックス 10"/>
          <p:cNvSpPr txBox="1"/>
          <p:nvPr/>
        </p:nvSpPr>
        <p:spPr>
          <a:xfrm>
            <a:off x="2826876" y="4049001"/>
            <a:ext cx="1322798" cy="276999"/>
          </a:xfrm>
          <a:prstGeom prst="rect">
            <a:avLst/>
          </a:prstGeom>
          <a:noFill/>
        </p:spPr>
        <p:txBody>
          <a:bodyPr wrap="none" rtlCol="0">
            <a:spAutoFit/>
          </a:bodyPr>
          <a:lstStyle/>
          <a:p>
            <a:pPr algn="l"/>
            <a:r>
              <a:rPr kumimoji="1" lang="ja-JP" altLang="en-US" dirty="0" smtClean="0">
                <a:solidFill>
                  <a:schemeClr val="accent2"/>
                </a:solidFill>
              </a:rPr>
              <a:t>（プロトタイプ○号機）</a:t>
            </a:r>
            <a:endParaRPr kumimoji="1" lang="ja-JP" altLang="en-US" dirty="0">
              <a:solidFill>
                <a:schemeClr val="accent2"/>
              </a:solidFill>
            </a:endParaRPr>
          </a:p>
        </p:txBody>
      </p:sp>
      <p:cxnSp>
        <p:nvCxnSpPr>
          <p:cNvPr id="12" name="直線コネクタ 11"/>
          <p:cNvCxnSpPr/>
          <p:nvPr/>
        </p:nvCxnSpPr>
        <p:spPr bwMode="auto">
          <a:xfrm>
            <a:off x="5252585" y="3536950"/>
            <a:ext cx="4122057" cy="0"/>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sp>
        <p:nvSpPr>
          <p:cNvPr id="13" name="Rectangle 3"/>
          <p:cNvSpPr txBox="1">
            <a:spLocks noChangeArrowheads="1"/>
          </p:cNvSpPr>
          <p:nvPr/>
        </p:nvSpPr>
        <p:spPr bwMode="auto">
          <a:xfrm>
            <a:off x="5250214" y="3260603"/>
            <a:ext cx="4217636" cy="2585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buClr>
                <a:srgbClr val="5A5A5A"/>
              </a:buClr>
              <a:buSzPct val="100000"/>
              <a:buNone/>
            </a:pPr>
            <a:r>
              <a:rPr lang="ja-JP" altLang="en-US" kern="0" dirty="0" smtClean="0">
                <a:solidFill>
                  <a:schemeClr val="accent2"/>
                </a:solidFill>
                <a:latin typeface="HGP創英角ｺﾞｼｯｸUB" panose="020B0900000000000000" pitchFamily="50" charset="-128"/>
                <a:ea typeface="HGP創英角ｺﾞｼｯｸUB" panose="020B0900000000000000" pitchFamily="50" charset="-128"/>
              </a:rPr>
              <a:t>既存製品では対応できないシーンへの対応</a:t>
            </a:r>
            <a:endParaRPr lang="ja-JP" altLang="en-US" kern="0" dirty="0">
              <a:solidFill>
                <a:schemeClr val="accent2"/>
              </a:solidFill>
            </a:endParaRPr>
          </a:p>
        </p:txBody>
      </p:sp>
      <p:sp>
        <p:nvSpPr>
          <p:cNvPr id="14" name="正方形/長方形 13"/>
          <p:cNvSpPr/>
          <p:nvPr/>
        </p:nvSpPr>
        <p:spPr bwMode="auto">
          <a:xfrm>
            <a:off x="5397728" y="4309009"/>
            <a:ext cx="1669370" cy="1467903"/>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p:txBody>
      </p:sp>
      <p:sp>
        <p:nvSpPr>
          <p:cNvPr id="15" name="正方形/長方形 14"/>
          <p:cNvSpPr/>
          <p:nvPr/>
        </p:nvSpPr>
        <p:spPr bwMode="auto">
          <a:xfrm>
            <a:off x="7480640" y="4309009"/>
            <a:ext cx="1669370" cy="1467903"/>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p:txBody>
      </p:sp>
      <p:sp>
        <p:nvSpPr>
          <p:cNvPr id="16" name="テキスト ボックス 15"/>
          <p:cNvSpPr txBox="1"/>
          <p:nvPr/>
        </p:nvSpPr>
        <p:spPr>
          <a:xfrm>
            <a:off x="5397728" y="4049001"/>
            <a:ext cx="918841" cy="258661"/>
          </a:xfrm>
          <a:prstGeom prst="rect">
            <a:avLst/>
          </a:prstGeom>
          <a:noFill/>
        </p:spPr>
        <p:txBody>
          <a:bodyPr wrap="none" rtlCol="0">
            <a:spAutoFit/>
          </a:bodyPr>
          <a:lstStyle/>
          <a:p>
            <a:pPr algn="l"/>
            <a:r>
              <a:rPr kumimoji="1" lang="ja-JP" altLang="en-US" dirty="0" smtClean="0">
                <a:solidFill>
                  <a:schemeClr val="accent2"/>
                </a:solidFill>
              </a:rPr>
              <a:t>（○○シーン）</a:t>
            </a:r>
            <a:endParaRPr kumimoji="1" lang="ja-JP" altLang="en-US" dirty="0">
              <a:solidFill>
                <a:schemeClr val="accent2"/>
              </a:solidFill>
            </a:endParaRPr>
          </a:p>
        </p:txBody>
      </p:sp>
      <p:sp>
        <p:nvSpPr>
          <p:cNvPr id="17" name="テキスト ボックス 16"/>
          <p:cNvSpPr txBox="1"/>
          <p:nvPr/>
        </p:nvSpPr>
        <p:spPr>
          <a:xfrm>
            <a:off x="7464933" y="4049001"/>
            <a:ext cx="918841" cy="276999"/>
          </a:xfrm>
          <a:prstGeom prst="rect">
            <a:avLst/>
          </a:prstGeom>
          <a:noFill/>
        </p:spPr>
        <p:txBody>
          <a:bodyPr wrap="none" rtlCol="0">
            <a:spAutoFit/>
          </a:bodyPr>
          <a:lstStyle/>
          <a:p>
            <a:pPr algn="l"/>
            <a:r>
              <a:rPr kumimoji="1" lang="ja-JP" altLang="en-US" dirty="0" smtClean="0">
                <a:solidFill>
                  <a:schemeClr val="accent2"/>
                </a:solidFill>
              </a:rPr>
              <a:t>（△△シーン）</a:t>
            </a:r>
            <a:endParaRPr kumimoji="1" lang="ja-JP" altLang="en-US" dirty="0">
              <a:solidFill>
                <a:schemeClr val="accent2"/>
              </a:solidFill>
            </a:endParaRPr>
          </a:p>
        </p:txBody>
      </p:sp>
    </p:spTree>
    <p:extLst>
      <p:ext uri="{BB962C8B-B14F-4D97-AF65-F5344CB8AC3E}">
        <p14:creationId xmlns:p14="http://schemas.microsoft.com/office/powerpoint/2010/main" val="1315867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b="0" dirty="0">
                <a:latin typeface="HGP創英角ｺﾞｼｯｸUB" panose="020B0900000000000000" pitchFamily="50" charset="-128"/>
                <a:ea typeface="HGP創英角ｺﾞｼｯｸUB" panose="020B0900000000000000" pitchFamily="50" charset="-128"/>
              </a:rPr>
              <a:t>１－２．本事業で開発を行う製品・サービスの</a:t>
            </a:r>
            <a:r>
              <a:rPr lang="ja-JP" altLang="en-US" b="0" dirty="0" smtClean="0">
                <a:latin typeface="HGP創英角ｺﾞｼｯｸUB" panose="020B0900000000000000" pitchFamily="50" charset="-128"/>
                <a:ea typeface="HGP創英角ｺﾞｼｯｸUB" panose="020B0900000000000000" pitchFamily="50" charset="-128"/>
              </a:rPr>
              <a:t>概要　</a:t>
            </a:r>
            <a:r>
              <a:rPr lang="ja-JP" altLang="en-US" b="0" dirty="0" smtClean="0">
                <a:solidFill>
                  <a:schemeClr val="accent2"/>
                </a:solidFill>
                <a:latin typeface="HGP創英角ｺﾞｼｯｸUB" panose="020B0900000000000000" pitchFamily="50" charset="-128"/>
                <a:ea typeface="HGP創英角ｺﾞｼｯｸUB" panose="020B0900000000000000" pitchFamily="50" charset="-128"/>
              </a:rPr>
              <a:t>（２／２）</a:t>
            </a:r>
            <a:endParaRPr lang="en-US" altLang="ja-JP" b="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9220" name="Rectangle 3"/>
          <p:cNvSpPr>
            <a:spLocks noGrp="1" noChangeArrowheads="1"/>
          </p:cNvSpPr>
          <p:nvPr>
            <p:ph idx="4294967295"/>
          </p:nvPr>
        </p:nvSpPr>
        <p:spPr>
          <a:xfrm>
            <a:off x="419100" y="1285875"/>
            <a:ext cx="9064625" cy="1089529"/>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smtClean="0">
                <a:solidFill>
                  <a:schemeClr val="accent2"/>
                </a:solidFill>
                <a:latin typeface="HGP創英角ｺﾞｼｯｸUB" panose="020B0900000000000000" pitchFamily="50" charset="-128"/>
                <a:ea typeface="HGP創英角ｺﾞｼｯｸUB" panose="020B0900000000000000" pitchFamily="50" charset="-128"/>
              </a:rPr>
              <a:t>開発モジュールの位置付け</a:t>
            </a:r>
            <a:endParaRPr lang="en-US" altLang="ja-JP" dirty="0" smtClean="0">
              <a:solidFill>
                <a:schemeClr val="accent2"/>
              </a:solidFill>
              <a:latin typeface="HGP創英角ｺﾞｼｯｸUB" panose="020B0900000000000000" pitchFamily="50" charset="-128"/>
              <a:ea typeface="HGP創英角ｺﾞｼｯｸUB" panose="020B0900000000000000" pitchFamily="50" charset="-128"/>
            </a:endParaRPr>
          </a:p>
          <a:p>
            <a:pPr marL="484188" lvl="1" indent="-211138" eaLnBrk="1" hangingPunct="1">
              <a:buClr>
                <a:srgbClr val="5A5A5A"/>
              </a:buClr>
              <a:buSzPct val="100000"/>
              <a:buFont typeface="Wingdings"/>
              <a:buChar char="n"/>
            </a:pPr>
            <a:r>
              <a:rPr lang="ja-JP" altLang="en-US" dirty="0" smtClean="0">
                <a:solidFill>
                  <a:schemeClr val="accent2"/>
                </a:solidFill>
              </a:rPr>
              <a:t>本製品において、○○の性質を発揮するには、特に○○モジュールの○○が重要となる。</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一方、これまで○○モジュールのカスタム開発に対応ができる事業者との接点がなく、既存部品の組み合わせで対応してきた。</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本事業においては、○○性と○○性を両立する、○○モジュールを開発する。</a:t>
            </a:r>
            <a:endParaRPr lang="ja-JP" altLang="en-US" dirty="0">
              <a:solidFill>
                <a:schemeClr val="accent2"/>
              </a:solidFill>
            </a:endParaRPr>
          </a:p>
        </p:txBody>
      </p:sp>
      <p:sp>
        <p:nvSpPr>
          <p:cNvPr id="7" name="正方形/長方形 6"/>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１～２ページ程度</a:t>
            </a:r>
            <a:endParaRPr kumimoji="1" lang="en-US" altLang="ja-JP" sz="1100" b="0" i="0" u="none" strike="noStrike" cap="none" normalizeH="0" baseline="0" dirty="0" smtClean="0">
              <a:ln>
                <a:noFill/>
              </a:ln>
              <a:effectLst/>
            </a:endParaRPr>
          </a:p>
        </p:txBody>
      </p:sp>
      <p:cxnSp>
        <p:nvCxnSpPr>
          <p:cNvPr id="5" name="直線コネクタ 4"/>
          <p:cNvCxnSpPr/>
          <p:nvPr/>
        </p:nvCxnSpPr>
        <p:spPr bwMode="auto">
          <a:xfrm>
            <a:off x="1563058" y="3536950"/>
            <a:ext cx="6967372" cy="0"/>
          </a:xfrm>
          <a:prstGeom prst="line">
            <a:avLst/>
          </a:prstGeom>
          <a:solidFill>
            <a:schemeClr val="accent1"/>
          </a:solidFill>
          <a:ln w="12700" cap="flat" cmpd="sng" algn="ctr">
            <a:solidFill>
              <a:schemeClr val="accent2"/>
            </a:solidFill>
            <a:prstDash val="solid"/>
            <a:round/>
            <a:headEnd type="none" w="med" len="med"/>
            <a:tailEnd type="none" w="med" len="med"/>
          </a:ln>
          <a:effectLst/>
        </p:spPr>
      </p:cxnSp>
      <p:sp>
        <p:nvSpPr>
          <p:cNvPr id="6" name="Rectangle 3"/>
          <p:cNvSpPr txBox="1">
            <a:spLocks noChangeArrowheads="1"/>
          </p:cNvSpPr>
          <p:nvPr/>
        </p:nvSpPr>
        <p:spPr bwMode="auto">
          <a:xfrm>
            <a:off x="1560687" y="3260603"/>
            <a:ext cx="4217636" cy="22422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buClr>
                <a:srgbClr val="5A5A5A"/>
              </a:buClr>
              <a:buSzPct val="100000"/>
              <a:buNone/>
            </a:pPr>
            <a:r>
              <a:rPr lang="ja-JP" altLang="en-US" kern="0" dirty="0" smtClean="0">
                <a:solidFill>
                  <a:schemeClr val="accent2"/>
                </a:solidFill>
                <a:latin typeface="HGP創英角ｺﾞｼｯｸUB" panose="020B0900000000000000" pitchFamily="50" charset="-128"/>
                <a:ea typeface="HGP創英角ｺﾞｼｯｸUB" panose="020B0900000000000000" pitchFamily="50" charset="-128"/>
              </a:rPr>
              <a:t>開発モジュールイメージ</a:t>
            </a:r>
            <a:endParaRPr lang="ja-JP" altLang="en-US" kern="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bwMode="auto">
          <a:xfrm>
            <a:off x="1708201" y="4309009"/>
            <a:ext cx="1669370" cy="1467903"/>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p:txBody>
      </p:sp>
      <p:sp>
        <p:nvSpPr>
          <p:cNvPr id="9" name="テキスト ボックス 8"/>
          <p:cNvSpPr txBox="1"/>
          <p:nvPr/>
        </p:nvSpPr>
        <p:spPr>
          <a:xfrm>
            <a:off x="1708201" y="4049001"/>
            <a:ext cx="1082348" cy="276999"/>
          </a:xfrm>
          <a:prstGeom prst="rect">
            <a:avLst/>
          </a:prstGeom>
          <a:noFill/>
        </p:spPr>
        <p:txBody>
          <a:bodyPr wrap="none" rtlCol="0">
            <a:spAutoFit/>
          </a:bodyPr>
          <a:lstStyle/>
          <a:p>
            <a:pPr algn="l"/>
            <a:r>
              <a:rPr kumimoji="1" lang="ja-JP" altLang="en-US" dirty="0" smtClean="0">
                <a:solidFill>
                  <a:schemeClr val="accent2"/>
                </a:solidFill>
              </a:rPr>
              <a:t>（製品</a:t>
            </a:r>
            <a:r>
              <a:rPr lang="ja-JP" altLang="en-US" dirty="0" smtClean="0">
                <a:solidFill>
                  <a:schemeClr val="accent2"/>
                </a:solidFill>
              </a:rPr>
              <a:t>の全体像）</a:t>
            </a:r>
            <a:endParaRPr kumimoji="1" lang="ja-JP" altLang="en-US" dirty="0">
              <a:solidFill>
                <a:schemeClr val="accent2"/>
              </a:solidFill>
            </a:endParaRPr>
          </a:p>
        </p:txBody>
      </p:sp>
      <p:sp>
        <p:nvSpPr>
          <p:cNvPr id="2" name="円/楕円 1"/>
          <p:cNvSpPr/>
          <p:nvPr/>
        </p:nvSpPr>
        <p:spPr bwMode="auto">
          <a:xfrm>
            <a:off x="2441299" y="5168900"/>
            <a:ext cx="698500" cy="342900"/>
          </a:xfrm>
          <a:prstGeom prst="ellipse">
            <a:avLst/>
          </a:prstGeom>
          <a:no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10" name="正方形/長方形 9"/>
          <p:cNvSpPr/>
          <p:nvPr/>
        </p:nvSpPr>
        <p:spPr bwMode="auto">
          <a:xfrm>
            <a:off x="3980443" y="4309009"/>
            <a:ext cx="1669370" cy="1467903"/>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p:txBody>
      </p:sp>
      <p:sp>
        <p:nvSpPr>
          <p:cNvPr id="11" name="テキスト ボックス 10"/>
          <p:cNvSpPr txBox="1"/>
          <p:nvPr/>
        </p:nvSpPr>
        <p:spPr>
          <a:xfrm>
            <a:off x="3980443" y="4049001"/>
            <a:ext cx="1540806" cy="276999"/>
          </a:xfrm>
          <a:prstGeom prst="rect">
            <a:avLst/>
          </a:prstGeom>
          <a:noFill/>
        </p:spPr>
        <p:txBody>
          <a:bodyPr wrap="none" rtlCol="0">
            <a:spAutoFit/>
          </a:bodyPr>
          <a:lstStyle/>
          <a:p>
            <a:pPr algn="l"/>
            <a:r>
              <a:rPr kumimoji="1" lang="ja-JP" altLang="en-US" dirty="0" smtClean="0">
                <a:solidFill>
                  <a:schemeClr val="accent2"/>
                </a:solidFill>
              </a:rPr>
              <a:t>（既存の○○モジュール</a:t>
            </a:r>
            <a:r>
              <a:rPr lang="ja-JP" altLang="en-US" dirty="0" smtClean="0">
                <a:solidFill>
                  <a:schemeClr val="accent2"/>
                </a:solidFill>
              </a:rPr>
              <a:t>）</a:t>
            </a:r>
            <a:endParaRPr kumimoji="1" lang="ja-JP" altLang="en-US" dirty="0">
              <a:solidFill>
                <a:schemeClr val="accent2"/>
              </a:solidFill>
            </a:endParaRPr>
          </a:p>
        </p:txBody>
      </p:sp>
      <p:sp>
        <p:nvSpPr>
          <p:cNvPr id="3" name="右矢印 2"/>
          <p:cNvSpPr/>
          <p:nvPr/>
        </p:nvSpPr>
        <p:spPr bwMode="auto">
          <a:xfrm>
            <a:off x="3155155" y="5168900"/>
            <a:ext cx="739775" cy="311150"/>
          </a:xfrm>
          <a:prstGeom prst="rightArrow">
            <a:avLst/>
          </a:prstGeom>
          <a:noFill/>
          <a:ln w="12700" cap="flat" cmpd="sng" algn="ctr">
            <a:solidFill>
              <a:srgbClr val="FF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4" name="二等辺三角形 3"/>
          <p:cNvSpPr/>
          <p:nvPr/>
        </p:nvSpPr>
        <p:spPr bwMode="auto">
          <a:xfrm rot="5400000">
            <a:off x="5571330" y="4902203"/>
            <a:ext cx="1384300" cy="281515"/>
          </a:xfrm>
          <a:prstGeom prst="triangle">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15" name="正方形/長方形 14"/>
          <p:cNvSpPr/>
          <p:nvPr/>
        </p:nvSpPr>
        <p:spPr bwMode="auto">
          <a:xfrm>
            <a:off x="6819785" y="4309009"/>
            <a:ext cx="1669370" cy="1467903"/>
          </a:xfrm>
          <a:prstGeom prst="rect">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algn="l" defTabSz="914400" rtl="0" eaLnBrk="1" fontAlgn="base" latinLnBrk="0" hangingPunct="1">
              <a:lnSpc>
                <a:spcPct val="120000"/>
              </a:lnSpc>
              <a:spcBef>
                <a:spcPct val="50000"/>
              </a:spcBef>
              <a:spcAft>
                <a:spcPct val="0"/>
              </a:spcAft>
              <a:buClr>
                <a:schemeClr val="bg2"/>
              </a:buClr>
              <a:buSzTx/>
              <a:buFont typeface="Wingdings" panose="05000000000000000000" pitchFamily="2" charset="2"/>
              <a:buChar char="ü"/>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○○性を</a:t>
            </a:r>
            <a:r>
              <a:rPr kumimoji="1" lang="en-US" altLang="ja-JP" sz="1000" b="0" i="0" u="none" strike="noStrike" cap="none" normalizeH="0" baseline="0" dirty="0" smtClean="0">
                <a:ln>
                  <a:noFill/>
                </a:ln>
                <a:solidFill>
                  <a:schemeClr val="accent2"/>
                </a:solidFill>
                <a:effectLst/>
                <a:latin typeface="Arial" charset="0"/>
                <a:ea typeface="ＭＳ Ｐゴシック" charset="-128"/>
              </a:rPr>
              <a:t>2</a:t>
            </a:r>
            <a:r>
              <a:rPr kumimoji="1" lang="ja-JP" altLang="en-US" sz="1000" b="0" i="0" u="none" strike="noStrike" cap="none" normalizeH="0" baseline="0" dirty="0" smtClean="0">
                <a:ln>
                  <a:noFill/>
                </a:ln>
                <a:solidFill>
                  <a:schemeClr val="accent2"/>
                </a:solidFill>
                <a:effectLst/>
                <a:latin typeface="Arial" charset="0"/>
                <a:ea typeface="ＭＳ Ｐゴシック" charset="-128"/>
              </a:rPr>
              <a:t>倍</a:t>
            </a: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a:p>
            <a:pPr marL="171450" marR="0" indent="-171450" algn="l" defTabSz="914400" rtl="0" eaLnBrk="1" fontAlgn="base" latinLnBrk="0" hangingPunct="1">
              <a:lnSpc>
                <a:spcPct val="120000"/>
              </a:lnSpc>
              <a:spcBef>
                <a:spcPct val="50000"/>
              </a:spcBef>
              <a:spcAft>
                <a:spcPct val="0"/>
              </a:spcAft>
              <a:buClr>
                <a:schemeClr val="bg2"/>
              </a:buClr>
              <a:buSzTx/>
              <a:buFont typeface="Wingdings" panose="05000000000000000000" pitchFamily="2" charset="2"/>
              <a:buChar char="ü"/>
              <a:tabLst/>
            </a:pPr>
            <a:r>
              <a:rPr lang="ja-JP" altLang="en-US" dirty="0" smtClean="0">
                <a:solidFill>
                  <a:schemeClr val="accent2"/>
                </a:solidFill>
              </a:rPr>
              <a:t>○○性を</a:t>
            </a:r>
            <a:r>
              <a:rPr lang="en-US" altLang="ja-JP" dirty="0" smtClean="0">
                <a:solidFill>
                  <a:schemeClr val="accent2"/>
                </a:solidFill>
              </a:rPr>
              <a:t>30%</a:t>
            </a:r>
            <a:r>
              <a:rPr lang="ja-JP" altLang="en-US" dirty="0" smtClean="0">
                <a:solidFill>
                  <a:schemeClr val="accent2"/>
                </a:solidFill>
              </a:rPr>
              <a:t>削減</a:t>
            </a: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p:txBody>
      </p:sp>
      <p:sp>
        <p:nvSpPr>
          <p:cNvPr id="16" name="テキスト ボックス 15"/>
          <p:cNvSpPr txBox="1"/>
          <p:nvPr/>
        </p:nvSpPr>
        <p:spPr>
          <a:xfrm>
            <a:off x="6819785" y="4049001"/>
            <a:ext cx="1091966" cy="276999"/>
          </a:xfrm>
          <a:prstGeom prst="rect">
            <a:avLst/>
          </a:prstGeom>
          <a:noFill/>
        </p:spPr>
        <p:txBody>
          <a:bodyPr wrap="none" rtlCol="0">
            <a:spAutoFit/>
          </a:bodyPr>
          <a:lstStyle/>
          <a:p>
            <a:pPr algn="l"/>
            <a:r>
              <a:rPr kumimoji="1" lang="ja-JP" altLang="en-US" dirty="0" smtClean="0">
                <a:solidFill>
                  <a:schemeClr val="accent2"/>
                </a:solidFill>
              </a:rPr>
              <a:t>（性能ターゲット）</a:t>
            </a:r>
            <a:endParaRPr kumimoji="1" lang="ja-JP" altLang="en-US" dirty="0">
              <a:solidFill>
                <a:schemeClr val="accent2"/>
              </a:solidFill>
            </a:endParaRPr>
          </a:p>
        </p:txBody>
      </p:sp>
    </p:spTree>
    <p:extLst>
      <p:ext uri="{BB962C8B-B14F-4D97-AF65-F5344CB8AC3E}">
        <p14:creationId xmlns:p14="http://schemas.microsoft.com/office/powerpoint/2010/main" val="385119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b="0" dirty="0">
                <a:latin typeface="HGP創英角ｺﾞｼｯｸUB" panose="020B0900000000000000" pitchFamily="50" charset="-128"/>
                <a:ea typeface="HGP創英角ｺﾞｼｯｸUB" panose="020B0900000000000000" pitchFamily="50" charset="-128"/>
              </a:rPr>
              <a:t>１－３．開発着手から事業化までの計画</a:t>
            </a:r>
            <a:endParaRPr lang="en-US" altLang="ja-JP" b="0" dirty="0">
              <a:latin typeface="HGP創英角ｺﾞｼｯｸUB" panose="020B0900000000000000" pitchFamily="50" charset="-128"/>
              <a:ea typeface="HGP創英角ｺﾞｼｯｸUB" panose="020B0900000000000000" pitchFamily="50" charset="-128"/>
            </a:endParaRPr>
          </a:p>
        </p:txBody>
      </p:sp>
      <p:sp>
        <p:nvSpPr>
          <p:cNvPr id="9220" name="Rectangle 3"/>
          <p:cNvSpPr>
            <a:spLocks noGrp="1" noChangeArrowheads="1"/>
          </p:cNvSpPr>
          <p:nvPr>
            <p:ph idx="4294967295"/>
          </p:nvPr>
        </p:nvSpPr>
        <p:spPr>
          <a:xfrm>
            <a:off x="419100" y="1285875"/>
            <a:ext cx="9064625" cy="232821"/>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smtClean="0">
                <a:solidFill>
                  <a:schemeClr val="accent2"/>
                </a:solidFill>
              </a:rPr>
              <a:t>○○年○○月頃の上市をターゲットとして、○○年中に量産化試作・設計が完了させる</a:t>
            </a:r>
            <a:r>
              <a:rPr lang="ja-JP" altLang="en-US" dirty="0">
                <a:solidFill>
                  <a:schemeClr val="accent2"/>
                </a:solidFill>
              </a:rPr>
              <a:t>こと</a:t>
            </a:r>
            <a:r>
              <a:rPr lang="ja-JP" altLang="en-US" dirty="0" smtClean="0">
                <a:solidFill>
                  <a:schemeClr val="accent2"/>
                </a:solidFill>
              </a:rPr>
              <a:t>を目標とする。</a:t>
            </a:r>
            <a:endParaRPr lang="ja-JP" altLang="en-US" dirty="0">
              <a:solidFill>
                <a:schemeClr val="accent2"/>
              </a:solidFill>
            </a:endParaRPr>
          </a:p>
        </p:txBody>
      </p:sp>
      <p:sp>
        <p:nvSpPr>
          <p:cNvPr id="7" name="正方形/長方形 6"/>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１ページ程度</a:t>
            </a:r>
            <a:endParaRPr kumimoji="1" lang="en-US" altLang="ja-JP" sz="1100" b="0" i="0" u="none" strike="noStrike" cap="none" normalizeH="0" baseline="0" dirty="0" smtClean="0">
              <a:ln>
                <a:noFill/>
              </a:ln>
              <a:effectLst/>
            </a:endParaRPr>
          </a:p>
        </p:txBody>
      </p:sp>
      <p:graphicFrame>
        <p:nvGraphicFramePr>
          <p:cNvPr id="2" name="表 1"/>
          <p:cNvGraphicFramePr>
            <a:graphicFrameLocks noGrp="1"/>
          </p:cNvGraphicFramePr>
          <p:nvPr>
            <p:extLst>
              <p:ext uri="{D42A27DB-BD31-4B8C-83A1-F6EECF244321}">
                <p14:modId xmlns:p14="http://schemas.microsoft.com/office/powerpoint/2010/main" val="3732443376"/>
              </p:ext>
            </p:extLst>
          </p:nvPr>
        </p:nvGraphicFramePr>
        <p:xfrm>
          <a:off x="189028" y="1964107"/>
          <a:ext cx="9454920" cy="3432599"/>
        </p:xfrm>
        <a:graphic>
          <a:graphicData uri="http://schemas.openxmlformats.org/drawingml/2006/table">
            <a:tbl>
              <a:tblPr firstRow="1" bandRow="1">
                <a:tableStyleId>{5C22544A-7EE6-4342-B048-85BDC9FD1C3A}</a:tableStyleId>
              </a:tblPr>
              <a:tblGrid>
                <a:gridCol w="572184"/>
                <a:gridCol w="740228"/>
                <a:gridCol w="740228"/>
                <a:gridCol w="740228"/>
                <a:gridCol w="740228"/>
                <a:gridCol w="740228"/>
                <a:gridCol w="740228"/>
                <a:gridCol w="740228"/>
                <a:gridCol w="740228"/>
                <a:gridCol w="740228"/>
                <a:gridCol w="740228"/>
                <a:gridCol w="740228"/>
                <a:gridCol w="740228"/>
              </a:tblGrid>
              <a:tr h="370840">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gridSpan="4">
                  <a:txBody>
                    <a:bodyPr/>
                    <a:lstStyle/>
                    <a:p>
                      <a:r>
                        <a:rPr kumimoji="1" lang="en-US" altLang="ja-JP" sz="1400" dirty="0" smtClean="0">
                          <a:solidFill>
                            <a:schemeClr val="accent2"/>
                          </a:solidFill>
                        </a:rPr>
                        <a:t>2018</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gridSpan="4">
                  <a:txBody>
                    <a:bodyPr/>
                    <a:lstStyle/>
                    <a:p>
                      <a:r>
                        <a:rPr kumimoji="1" lang="en-US" altLang="ja-JP" sz="1400" dirty="0" smtClean="0">
                          <a:solidFill>
                            <a:schemeClr val="accent2"/>
                          </a:solidFill>
                        </a:rPr>
                        <a:t>2019</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gridSpan="4">
                  <a:txBody>
                    <a:bodyPr/>
                    <a:lstStyle/>
                    <a:p>
                      <a:r>
                        <a:rPr kumimoji="1" lang="en-US" altLang="ja-JP" sz="1400" dirty="0" smtClean="0">
                          <a:solidFill>
                            <a:schemeClr val="accent2"/>
                          </a:solidFill>
                        </a:rPr>
                        <a:t>2020</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c hMerge="1">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1"/>
                    </a:solidFill>
                  </a:tcPr>
                </a:tc>
              </a:tr>
              <a:tr h="370840">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r>
                        <a:rPr kumimoji="1" lang="en-US" altLang="ja-JP" sz="1400" dirty="0" smtClean="0">
                          <a:solidFill>
                            <a:schemeClr val="accent2"/>
                          </a:solidFill>
                        </a:rPr>
                        <a:t>1-3</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4-6</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7-9</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10-12</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1-3</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4-6</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7-9</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10-12</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1-3</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4-6</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7-9</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r>
                        <a:rPr kumimoji="1" lang="en-US" altLang="ja-JP" sz="1400" dirty="0" smtClean="0">
                          <a:solidFill>
                            <a:schemeClr val="accent2"/>
                          </a:solidFill>
                        </a:rPr>
                        <a:t>10-12</a:t>
                      </a:r>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r>
              <a:tr h="896973">
                <a:tc>
                  <a:txBody>
                    <a:bodyPr/>
                    <a:lstStyle/>
                    <a:p>
                      <a:pPr algn="ctr"/>
                      <a:r>
                        <a:rPr kumimoji="1" lang="ja-JP" altLang="en-US" sz="1400" dirty="0" smtClean="0">
                          <a:solidFill>
                            <a:schemeClr val="accent2"/>
                          </a:solidFill>
                        </a:rPr>
                        <a:t>原理試作</a:t>
                      </a:r>
                      <a:endParaRPr kumimoji="1" lang="en-US" altLang="ja-JP" sz="1400" dirty="0" smtClean="0">
                        <a:solidFill>
                          <a:schemeClr val="accent2"/>
                        </a:solidFill>
                      </a:endParaRPr>
                    </a:p>
                  </a:txBody>
                  <a:tcPr vert="eaVert"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r>
              <a:tr h="896973">
                <a:tc>
                  <a:txBody>
                    <a:bodyPr/>
                    <a:lstStyle/>
                    <a:p>
                      <a:pPr algn="ctr"/>
                      <a:r>
                        <a:rPr kumimoji="1" lang="ja-JP" altLang="en-US" sz="1400" dirty="0" smtClean="0">
                          <a:solidFill>
                            <a:schemeClr val="accent2"/>
                          </a:solidFill>
                        </a:rPr>
                        <a:t>量産化</a:t>
                      </a:r>
                      <a:endParaRPr kumimoji="1" lang="en-US" altLang="ja-JP" sz="1400" dirty="0" smtClean="0">
                        <a:solidFill>
                          <a:schemeClr val="accent2"/>
                        </a:solidFill>
                      </a:endParaRPr>
                    </a:p>
                    <a:p>
                      <a:pPr algn="ctr"/>
                      <a:r>
                        <a:rPr kumimoji="1" lang="ja-JP" altLang="en-US" sz="1400" dirty="0" smtClean="0">
                          <a:solidFill>
                            <a:schemeClr val="accent2"/>
                          </a:solidFill>
                        </a:rPr>
                        <a:t>設計・試作</a:t>
                      </a:r>
                      <a:endParaRPr kumimoji="1" lang="ja-JP" altLang="en-US" sz="1400" dirty="0">
                        <a:solidFill>
                          <a:schemeClr val="accent2"/>
                        </a:solidFill>
                      </a:endParaRPr>
                    </a:p>
                  </a:txBody>
                  <a:tcPr vert="eaVert"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r>
              <a:tr h="896973">
                <a:tc>
                  <a:txBody>
                    <a:bodyPr/>
                    <a:lstStyle/>
                    <a:p>
                      <a:pPr algn="ctr"/>
                      <a:r>
                        <a:rPr kumimoji="1" lang="ja-JP" altLang="en-US" sz="1400" dirty="0" smtClean="0">
                          <a:solidFill>
                            <a:schemeClr val="accent2"/>
                          </a:solidFill>
                        </a:rPr>
                        <a:t>量産</a:t>
                      </a:r>
                      <a:endParaRPr kumimoji="1" lang="ja-JP" altLang="en-US" sz="1400" dirty="0">
                        <a:solidFill>
                          <a:schemeClr val="accent2"/>
                        </a:solidFill>
                      </a:endParaRPr>
                    </a:p>
                  </a:txBody>
                  <a:tcPr vert="eaVert"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solid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endParaRPr kumimoji="1" lang="ja-JP" altLang="en-US" sz="1400" dirty="0">
                        <a:solidFill>
                          <a:schemeClr val="accent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r>
            </a:tbl>
          </a:graphicData>
        </a:graphic>
      </p:graphicFrame>
      <p:sp>
        <p:nvSpPr>
          <p:cNvPr id="3" name="ホームベース 2"/>
          <p:cNvSpPr/>
          <p:nvPr/>
        </p:nvSpPr>
        <p:spPr bwMode="auto">
          <a:xfrm>
            <a:off x="1120775" y="2904755"/>
            <a:ext cx="1171575" cy="331788"/>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8" name="ホームベース 7"/>
          <p:cNvSpPr/>
          <p:nvPr/>
        </p:nvSpPr>
        <p:spPr bwMode="auto">
          <a:xfrm>
            <a:off x="2292350" y="2904755"/>
            <a:ext cx="1171575" cy="331788"/>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9" name="ホームベース 8"/>
          <p:cNvSpPr/>
          <p:nvPr/>
        </p:nvSpPr>
        <p:spPr bwMode="auto">
          <a:xfrm>
            <a:off x="3773488" y="3691362"/>
            <a:ext cx="1171575" cy="331788"/>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10" name="ホームベース 9"/>
          <p:cNvSpPr/>
          <p:nvPr/>
        </p:nvSpPr>
        <p:spPr bwMode="auto">
          <a:xfrm>
            <a:off x="4945063" y="3691362"/>
            <a:ext cx="1719262" cy="331788"/>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4" name="四角形吹き出し 3"/>
          <p:cNvSpPr/>
          <p:nvPr/>
        </p:nvSpPr>
        <p:spPr bwMode="auto">
          <a:xfrm>
            <a:off x="1120775" y="3403230"/>
            <a:ext cx="1914525" cy="454026"/>
          </a:xfrm>
          <a:prstGeom prst="wedgeRectCallout">
            <a:avLst>
              <a:gd name="adj1" fmla="val 53462"/>
              <a:gd name="adj2" fmla="val -96793"/>
            </a:avLst>
          </a:prstGeom>
          <a:solidFill>
            <a:schemeClr val="bg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○号機を用いて○社に導入して</a:t>
            </a:r>
            <a:r>
              <a:rPr lang="en-US" altLang="ja-JP" dirty="0">
                <a:solidFill>
                  <a:schemeClr val="accent2"/>
                </a:solidFill>
              </a:rPr>
              <a:t/>
            </a:r>
            <a:br>
              <a:rPr lang="en-US" altLang="ja-JP" dirty="0">
                <a:solidFill>
                  <a:schemeClr val="accent2"/>
                </a:solidFill>
              </a:rPr>
            </a:br>
            <a:r>
              <a:rPr lang="ja-JP" altLang="en-US" dirty="0" smtClean="0">
                <a:solidFill>
                  <a:schemeClr val="accent2"/>
                </a:solidFill>
              </a:rPr>
              <a:t>実証実験を○ヶ月実施</a:t>
            </a:r>
            <a:endParaRPr kumimoji="1" lang="en-US" altLang="ja-JP" sz="1000" b="0" i="0" u="none" strike="noStrike" cap="none" normalizeH="0" baseline="0" dirty="0" smtClean="0">
              <a:ln>
                <a:noFill/>
              </a:ln>
              <a:solidFill>
                <a:schemeClr val="accent2"/>
              </a:solidFill>
              <a:effectLst/>
            </a:endParaRPr>
          </a:p>
        </p:txBody>
      </p:sp>
      <p:sp>
        <p:nvSpPr>
          <p:cNvPr id="5" name="正方形/長方形 4"/>
          <p:cNvSpPr/>
          <p:nvPr/>
        </p:nvSpPr>
        <p:spPr bwMode="auto">
          <a:xfrm>
            <a:off x="4945063" y="3525468"/>
            <a:ext cx="2087562" cy="995362"/>
          </a:xfrm>
          <a:prstGeom prst="rect">
            <a:avLst/>
          </a:prstGeom>
          <a:noFill/>
          <a:ln w="38100" cap="flat" cmpd="sng" algn="ctr">
            <a:solidFill>
              <a:schemeClr val="accent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12" name="ホームベース 11"/>
          <p:cNvSpPr/>
          <p:nvPr/>
        </p:nvSpPr>
        <p:spPr bwMode="auto">
          <a:xfrm>
            <a:off x="5943600" y="4088236"/>
            <a:ext cx="1089025" cy="331788"/>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13" name="ホームベース 12"/>
          <p:cNvSpPr/>
          <p:nvPr/>
        </p:nvSpPr>
        <p:spPr bwMode="auto">
          <a:xfrm>
            <a:off x="7032625" y="4088236"/>
            <a:ext cx="720725" cy="331788"/>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14" name="ホームベース 13"/>
          <p:cNvSpPr/>
          <p:nvPr/>
        </p:nvSpPr>
        <p:spPr bwMode="auto">
          <a:xfrm>
            <a:off x="8137525" y="4786736"/>
            <a:ext cx="1506423" cy="331788"/>
          </a:xfrm>
          <a:prstGeom prst="homePlate">
            <a:avLst/>
          </a:prstGeom>
          <a:solidFill>
            <a:schemeClr val="accent5"/>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smtClean="0">
                <a:ln>
                  <a:noFill/>
                </a:ln>
                <a:solidFill>
                  <a:schemeClr val="accent2"/>
                </a:solidFill>
                <a:effectLst/>
                <a:latin typeface="Arial" charset="0"/>
                <a:ea typeface="ＭＳ Ｐゴシック" charset="-128"/>
              </a:rPr>
              <a:t>XXXX</a:t>
            </a:r>
            <a:endParaRPr kumimoji="1" lang="ja-JP" altLang="en-US" sz="1000" b="0" i="0" u="none" strike="noStrike" cap="none" normalizeH="0" baseline="0" dirty="0" smtClean="0">
              <a:ln>
                <a:noFill/>
              </a:ln>
              <a:solidFill>
                <a:schemeClr val="accent2"/>
              </a:solidFill>
              <a:effectLst/>
              <a:latin typeface="Arial" charset="0"/>
              <a:ea typeface="ＭＳ Ｐゴシック" charset="-128"/>
            </a:endParaRPr>
          </a:p>
        </p:txBody>
      </p:sp>
      <p:sp>
        <p:nvSpPr>
          <p:cNvPr id="15" name="Rectangle 3"/>
          <p:cNvSpPr txBox="1">
            <a:spLocks noChangeArrowheads="1"/>
          </p:cNvSpPr>
          <p:nvPr/>
        </p:nvSpPr>
        <p:spPr bwMode="auto">
          <a:xfrm>
            <a:off x="4923807" y="3188404"/>
            <a:ext cx="2108818" cy="2585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buClr>
                <a:srgbClr val="5A5A5A"/>
              </a:buClr>
              <a:buSzPct val="100000"/>
              <a:buNone/>
            </a:pPr>
            <a:r>
              <a:rPr lang="ja-JP" altLang="en-US" kern="0" dirty="0" smtClean="0">
                <a:solidFill>
                  <a:schemeClr val="accent2"/>
                </a:solidFill>
                <a:latin typeface="HGP創英角ｺﾞｼｯｸUB" panose="020B0900000000000000" pitchFamily="50" charset="-128"/>
                <a:ea typeface="HGP創英角ｺﾞｼｯｸUB" panose="020B0900000000000000" pitchFamily="50" charset="-128"/>
              </a:rPr>
              <a:t>本事業期間中の実施事項</a:t>
            </a:r>
            <a:endParaRPr lang="ja-JP" altLang="en-US" kern="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16" name="四角形吹き出し 15"/>
          <p:cNvSpPr/>
          <p:nvPr/>
        </p:nvSpPr>
        <p:spPr bwMode="auto">
          <a:xfrm>
            <a:off x="7392987" y="5518087"/>
            <a:ext cx="1914525" cy="454026"/>
          </a:xfrm>
          <a:prstGeom prst="wedgeRectCallout">
            <a:avLst>
              <a:gd name="adj1" fmla="val 48390"/>
              <a:gd name="adj2" fmla="val -139568"/>
            </a:avLst>
          </a:prstGeom>
          <a:solidFill>
            <a:schemeClr val="bg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smtClean="0">
                <a:ln>
                  <a:noFill/>
                </a:ln>
                <a:solidFill>
                  <a:schemeClr val="accent2"/>
                </a:solidFill>
                <a:effectLst/>
                <a:latin typeface="Arial" charset="0"/>
                <a:ea typeface="ＭＳ Ｐゴシック" charset="-128"/>
              </a:rPr>
              <a:t>○社に○機の導入を目指す</a:t>
            </a: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p:txBody>
      </p:sp>
      <p:sp>
        <p:nvSpPr>
          <p:cNvPr id="17" name="四角形吹き出し 16"/>
          <p:cNvSpPr/>
          <p:nvPr/>
        </p:nvSpPr>
        <p:spPr bwMode="auto">
          <a:xfrm>
            <a:off x="2289175" y="4450917"/>
            <a:ext cx="1914525" cy="454026"/>
          </a:xfrm>
          <a:prstGeom prst="wedgeRectCallout">
            <a:avLst>
              <a:gd name="adj1" fmla="val 48390"/>
              <a:gd name="adj2" fmla="val -139568"/>
            </a:avLst>
          </a:prstGeom>
          <a:solidFill>
            <a:schemeClr val="bg1"/>
          </a:solidFill>
          <a:ln w="12700" cap="flat" cmpd="sng" algn="ctr">
            <a:solidFill>
              <a:schemeClr val="accent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smtClean="0">
                <a:solidFill>
                  <a:schemeClr val="accent2"/>
                </a:solidFill>
              </a:rPr>
              <a:t>○○社との交渉を進めており</a:t>
            </a:r>
            <a:r>
              <a:rPr lang="en-US" altLang="ja-JP" dirty="0" smtClean="0">
                <a:solidFill>
                  <a:schemeClr val="accent2"/>
                </a:solidFill>
              </a:rPr>
              <a:t/>
            </a:r>
            <a:br>
              <a:rPr lang="en-US" altLang="ja-JP" dirty="0" smtClean="0">
                <a:solidFill>
                  <a:schemeClr val="accent2"/>
                </a:solidFill>
              </a:rPr>
            </a:br>
            <a:r>
              <a:rPr lang="ja-JP" altLang="en-US" dirty="0" smtClean="0">
                <a:solidFill>
                  <a:schemeClr val="accent2"/>
                </a:solidFill>
              </a:rPr>
              <a:t>○○の課題を整理した</a:t>
            </a:r>
            <a:endParaRPr kumimoji="1" lang="en-US" altLang="ja-JP" sz="1000" b="0" i="0" u="none" strike="noStrike" cap="none" normalizeH="0" baseline="0" dirty="0" smtClean="0">
              <a:ln>
                <a:noFill/>
              </a:ln>
              <a:solidFill>
                <a:schemeClr val="accent2"/>
              </a:solidFill>
              <a:effectLst/>
              <a:latin typeface="Arial" charset="0"/>
              <a:ea typeface="ＭＳ Ｐゴシック" charset="-128"/>
            </a:endParaRPr>
          </a:p>
        </p:txBody>
      </p:sp>
    </p:spTree>
    <p:extLst>
      <p:ext uri="{BB962C8B-B14F-4D97-AF65-F5344CB8AC3E}">
        <p14:creationId xmlns:p14="http://schemas.microsoft.com/office/powerpoint/2010/main" val="3084159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b="0">
                <a:latin typeface="HGP創英角ｺﾞｼｯｸUB" panose="020B0900000000000000" pitchFamily="50" charset="-128"/>
                <a:ea typeface="HGP創英角ｺﾞｼｯｸUB" panose="020B0900000000000000" pitchFamily="50" charset="-128"/>
              </a:rPr>
              <a:t>１－４</a:t>
            </a:r>
            <a:r>
              <a:rPr lang="ja-JP" altLang="en-US" b="0" smtClean="0">
                <a:latin typeface="HGP創英角ｺﾞｼｯｸUB" panose="020B0900000000000000" pitchFamily="50" charset="-128"/>
                <a:ea typeface="HGP創英角ｺﾞｼｯｸUB" panose="020B0900000000000000" pitchFamily="50" charset="-128"/>
              </a:rPr>
              <a:t>．事業期</a:t>
            </a:r>
            <a:r>
              <a:rPr lang="ja-JP" altLang="en-US" b="0" dirty="0">
                <a:latin typeface="HGP創英角ｺﾞｼｯｸUB" panose="020B0900000000000000" pitchFamily="50" charset="-128"/>
                <a:ea typeface="HGP創英角ｺﾞｼｯｸUB" panose="020B0900000000000000" pitchFamily="50" charset="-128"/>
              </a:rPr>
              <a:t>間中の開発目標</a:t>
            </a:r>
            <a:endParaRPr lang="en-US" altLang="ja-JP" b="0" dirty="0">
              <a:latin typeface="HGP創英角ｺﾞｼｯｸUB" panose="020B0900000000000000" pitchFamily="50" charset="-128"/>
              <a:ea typeface="HGP創英角ｺﾞｼｯｸUB" panose="020B0900000000000000" pitchFamily="50" charset="-128"/>
            </a:endParaRPr>
          </a:p>
        </p:txBody>
      </p:sp>
      <p:sp>
        <p:nvSpPr>
          <p:cNvPr id="9220" name="Rectangle 3"/>
          <p:cNvSpPr>
            <a:spLocks noGrp="1" noChangeArrowheads="1"/>
          </p:cNvSpPr>
          <p:nvPr>
            <p:ph idx="4294967295"/>
          </p:nvPr>
        </p:nvSpPr>
        <p:spPr>
          <a:xfrm>
            <a:off x="419100" y="1285875"/>
            <a:ext cx="9064625" cy="3397853"/>
          </a:xfrm>
          <a:prstGeom prst="rect">
            <a:avLst/>
          </a:prstGeom>
        </p:spPr>
        <p:txBody>
          <a:bodyPr>
            <a:spAutoFit/>
          </a:bodyPr>
          <a:lstStyle/>
          <a:p>
            <a:pPr marL="211138" indent="-211138" eaLnBrk="1" hangingPunct="1">
              <a:buClr>
                <a:srgbClr val="5A5A5A"/>
              </a:buClr>
              <a:buSzPct val="100000"/>
              <a:buFont typeface="Wingdings"/>
              <a:buChar char="n"/>
            </a:pPr>
            <a:r>
              <a:rPr lang="ja-JP" altLang="en-US" dirty="0" smtClean="0">
                <a:solidFill>
                  <a:schemeClr val="accent2"/>
                </a:solidFill>
                <a:latin typeface="HGP創英角ｺﾞｼｯｸUB" panose="020B0900000000000000" pitchFamily="50" charset="-128"/>
                <a:ea typeface="HGP創英角ｺﾞｼｯｸUB" panose="020B0900000000000000" pitchFamily="50" charset="-128"/>
              </a:rPr>
              <a:t>プロトタイプ製作の目標</a:t>
            </a:r>
            <a:endParaRPr lang="en-US" altLang="ja-JP" dirty="0" smtClean="0">
              <a:solidFill>
                <a:schemeClr val="accent2"/>
              </a:solidFill>
              <a:latin typeface="HGP創英角ｺﾞｼｯｸUB" panose="020B0900000000000000" pitchFamily="50" charset="-128"/>
              <a:ea typeface="HGP創英角ｺﾞｼｯｸUB" panose="020B0900000000000000" pitchFamily="50" charset="-128"/>
            </a:endParaRPr>
          </a:p>
          <a:p>
            <a:pPr marL="484188" lvl="1" indent="-211138" eaLnBrk="1" hangingPunct="1">
              <a:buClr>
                <a:srgbClr val="5A5A5A"/>
              </a:buClr>
              <a:buSzPct val="100000"/>
              <a:buFont typeface="Wingdings"/>
              <a:buChar char="n"/>
            </a:pPr>
            <a:r>
              <a:rPr lang="ja-JP" altLang="en-US" dirty="0" smtClean="0">
                <a:solidFill>
                  <a:schemeClr val="accent2"/>
                </a:solidFill>
              </a:rPr>
              <a:t>○年○月までに、○○の検証が行える試作機の設計・試作を終えること。</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上記の検証を持って、○○の量産化設計に着手し、○年○月をもって完了させること。</a:t>
            </a:r>
            <a:endParaRPr lang="en-US" altLang="ja-JP" dirty="0" smtClean="0">
              <a:solidFill>
                <a:schemeClr val="accent2"/>
              </a:solidFill>
            </a:endParaRPr>
          </a:p>
          <a:p>
            <a:pPr marL="484188" lvl="1" indent="-211138" eaLnBrk="1" hangingPunct="1">
              <a:buClr>
                <a:srgbClr val="5A5A5A"/>
              </a:buClr>
              <a:buSzPct val="100000"/>
              <a:buFont typeface="Wingdings"/>
              <a:buChar char="n"/>
            </a:pPr>
            <a:endParaRPr lang="en-US" altLang="ja-JP" dirty="0" smtClean="0">
              <a:solidFill>
                <a:schemeClr val="accent2"/>
              </a:solidFill>
            </a:endParaRPr>
          </a:p>
          <a:p>
            <a:pPr marL="211138" indent="-211138" eaLnBrk="1" hangingPunct="1">
              <a:buClr>
                <a:srgbClr val="5A5A5A"/>
              </a:buClr>
              <a:buSzPct val="100000"/>
              <a:buFont typeface="Wingdings"/>
              <a:buChar char="n"/>
            </a:pPr>
            <a:r>
              <a:rPr lang="ja-JP" altLang="en-US" dirty="0" smtClean="0">
                <a:solidFill>
                  <a:schemeClr val="accent2"/>
                </a:solidFill>
                <a:latin typeface="HGP創英角ｺﾞｼｯｸUB" panose="020B0900000000000000" pitchFamily="50" charset="-128"/>
                <a:ea typeface="HGP創英角ｺﾞｼｯｸUB" panose="020B0900000000000000" pitchFamily="50" charset="-128"/>
              </a:rPr>
              <a:t>性能目標</a:t>
            </a:r>
            <a:endParaRPr lang="en-US" altLang="ja-JP" dirty="0" smtClean="0">
              <a:solidFill>
                <a:schemeClr val="accent2"/>
              </a:solidFill>
              <a:latin typeface="HGP創英角ｺﾞｼｯｸUB" panose="020B0900000000000000" pitchFamily="50" charset="-128"/>
              <a:ea typeface="HGP創英角ｺﾞｼｯｸUB" panose="020B0900000000000000" pitchFamily="50" charset="-128"/>
            </a:endParaRPr>
          </a:p>
          <a:p>
            <a:pPr marL="484188" lvl="1" indent="-211138" eaLnBrk="1" hangingPunct="1">
              <a:buClr>
                <a:srgbClr val="5A5A5A"/>
              </a:buClr>
              <a:buSzPct val="100000"/>
              <a:buFont typeface="Wingdings"/>
              <a:buChar char="n"/>
            </a:pPr>
            <a:r>
              <a:rPr lang="ja-JP" altLang="en-US" dirty="0" smtClean="0">
                <a:solidFill>
                  <a:schemeClr val="accent2"/>
                </a:solidFill>
              </a:rPr>
              <a:t>○○性能を既存○号機の</a:t>
            </a:r>
            <a:r>
              <a:rPr lang="en-US" altLang="ja-JP" dirty="0" smtClean="0">
                <a:solidFill>
                  <a:schemeClr val="accent2"/>
                </a:solidFill>
              </a:rPr>
              <a:t>2</a:t>
            </a:r>
            <a:r>
              <a:rPr lang="ja-JP" altLang="en-US" dirty="0" smtClean="0">
                <a:solidFill>
                  <a:schemeClr val="accent2"/>
                </a:solidFill>
              </a:rPr>
              <a:t>倍（○○以上）</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○○性能を既存○号機の</a:t>
            </a:r>
            <a:r>
              <a:rPr lang="en-US" altLang="ja-JP" dirty="0" smtClean="0">
                <a:solidFill>
                  <a:schemeClr val="accent2"/>
                </a:solidFill>
              </a:rPr>
              <a:t>30%</a:t>
            </a:r>
            <a:r>
              <a:rPr lang="ja-JP" altLang="en-US" dirty="0" smtClean="0">
                <a:solidFill>
                  <a:schemeClr val="accent2"/>
                </a:solidFill>
              </a:rPr>
              <a:t>減（○○以下）</a:t>
            </a:r>
            <a:endParaRPr lang="en-US" altLang="ja-JP" dirty="0" smtClean="0">
              <a:solidFill>
                <a:schemeClr val="accent2"/>
              </a:solidFill>
            </a:endParaRPr>
          </a:p>
          <a:p>
            <a:pPr marL="484188" lvl="1" indent="-211138" eaLnBrk="1" hangingPunct="1">
              <a:buClr>
                <a:srgbClr val="5A5A5A"/>
              </a:buClr>
              <a:buSzPct val="100000"/>
              <a:buFont typeface="Wingdings"/>
              <a:buChar char="n"/>
            </a:pPr>
            <a:endParaRPr lang="en-US" altLang="ja-JP" dirty="0" smtClean="0">
              <a:solidFill>
                <a:schemeClr val="accent2"/>
              </a:solidFill>
            </a:endParaRPr>
          </a:p>
          <a:p>
            <a:pPr marL="211138" indent="-211138" eaLnBrk="1" hangingPunct="1">
              <a:buClr>
                <a:srgbClr val="5A5A5A"/>
              </a:buClr>
              <a:buSzPct val="100000"/>
              <a:buFont typeface="Wingdings"/>
              <a:buChar char="n"/>
            </a:pPr>
            <a:r>
              <a:rPr lang="ja-JP" altLang="en-US" dirty="0" smtClean="0">
                <a:solidFill>
                  <a:schemeClr val="accent2"/>
                </a:solidFill>
                <a:latin typeface="HGP創英角ｺﾞｼｯｸUB" panose="020B0900000000000000" pitchFamily="50" charset="-128"/>
                <a:ea typeface="HGP創英角ｺﾞｼｯｸUB" panose="020B0900000000000000" pitchFamily="50" charset="-128"/>
              </a:rPr>
              <a:t>検証項目</a:t>
            </a:r>
            <a:endParaRPr lang="en-US" altLang="ja-JP" dirty="0" smtClean="0">
              <a:solidFill>
                <a:schemeClr val="accent2"/>
              </a:solidFill>
              <a:latin typeface="HGP創英角ｺﾞｼｯｸUB" panose="020B0900000000000000" pitchFamily="50" charset="-128"/>
              <a:ea typeface="HGP創英角ｺﾞｼｯｸUB" panose="020B0900000000000000" pitchFamily="50" charset="-128"/>
            </a:endParaRPr>
          </a:p>
          <a:p>
            <a:pPr marL="484188" lvl="1" indent="-211138" eaLnBrk="1" hangingPunct="1">
              <a:buClr>
                <a:srgbClr val="5A5A5A"/>
              </a:buClr>
              <a:buSzPct val="100000"/>
              <a:buFont typeface="Wingdings"/>
              <a:buChar char="n"/>
            </a:pPr>
            <a:r>
              <a:rPr lang="ja-JP" altLang="en-US" dirty="0" smtClean="0">
                <a:solidFill>
                  <a:schemeClr val="accent2"/>
                </a:solidFill>
              </a:rPr>
              <a:t>○○デバイスを用いることによる、○○ニーズに対する利便性が向上するか。</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○○社のネットワークにて、○○個</a:t>
            </a:r>
            <a:r>
              <a:rPr lang="en-US" altLang="ja-JP" dirty="0" smtClean="0">
                <a:solidFill>
                  <a:schemeClr val="accent2"/>
                </a:solidFill>
              </a:rPr>
              <a:t>/</a:t>
            </a:r>
            <a:r>
              <a:rPr lang="ja-JP" altLang="en-US" dirty="0" smtClean="0">
                <a:solidFill>
                  <a:schemeClr val="accent2"/>
                </a:solidFill>
              </a:rPr>
              <a:t>年を製造することが可能かどうか。</a:t>
            </a:r>
            <a:endParaRPr lang="en-US" altLang="ja-JP" dirty="0" smtClean="0">
              <a:solidFill>
                <a:schemeClr val="accent2"/>
              </a:solidFill>
            </a:endParaRPr>
          </a:p>
          <a:p>
            <a:pPr marL="484188" lvl="1" indent="-211138" eaLnBrk="1" hangingPunct="1">
              <a:buClr>
                <a:srgbClr val="5A5A5A"/>
              </a:buClr>
              <a:buSzPct val="100000"/>
              <a:buFont typeface="Wingdings"/>
              <a:buChar char="n"/>
            </a:pPr>
            <a:r>
              <a:rPr lang="ja-JP" altLang="en-US" dirty="0" smtClean="0">
                <a:solidFill>
                  <a:schemeClr val="accent2"/>
                </a:solidFill>
              </a:rPr>
              <a:t>○○の保守に対する体制は、○○の範囲で対応可能か。</a:t>
            </a:r>
            <a:endParaRPr lang="ja-JP" altLang="en-US" dirty="0">
              <a:solidFill>
                <a:schemeClr val="accent2"/>
              </a:solidFill>
            </a:endParaRPr>
          </a:p>
        </p:txBody>
      </p:sp>
      <p:sp>
        <p:nvSpPr>
          <p:cNvPr id="7" name="正方形/長方形 6"/>
          <p:cNvSpPr/>
          <p:nvPr/>
        </p:nvSpPr>
        <p:spPr bwMode="auto">
          <a:xfrm>
            <a:off x="8331199" y="101601"/>
            <a:ext cx="1152525" cy="398364"/>
          </a:xfrm>
          <a:prstGeom prst="rect">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smtClean="0"/>
              <a:t>１ページ程度</a:t>
            </a:r>
            <a:endParaRPr kumimoji="1" lang="en-US" altLang="ja-JP" sz="1100" b="0" i="0" u="none" strike="noStrike" cap="none" normalizeH="0" baseline="0" dirty="0" smtClean="0">
              <a:ln>
                <a:noFill/>
              </a:ln>
              <a:effectLst/>
            </a:endParaRPr>
          </a:p>
        </p:txBody>
      </p:sp>
    </p:spTree>
    <p:extLst>
      <p:ext uri="{BB962C8B-B14F-4D97-AF65-F5344CB8AC3E}">
        <p14:creationId xmlns:p14="http://schemas.microsoft.com/office/powerpoint/2010/main" val="1840815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20975" y="1845925"/>
            <a:ext cx="6769100" cy="430887"/>
          </a:xfrm>
          <a:noFill/>
          <a:ln w="9525">
            <a:noFill/>
            <a:miter lim="800000"/>
            <a:headEnd/>
            <a:tailEnd/>
          </a:ln>
        </p:spPr>
        <p:txBody>
          <a:bodyPr vert="horz" wrap="square" lIns="0" tIns="0" rIns="0" bIns="0" numCol="1" anchor="ctr" anchorCtr="0" compatLnSpc="1">
            <a:prstTxWarp prst="textNoShape">
              <a:avLst/>
            </a:prstTxWarp>
            <a:spAutoFit/>
          </a:bodyPr>
          <a:lstStyle/>
          <a:p>
            <a:r>
              <a:rPr lang="ja-JP" altLang="en-US" b="0" dirty="0">
                <a:latin typeface="HGP創英角ｺﾞｼｯｸUB" panose="020B0900000000000000" pitchFamily="50" charset="-128"/>
                <a:ea typeface="HGP創英角ｺﾞｼｯｸUB" panose="020B0900000000000000" pitchFamily="50" charset="-128"/>
              </a:rPr>
              <a:t>２．事業実施体制・実施事項</a:t>
            </a:r>
          </a:p>
        </p:txBody>
      </p:sp>
      <p:sp>
        <p:nvSpPr>
          <p:cNvPr id="4" name="Rectangle 1"/>
          <p:cNvSpPr>
            <a:spLocks noChangeArrowheads="1"/>
          </p:cNvSpPr>
          <p:nvPr/>
        </p:nvSpPr>
        <p:spPr bwMode="auto">
          <a:xfrm>
            <a:off x="600075" y="2845536"/>
            <a:ext cx="8445500" cy="3693319"/>
          </a:xfrm>
          <a:prstGeom prst="rect">
            <a:avLst/>
          </a:prstGeom>
          <a:noFill/>
          <a:ln w="9525">
            <a:solidFill>
              <a:schemeClr val="bg2">
                <a:lumMod val="75000"/>
              </a:schemeClr>
            </a:solidFill>
            <a:prstDash val="dash"/>
            <a:miter lim="800000"/>
            <a:headEnd/>
            <a:tailEnd/>
          </a:ln>
          <a:effectLst/>
        </p:spPr>
        <p:txBody>
          <a:bodyPr vert="horz" wrap="square" lIns="91440" tIns="45720" rIns="91440" bIns="45720" numCol="1" anchor="ctr" anchorCtr="0" compatLnSpc="1">
            <a:prstTxWarp prst="textNoShape">
              <a:avLst/>
            </a:prstTxWarp>
            <a:spAutoFit/>
          </a:bodyPr>
          <a:lstStyle/>
          <a:p>
            <a:pPr algn="l" eaLnBrk="0" hangingPunct="0">
              <a:lnSpc>
                <a:spcPct val="150000"/>
              </a:lnSpc>
              <a:spcBef>
                <a:spcPct val="0"/>
              </a:spcBef>
              <a:buClr>
                <a:srgbClr val="5A5A5A"/>
              </a:buClr>
              <a:buSzPct val="100000"/>
            </a:pPr>
            <a:r>
              <a:rPr lang="ja-JP" altLang="ja-JP" sz="1200" dirty="0">
                <a:solidFill>
                  <a:schemeClr val="tx1"/>
                </a:solidFill>
                <a:latin typeface="+mj-ea"/>
                <a:cs typeface="ＭＳ ゴシック" pitchFamily="49" charset="-128"/>
              </a:rPr>
              <a:t>【提案を求める事項】</a:t>
            </a:r>
            <a:endParaRPr lang="en-US" altLang="ja-JP" sz="1200" dirty="0">
              <a:solidFill>
                <a:schemeClr val="tx1"/>
              </a:solidFill>
              <a:latin typeface="+mj-ea"/>
              <a:cs typeface="Times New Roman" pitchFamily="18" charset="0"/>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smtClean="0">
                <a:solidFill>
                  <a:schemeClr val="tx1"/>
                </a:solidFill>
                <a:latin typeface="+mj-ea"/>
                <a:ea typeface="+mj-ea"/>
                <a:cs typeface="Times New Roman" pitchFamily="18" charset="0"/>
              </a:rPr>
              <a:t>2-1. </a:t>
            </a:r>
            <a:r>
              <a:rPr lang="ja-JP" altLang="en-US" sz="1200" b="1" dirty="0" smtClean="0">
                <a:solidFill>
                  <a:schemeClr val="tx1"/>
                </a:solidFill>
                <a:latin typeface="+mj-ea"/>
                <a:ea typeface="+mj-ea"/>
                <a:cs typeface="Times New Roman" pitchFamily="18" charset="0"/>
              </a:rPr>
              <a:t>事業実施体制</a:t>
            </a:r>
            <a:endParaRPr lang="en-US" altLang="ja-JP" sz="1200" b="1" dirty="0" smtClean="0">
              <a:solidFill>
                <a:schemeClr val="tx1"/>
              </a:solidFill>
              <a:latin typeface="+mj-ea"/>
              <a:ea typeface="+mj-ea"/>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smtClean="0">
                <a:latin typeface="ＭＳ Ｐゴシック"/>
                <a:ea typeface="ＭＳ Ｐゴシック"/>
                <a:cs typeface="Times New Roman" pitchFamily="18" charset="0"/>
              </a:rPr>
              <a:t>自社内の開発体制、およびどの</a:t>
            </a:r>
            <a:r>
              <a:rPr lang="ja-JP" altLang="en-US" sz="1200" dirty="0">
                <a:latin typeface="ＭＳ Ｐゴシック"/>
                <a:ea typeface="ＭＳ Ｐゴシック"/>
                <a:cs typeface="Times New Roman" pitchFamily="18" charset="0"/>
              </a:rPr>
              <a:t>部分で、どのような</a:t>
            </a:r>
            <a:r>
              <a:rPr lang="ja-JP" altLang="en-US" sz="1200" dirty="0" smtClean="0">
                <a:latin typeface="ＭＳ Ｐゴシック"/>
                <a:ea typeface="ＭＳ Ｐゴシック"/>
                <a:cs typeface="Times New Roman" pitchFamily="18" charset="0"/>
              </a:rPr>
              <a:t>製造支援事業者と連携</a:t>
            </a:r>
            <a:r>
              <a:rPr lang="ja-JP" altLang="en-US" sz="1200" dirty="0">
                <a:latin typeface="ＭＳ Ｐゴシック"/>
                <a:ea typeface="ＭＳ Ｐゴシック"/>
                <a:cs typeface="Times New Roman" pitchFamily="18" charset="0"/>
              </a:rPr>
              <a:t>するの</a:t>
            </a:r>
            <a:r>
              <a:rPr lang="ja-JP" altLang="en-US" sz="1200" dirty="0" smtClean="0">
                <a:latin typeface="ＭＳ Ｐゴシック"/>
                <a:ea typeface="ＭＳ Ｐゴシック"/>
                <a:cs typeface="Times New Roman" pitchFamily="18" charset="0"/>
              </a:rPr>
              <a:t>かの概要を説明すること。</a:t>
            </a:r>
            <a:endParaRPr lang="en-US" altLang="ja-JP" sz="1200" dirty="0" smtClean="0">
              <a:latin typeface="ＭＳ Ｐゴシック"/>
              <a:ea typeface="ＭＳ Ｐゴシック"/>
              <a:cs typeface="Times New Roman" pitchFamily="18" charset="0"/>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smtClean="0">
                <a:solidFill>
                  <a:schemeClr val="tx1"/>
                </a:solidFill>
                <a:latin typeface="+mj-ea"/>
                <a:cs typeface="Times New Roman" pitchFamily="18" charset="0"/>
              </a:rPr>
              <a:t>2-2. </a:t>
            </a:r>
            <a:r>
              <a:rPr lang="ja-JP" altLang="en-US" sz="1200" b="1" dirty="0" smtClean="0">
                <a:solidFill>
                  <a:schemeClr val="tx1"/>
                </a:solidFill>
                <a:latin typeface="+mj-ea"/>
                <a:cs typeface="Times New Roman" pitchFamily="18" charset="0"/>
              </a:rPr>
              <a:t>製造支援事業者の役割と連携内容</a:t>
            </a:r>
            <a:endParaRPr lang="en-US" altLang="ja-JP" sz="1200" b="1" dirty="0">
              <a:solidFill>
                <a:schemeClr val="tx1"/>
              </a:solidFill>
              <a:latin typeface="+mj-ea"/>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smtClean="0">
                <a:latin typeface="ＭＳ Ｐゴシック"/>
                <a:ea typeface="ＭＳ Ｐゴシック"/>
                <a:cs typeface="Times New Roman" pitchFamily="18" charset="0"/>
              </a:rPr>
              <a:t>各製造支援事業者と、何の目的で、どういった内容の役割分担、連携を進めるかを説明すること。</a:t>
            </a:r>
            <a:endParaRPr lang="en-US" altLang="ja-JP" sz="1200" dirty="0" smtClean="0">
              <a:latin typeface="ＭＳ Ｐゴシック"/>
              <a:ea typeface="ＭＳ Ｐゴシック"/>
              <a:cs typeface="Times New Roman" pitchFamily="18" charset="0"/>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smtClean="0">
                <a:solidFill>
                  <a:schemeClr val="tx1"/>
                </a:solidFill>
                <a:latin typeface="+mj-ea"/>
                <a:cs typeface="Times New Roman" pitchFamily="18" charset="0"/>
              </a:rPr>
              <a:t>2-3. </a:t>
            </a:r>
            <a:r>
              <a:rPr lang="ja-JP" altLang="en-US" sz="1200" b="1" dirty="0">
                <a:solidFill>
                  <a:schemeClr val="tx1"/>
                </a:solidFill>
                <a:latin typeface="+mj-ea"/>
                <a:cs typeface="Times New Roman" pitchFamily="18" charset="0"/>
              </a:rPr>
              <a:t>製造支援事</a:t>
            </a:r>
            <a:r>
              <a:rPr lang="ja-JP" altLang="en-US" sz="1200" b="1" dirty="0" smtClean="0">
                <a:solidFill>
                  <a:schemeClr val="tx1"/>
                </a:solidFill>
                <a:latin typeface="+mj-ea"/>
                <a:cs typeface="Times New Roman" pitchFamily="18" charset="0"/>
              </a:rPr>
              <a:t>業者とのコンタクト状況</a:t>
            </a:r>
            <a:endParaRPr lang="en-US" altLang="ja-JP" sz="1200" b="1" dirty="0">
              <a:solidFill>
                <a:schemeClr val="tx1"/>
              </a:solidFill>
              <a:latin typeface="+mj-ea"/>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a:latin typeface="ＭＳ Ｐゴシック"/>
                <a:ea typeface="ＭＳ Ｐゴシック"/>
                <a:cs typeface="Times New Roman" pitchFamily="18" charset="0"/>
              </a:rPr>
              <a:t>各製造支援事業者とのコンタクト状況や、協業についての合意状況について説明する</a:t>
            </a:r>
            <a:r>
              <a:rPr lang="ja-JP" altLang="en-US" sz="1200" dirty="0" smtClean="0">
                <a:latin typeface="ＭＳ Ｐゴシック"/>
                <a:ea typeface="ＭＳ Ｐゴシック"/>
                <a:cs typeface="Times New Roman" pitchFamily="18" charset="0"/>
              </a:rPr>
              <a:t>こと。</a:t>
            </a:r>
            <a:endParaRPr lang="en-US" altLang="ja-JP" sz="1200" dirty="0" smtClean="0">
              <a:latin typeface="ＭＳ Ｐゴシック"/>
              <a:ea typeface="ＭＳ Ｐゴシック"/>
              <a:cs typeface="Times New Roman" pitchFamily="18" charset="0"/>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a:solidFill>
                  <a:schemeClr val="tx1"/>
                </a:solidFill>
                <a:latin typeface="+mj-ea"/>
                <a:cs typeface="Times New Roman" pitchFamily="18" charset="0"/>
              </a:rPr>
              <a:t>2-4. VC</a:t>
            </a:r>
            <a:r>
              <a:rPr lang="ja-JP" altLang="en-US" sz="1200" b="1" dirty="0">
                <a:solidFill>
                  <a:schemeClr val="tx1"/>
                </a:solidFill>
                <a:latin typeface="+mj-ea"/>
                <a:cs typeface="Times New Roman" pitchFamily="18" charset="0"/>
              </a:rPr>
              <a:t>等とのコンタクト状況</a:t>
            </a:r>
            <a:endParaRPr lang="en-US" altLang="ja-JP" sz="1200" b="1" dirty="0">
              <a:solidFill>
                <a:schemeClr val="tx1"/>
              </a:solidFill>
              <a:latin typeface="+mj-ea"/>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en-US" altLang="ja-JP" sz="1200" dirty="0">
                <a:latin typeface="ＭＳ Ｐゴシック"/>
                <a:ea typeface="ＭＳ Ｐゴシック"/>
                <a:cs typeface="Times New Roman" pitchFamily="18" charset="0"/>
              </a:rPr>
              <a:t>VC</a:t>
            </a:r>
            <a:r>
              <a:rPr lang="ja-JP" altLang="en-US" sz="1200" dirty="0" err="1">
                <a:latin typeface="ＭＳ Ｐゴシック"/>
                <a:ea typeface="ＭＳ Ｐゴシック"/>
                <a:cs typeface="Times New Roman" pitchFamily="18" charset="0"/>
              </a:rPr>
              <a:t>、</a:t>
            </a:r>
            <a:r>
              <a:rPr lang="en-US" altLang="ja-JP" sz="1200" dirty="0">
                <a:latin typeface="ＭＳ Ｐゴシック"/>
                <a:ea typeface="ＭＳ Ｐゴシック"/>
                <a:cs typeface="Times New Roman" pitchFamily="18" charset="0"/>
              </a:rPr>
              <a:t>CVC</a:t>
            </a:r>
            <a:r>
              <a:rPr lang="ja-JP" altLang="en-US" sz="1200" dirty="0">
                <a:latin typeface="ＭＳ Ｐゴシック"/>
                <a:ea typeface="ＭＳ Ｐゴシック"/>
                <a:cs typeface="Times New Roman" pitchFamily="18" charset="0"/>
              </a:rPr>
              <a:t>等とのコンタクト状況や、出資ついての合意状況について説明すること</a:t>
            </a:r>
            <a:r>
              <a:rPr lang="ja-JP" altLang="en-US" sz="1200" dirty="0" smtClean="0">
                <a:latin typeface="ＭＳ Ｐゴシック"/>
                <a:ea typeface="ＭＳ Ｐゴシック"/>
                <a:cs typeface="Times New Roman" pitchFamily="18" charset="0"/>
              </a:rPr>
              <a:t>。</a:t>
            </a:r>
            <a:endParaRPr lang="en-US" altLang="ja-JP" sz="1200" dirty="0" smtClean="0">
              <a:solidFill>
                <a:schemeClr val="tx1"/>
              </a:solidFill>
              <a:latin typeface="+mj-ea"/>
              <a:ea typeface="+mj-ea"/>
              <a:cs typeface="Times New Roman" pitchFamily="18" charset="0"/>
            </a:endParaRPr>
          </a:p>
          <a:p>
            <a:pPr marL="180975" indent="-180975" algn="l" eaLnBrk="0" hangingPunct="0">
              <a:lnSpc>
                <a:spcPct val="150000"/>
              </a:lnSpc>
              <a:spcBef>
                <a:spcPct val="0"/>
              </a:spcBef>
              <a:buClr>
                <a:srgbClr val="5A5A5A"/>
              </a:buClr>
              <a:buSzPct val="100000"/>
              <a:buFont typeface="Wingdings"/>
              <a:buChar char="n"/>
            </a:pPr>
            <a:r>
              <a:rPr lang="en-US" altLang="ja-JP" sz="1200" b="1" dirty="0" smtClean="0">
                <a:solidFill>
                  <a:schemeClr val="tx1"/>
                </a:solidFill>
                <a:latin typeface="+mj-ea"/>
                <a:ea typeface="+mj-ea"/>
                <a:cs typeface="Times New Roman" pitchFamily="18" charset="0"/>
              </a:rPr>
              <a:t>2-5. </a:t>
            </a:r>
            <a:r>
              <a:rPr lang="ja-JP" altLang="en-US" sz="1200" b="1" dirty="0" smtClean="0">
                <a:solidFill>
                  <a:schemeClr val="tx1"/>
                </a:solidFill>
                <a:latin typeface="+mj-ea"/>
                <a:ea typeface="+mj-ea"/>
                <a:cs typeface="Times New Roman" pitchFamily="18" charset="0"/>
              </a:rPr>
              <a:t>実施事項・スケジュール</a:t>
            </a:r>
            <a:endParaRPr lang="en-US" altLang="ja-JP" sz="1200" b="1" dirty="0" smtClean="0">
              <a:solidFill>
                <a:schemeClr val="tx1"/>
              </a:solidFill>
              <a:latin typeface="+mj-ea"/>
              <a:ea typeface="+mj-ea"/>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smtClean="0">
                <a:solidFill>
                  <a:schemeClr val="tx1"/>
                </a:solidFill>
                <a:latin typeface="+mj-ea"/>
                <a:ea typeface="+mj-ea"/>
                <a:cs typeface="Times New Roman" pitchFamily="18" charset="0"/>
              </a:rPr>
              <a:t>モデル事業実施期間中に取り組む実施事項</a:t>
            </a:r>
            <a:r>
              <a:rPr lang="en-US" altLang="ja-JP" sz="1200" dirty="0" smtClean="0">
                <a:solidFill>
                  <a:schemeClr val="tx1"/>
                </a:solidFill>
                <a:latin typeface="+mj-ea"/>
                <a:ea typeface="+mj-ea"/>
                <a:cs typeface="Times New Roman" pitchFamily="18" charset="0"/>
              </a:rPr>
              <a:t>(</a:t>
            </a:r>
            <a:r>
              <a:rPr lang="ja-JP" altLang="en-US" sz="1200" dirty="0" smtClean="0">
                <a:solidFill>
                  <a:schemeClr val="tx1"/>
                </a:solidFill>
                <a:latin typeface="+mj-ea"/>
                <a:ea typeface="+mj-ea"/>
                <a:cs typeface="Times New Roman" pitchFamily="18" charset="0"/>
              </a:rPr>
              <a:t>開発内容</a:t>
            </a:r>
            <a:r>
              <a:rPr lang="en-US" altLang="ja-JP" sz="1200" dirty="0" smtClean="0">
                <a:solidFill>
                  <a:schemeClr val="tx1"/>
                </a:solidFill>
                <a:latin typeface="+mj-ea"/>
                <a:ea typeface="+mj-ea"/>
                <a:cs typeface="Times New Roman" pitchFamily="18" charset="0"/>
              </a:rPr>
              <a:t>)</a:t>
            </a:r>
            <a:r>
              <a:rPr lang="ja-JP" altLang="en-US" sz="1200" dirty="0" smtClean="0">
                <a:solidFill>
                  <a:schemeClr val="tx1"/>
                </a:solidFill>
                <a:latin typeface="+mj-ea"/>
                <a:ea typeface="+mj-ea"/>
                <a:cs typeface="Times New Roman" pitchFamily="18" charset="0"/>
              </a:rPr>
              <a:t>を具体的に記載。各実施事項が、ハードウェア開発に関するものか、付随業務にあたるものかがわかるように記載すること。</a:t>
            </a:r>
            <a:endParaRPr lang="en-US" altLang="ja-JP" sz="1200" dirty="0" smtClean="0">
              <a:solidFill>
                <a:schemeClr val="tx1"/>
              </a:solidFill>
              <a:latin typeface="+mj-ea"/>
              <a:ea typeface="+mj-ea"/>
              <a:cs typeface="Times New Roman" pitchFamily="18" charset="0"/>
            </a:endParaRPr>
          </a:p>
          <a:p>
            <a:pPr marL="352425" lvl="1" indent="-169863" algn="l" eaLnBrk="0" hangingPunct="0">
              <a:lnSpc>
                <a:spcPct val="150000"/>
              </a:lnSpc>
              <a:spcBef>
                <a:spcPct val="0"/>
              </a:spcBef>
              <a:buClr>
                <a:srgbClr val="969696"/>
              </a:buClr>
              <a:buSzPct val="70000"/>
              <a:buFont typeface="Wingdings"/>
              <a:buChar char="l"/>
            </a:pPr>
            <a:r>
              <a:rPr lang="ja-JP" altLang="en-US" sz="1200" dirty="0" smtClean="0">
                <a:solidFill>
                  <a:schemeClr val="tx1"/>
                </a:solidFill>
                <a:latin typeface="+mj-ea"/>
                <a:ea typeface="+mj-ea"/>
                <a:cs typeface="Times New Roman" pitchFamily="18" charset="0"/>
              </a:rPr>
              <a:t>上記実施事項毎に、具体的なスケジュールと実施事項毎の関係性が理解できるように図示すること。</a:t>
            </a:r>
            <a:endParaRPr lang="ja-JP" altLang="en-US" sz="1200" dirty="0">
              <a:solidFill>
                <a:schemeClr val="tx1"/>
              </a:solidFill>
              <a:latin typeface="+mj-ea"/>
              <a:ea typeface="+mj-ea"/>
              <a:cs typeface="Times New Roman" pitchFamily="18" charset="0"/>
            </a:endParaRPr>
          </a:p>
        </p:txBody>
      </p:sp>
    </p:spTree>
    <p:extLst>
      <p:ext uri="{BB962C8B-B14F-4D97-AF65-F5344CB8AC3E}">
        <p14:creationId xmlns:p14="http://schemas.microsoft.com/office/powerpoint/2010/main" val="2594458114"/>
      </p:ext>
    </p:extLst>
  </p:cSld>
  <p:clrMapOvr>
    <a:masterClrMapping/>
  </p:clrMapOvr>
</p:sld>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2803</Words>
  <Application>Microsoft Office PowerPoint</Application>
  <PresentationFormat>A4 210 x 297 mm</PresentationFormat>
  <Paragraphs>345</Paragraphs>
  <Slides>18</Slides>
  <Notes>15</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1_新しいﾌﾟﾚｾﾞﾝﾃｰｼｮﾝ</vt:lpstr>
      <vt:lpstr>平成３１年度 グローバル・ベンチャー・エコシステム連携強化事業費補助金 （ものづくりスタートアップ・エコシステム構築事業）  補助事業概要説明書</vt:lpstr>
      <vt:lpstr>１．事業の実施内容</vt:lpstr>
      <vt:lpstr>１－１．補助事業者が提供する（しようとする）サービスの全体像　（１／２）</vt:lpstr>
      <vt:lpstr>１－１．補助事業者が提供する（しようとする）サービスの全体像　（２／２）</vt:lpstr>
      <vt:lpstr>１－２．本事業で開発を行う製品・サービスの概要　（１／２）</vt:lpstr>
      <vt:lpstr>１－２．本事業で開発を行う製品・サービスの概要　（２／２）</vt:lpstr>
      <vt:lpstr>１－３．開発着手から事業化までの計画</vt:lpstr>
      <vt:lpstr>１－４．事業期間中の開発目標</vt:lpstr>
      <vt:lpstr>２．事業実施体制・実施事項</vt:lpstr>
      <vt:lpstr>２－１．事業実施体制</vt:lpstr>
      <vt:lpstr>２－２．製造支援事業者の役割と連携内容</vt:lpstr>
      <vt:lpstr>２－３．製造支援事業者とのコンタクト状況</vt:lpstr>
      <vt:lpstr>２－４．VC等とのコンタクト状況</vt:lpstr>
      <vt:lpstr>２－５．実施事項・スケジュール</vt:lpstr>
      <vt:lpstr>３．事業実施上の課題とアプローチ</vt:lpstr>
      <vt:lpstr>３－１．事業実施上の課題認識とそれに対するアプローチ</vt:lpstr>
      <vt:lpstr>３－２．部品構成と擦り合わせが必要なポイント</vt:lpstr>
      <vt:lpstr>３－３．ソフトとハードの融合による付加価値</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created xsi:type="dcterms:W3CDTF">2019-04-04T07:03:06Z</dcterms:created>
  <dcterms:modified xsi:type="dcterms:W3CDTF">2019-04-04T07:03:17Z</dcterms:modified>
</cp:coreProperties>
</file>