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60" r:id="rId6"/>
    <p:sldId id="25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04" userDrawn="1">
          <p15:clr>
            <a:srgbClr val="A4A3A4"/>
          </p15:clr>
        </p15:guide>
        <p15:guide id="4" pos="6136" userDrawn="1">
          <p15:clr>
            <a:srgbClr val="A4A3A4"/>
          </p15:clr>
        </p15:guide>
        <p15:guide id="5" orient="horz" pos="164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6"/>
    <p:restoredTop sz="94694"/>
  </p:normalViewPr>
  <p:slideViewPr>
    <p:cSldViewPr snapToGrid="0" snapToObjects="1" showGuides="1">
      <p:cViewPr varScale="1">
        <p:scale>
          <a:sx n="115" d="100"/>
          <a:sy n="115" d="100"/>
        </p:scale>
        <p:origin x="1602" y="114"/>
      </p:cViewPr>
      <p:guideLst>
        <p:guide orient="horz" pos="2160"/>
        <p:guide pos="3120"/>
        <p:guide pos="104"/>
        <p:guide pos="6136"/>
        <p:guide orient="horz" pos="164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873B-CC57-413F-8F4C-06B12846A31D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43761-D440-46E0-B4A2-6DFCE103A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96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E082-5CA1-4D13-9477-A7980DC5B42E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45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05-F889-4B6D-ABC6-063870CA2DF7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25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0B57-8BBC-486A-9A75-8C6E53520C0F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2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D2C1-8E1B-4797-ACDC-9B9A01F8F1DA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79BB0D7-F206-FF40-9B92-BBABA8D1445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38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3AB3-37F3-4233-A738-384C6D912A4A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76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0885-8FDA-4AEE-87B6-52AF2F4054A0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9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5523-CF54-4DB2-97DC-777A63A9530B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46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0029-7A13-4770-A1E3-5C24A887BB49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8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0B38-7E77-4818-B169-30F4586378F2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0874-A043-4682-9221-E1D3DE54C36E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5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EACC-91E1-47D4-BBAB-A61D75517D5A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C6A55-A0E8-41F9-9E95-8CA154B248C0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B0D7-F206-FF40-9B92-BBABA8D1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05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DFADBBA1-D267-CA4D-876E-3BA1BAEF9E51}"/>
              </a:ext>
            </a:extLst>
          </p:cNvPr>
          <p:cNvSpPr txBox="1">
            <a:spLocks/>
          </p:cNvSpPr>
          <p:nvPr/>
        </p:nvSpPr>
        <p:spPr>
          <a:xfrm>
            <a:off x="165100" y="260350"/>
            <a:ext cx="5985179" cy="691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ja-JP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度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産業技術実用化開発事業費補助金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ja-JP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宇宙産業技術情報基盤整備研究開発事業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8CC9A87-8E0A-5544-860D-D471F92D752F}"/>
              </a:ext>
            </a:extLst>
          </p:cNvPr>
          <p:cNvSpPr txBox="1">
            <a:spLocks/>
          </p:cNvSpPr>
          <p:nvPr/>
        </p:nvSpPr>
        <p:spPr>
          <a:xfrm>
            <a:off x="8761783" y="260350"/>
            <a:ext cx="979117" cy="40144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別添様式</a:t>
            </a: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0C444BA-2E77-A04D-8C47-5402BDEF3EC3}"/>
              </a:ext>
            </a:extLst>
          </p:cNvPr>
          <p:cNvSpPr txBox="1">
            <a:spLocks/>
          </p:cNvSpPr>
          <p:nvPr/>
        </p:nvSpPr>
        <p:spPr>
          <a:xfrm>
            <a:off x="1960410" y="2147777"/>
            <a:ext cx="5985179" cy="107340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補助事業概要説明書</a:t>
            </a:r>
            <a:endParaRPr lang="ja-JP" altLang="ja-JP" sz="2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D388390-8E1A-EF44-B3EF-90B547B4F172}"/>
              </a:ext>
            </a:extLst>
          </p:cNvPr>
          <p:cNvSpPr txBox="1">
            <a:spLocks/>
          </p:cNvSpPr>
          <p:nvPr/>
        </p:nvSpPr>
        <p:spPr>
          <a:xfrm>
            <a:off x="8107269" y="826954"/>
            <a:ext cx="1633631" cy="401441"/>
          </a:xfrm>
          <a:prstGeom prst="rect">
            <a:avLst/>
          </a:prstGeom>
          <a:ln w="9525">
            <a:noFill/>
          </a:ln>
        </p:spPr>
        <p:txBody>
          <a:bodyPr vert="horz" wrap="non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No.             </a:t>
            </a:r>
            <a:endParaRPr lang="ja-JP" altLang="ja-JP" sz="14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BA24991-6414-724F-B3BF-B84CFFC58D7E}"/>
              </a:ext>
            </a:extLst>
          </p:cNvPr>
          <p:cNvSpPr txBox="1">
            <a:spLocks/>
          </p:cNvSpPr>
          <p:nvPr/>
        </p:nvSpPr>
        <p:spPr>
          <a:xfrm>
            <a:off x="1960410" y="3709557"/>
            <a:ext cx="5985179" cy="2337955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提出日</a:t>
            </a:r>
            <a:r>
              <a:rPr lang="en-US" altLang="ja-JP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2020/</a:t>
            </a:r>
            <a:r>
              <a:rPr lang="en-US" altLang="ja-JP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M/DD</a:t>
            </a: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事業名称：</a:t>
            </a:r>
            <a:r>
              <a:rPr lang="en-US" altLang="ja-JP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○ ○ ○ ○ ○ ○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申請者</a:t>
            </a:r>
            <a:r>
              <a:rPr lang="en-US" altLang="ja-JP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株式会社○○○○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コンソーシアムでの提案の場合は、コンソーシアム名と参加者一覧を記載すること。</a:t>
            </a: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※</a:t>
            </a: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コンソーシアム、共同申請の場合は、幹事者が分かるように明示すること。</a:t>
            </a: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34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165100" y="731113"/>
            <a:ext cx="9575800" cy="543852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事業全体概要：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3D5527E-B4EC-FB42-A210-9B4C035D12E1}"/>
              </a:ext>
            </a:extLst>
          </p:cNvPr>
          <p:cNvGrpSpPr/>
          <p:nvPr/>
        </p:nvGrpSpPr>
        <p:grpSpPr>
          <a:xfrm>
            <a:off x="165100" y="255156"/>
            <a:ext cx="9575798" cy="413485"/>
            <a:chOff x="165100" y="467812"/>
            <a:chExt cx="9575798" cy="413485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77DE897D-0B84-604A-9803-C8D5C319BB93}"/>
                </a:ext>
              </a:extLst>
            </p:cNvPr>
            <p:cNvSpPr txBox="1">
              <a:spLocks/>
            </p:cNvSpPr>
            <p:nvPr/>
          </p:nvSpPr>
          <p:spPr>
            <a:xfrm>
              <a:off x="165100" y="471796"/>
              <a:ext cx="1248064" cy="409501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0.</a:t>
              </a:r>
              <a:r>
                <a:rPr lang="ja-JP" altLang="en-US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全体概要</a:t>
              </a:r>
              <a:endParaRPr lang="ja-JP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6CBD303B-6CA5-A94B-A39D-B3D50B0F5540}"/>
                </a:ext>
              </a:extLst>
            </p:cNvPr>
            <p:cNvSpPr txBox="1">
              <a:spLocks/>
            </p:cNvSpPr>
            <p:nvPr/>
          </p:nvSpPr>
          <p:spPr>
            <a:xfrm>
              <a:off x="1413163" y="467812"/>
              <a:ext cx="8327735" cy="40950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補助事業名：</a:t>
              </a:r>
              <a:r>
                <a:rPr lang="ja-JP" altLang="en-US" sz="1800" b="1" kern="1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○○○○○○○○○○事業 </a:t>
              </a:r>
              <a:endParaRPr lang="ja-JP" altLang="ja-JP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1</a:t>
            </a:fld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D2B6750-3FD7-4B3D-BB83-EF17F9D1CC68}"/>
              </a:ext>
            </a:extLst>
          </p:cNvPr>
          <p:cNvCxnSpPr/>
          <p:nvPr/>
        </p:nvCxnSpPr>
        <p:spPr>
          <a:xfrm>
            <a:off x="165100" y="648033"/>
            <a:ext cx="9575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22005AF-BC58-47B5-AABA-C45C867162E9}"/>
              </a:ext>
            </a:extLst>
          </p:cNvPr>
          <p:cNvSpPr txBox="1">
            <a:spLocks/>
          </p:cNvSpPr>
          <p:nvPr/>
        </p:nvSpPr>
        <p:spPr>
          <a:xfrm>
            <a:off x="165100" y="1162737"/>
            <a:ext cx="9740900" cy="713007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実証対象機器数：</a:t>
            </a:r>
            <a:r>
              <a:rPr lang="ja-JP" altLang="en-US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革新的衛星技術実証プログラムへの申請：</a:t>
            </a:r>
            <a:r>
              <a:rPr lang="ja-JP" altLang="en-US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申請中 </a:t>
            </a:r>
            <a:r>
              <a:rPr lang="en-US" altLang="ja-JP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申請しない </a:t>
            </a:r>
            <a:r>
              <a:rPr lang="en-US" altLang="ja-JP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8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その他（　　）</a:t>
            </a:r>
            <a:endParaRPr lang="en-US" altLang="ja-JP" sz="1800" b="1" kern="100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9045C37-9625-43C4-8314-2414EFD64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487412"/>
              </p:ext>
            </p:extLst>
          </p:nvPr>
        </p:nvGraphicFramePr>
        <p:xfrm>
          <a:off x="165099" y="1896354"/>
          <a:ext cx="9575799" cy="470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5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5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実証対象機器①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機器名称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実証概要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5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実証内容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244672"/>
                  </a:ext>
                </a:extLst>
              </a:tr>
              <a:tr h="7835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実証目的</a:t>
                      </a: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KGI</a:t>
                      </a: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503126"/>
                  </a:ext>
                </a:extLst>
              </a:tr>
              <a:tr h="7835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実証対象機器②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機器名称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実証概要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743039"/>
                  </a:ext>
                </a:extLst>
              </a:tr>
              <a:tr h="7835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実証内容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582772"/>
                  </a:ext>
                </a:extLst>
              </a:tr>
              <a:tr h="7835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実証目的</a:t>
                      </a: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KGI</a:t>
                      </a: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9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15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365526" y="1359762"/>
            <a:ext cx="5850369" cy="2877313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実証対象機器の概要を、ビジュアル等を活用してわかりやすく詳細に示してください。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・当該機器の部品・コンポーネントの分類、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サブシステム用途等の使用用途等基本情報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・機器の強み（例：これまでにない機能を提供できる、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他社にない性能・機能を有する、国内初等）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など、自由に記載してください。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3D5527E-B4EC-FB42-A210-9B4C035D12E1}"/>
              </a:ext>
            </a:extLst>
          </p:cNvPr>
          <p:cNvGrpSpPr/>
          <p:nvPr/>
        </p:nvGrpSpPr>
        <p:grpSpPr>
          <a:xfrm>
            <a:off x="165100" y="259140"/>
            <a:ext cx="9575800" cy="409501"/>
            <a:chOff x="165100" y="471796"/>
            <a:chExt cx="9575800" cy="409501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77DE897D-0B84-604A-9803-C8D5C319BB93}"/>
                </a:ext>
              </a:extLst>
            </p:cNvPr>
            <p:cNvSpPr txBox="1">
              <a:spLocks/>
            </p:cNvSpPr>
            <p:nvPr/>
          </p:nvSpPr>
          <p:spPr>
            <a:xfrm>
              <a:off x="165100" y="471796"/>
              <a:ext cx="2120900" cy="409501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</a:t>
              </a:r>
              <a:r>
                <a:rPr lang="en-US" altLang="ja-JP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.</a:t>
              </a:r>
              <a:r>
                <a:rPr lang="ja-JP" altLang="en-US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実証対象機器名称</a:t>
              </a:r>
              <a:endParaRPr lang="ja-JP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6CBD303B-6CA5-A94B-A39D-B3D50B0F5540}"/>
                </a:ext>
              </a:extLst>
            </p:cNvPr>
            <p:cNvSpPr txBox="1">
              <a:spLocks/>
            </p:cNvSpPr>
            <p:nvPr/>
          </p:nvSpPr>
          <p:spPr>
            <a:xfrm>
              <a:off x="2285999" y="471796"/>
              <a:ext cx="7454899" cy="40950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600" b="1" kern="1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○ ○ ○ ○（実証部品・コンポーネント名） </a:t>
              </a:r>
              <a:endParaRPr lang="ja-JP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5023931-F2B5-3843-B680-F5623E20C212}"/>
                </a:ext>
              </a:extLst>
            </p:cNvPr>
            <p:cNvCxnSpPr/>
            <p:nvPr/>
          </p:nvCxnSpPr>
          <p:spPr>
            <a:xfrm>
              <a:off x="165100" y="881297"/>
              <a:ext cx="9575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タイトル 1">
            <a:extLst>
              <a:ext uri="{FF2B5EF4-FFF2-40B4-BE49-F238E27FC236}">
                <a16:creationId xmlns:a16="http://schemas.microsoft.com/office/drawing/2014/main" id="{4E3A048D-2DCF-B845-BB0C-ED939A24F0A0}"/>
              </a:ext>
            </a:extLst>
          </p:cNvPr>
          <p:cNvSpPr txBox="1">
            <a:spLocks/>
          </p:cNvSpPr>
          <p:nvPr/>
        </p:nvSpPr>
        <p:spPr>
          <a:xfrm>
            <a:off x="165100" y="873391"/>
            <a:ext cx="887523" cy="40950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600" b="1" kern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ja-JP" altLang="ja-JP" sz="16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" name="グラフィックス 19" descr="画像">
            <a:extLst>
              <a:ext uri="{FF2B5EF4-FFF2-40B4-BE49-F238E27FC236}">
                <a16:creationId xmlns:a16="http://schemas.microsoft.com/office/drawing/2014/main" id="{2DC01F02-F1FE-0243-9880-3A73A388C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2316" y="2631559"/>
            <a:ext cx="2684719" cy="268471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7C763016-472E-B446-BD20-84E262371B7E}"/>
              </a:ext>
            </a:extLst>
          </p:cNvPr>
          <p:cNvSpPr txBox="1">
            <a:spLocks/>
          </p:cNvSpPr>
          <p:nvPr/>
        </p:nvSpPr>
        <p:spPr>
          <a:xfrm>
            <a:off x="6215895" y="2327321"/>
            <a:ext cx="3217559" cy="3111224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写真、イメージビジュアル等を活用してわかりやすく示してください</a:t>
            </a:r>
            <a:endParaRPr lang="ja-JP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59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 descr="プレーブック">
            <a:extLst>
              <a:ext uri="{FF2B5EF4-FFF2-40B4-BE49-F238E27FC236}">
                <a16:creationId xmlns:a16="http://schemas.microsoft.com/office/drawing/2014/main" id="{3BFB5BC8-4F31-114E-B8A5-B28086AE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5562" y="909192"/>
            <a:ext cx="2798135" cy="2798135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599265" y="978387"/>
            <a:ext cx="5850369" cy="2877313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実証内容・方法について、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実証対象機器をどのように稼働させて、どのような方法で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何を実証するのかなど具体的に示してください。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合わせて、実証の</a:t>
            </a:r>
            <a:r>
              <a:rPr lang="en-US" altLang="ja-JP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KPI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KGI</a:t>
            </a: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について、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できるかぎり定量的・定性的に示してください。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7DE897D-0B84-604A-9803-C8D5C319BB93}"/>
              </a:ext>
            </a:extLst>
          </p:cNvPr>
          <p:cNvSpPr txBox="1">
            <a:spLocks/>
          </p:cNvSpPr>
          <p:nvPr/>
        </p:nvSpPr>
        <p:spPr>
          <a:xfrm>
            <a:off x="165100" y="259140"/>
            <a:ext cx="2631263" cy="40950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lang="ja-JP" altLang="en-US" sz="1600" b="1" kern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実証内容、</a:t>
            </a:r>
            <a:r>
              <a:rPr lang="en-US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KPI/KGI</a:t>
            </a:r>
            <a:endParaRPr lang="ja-JP" altLang="ja-JP" sz="16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C763016-472E-B446-BD20-84E262371B7E}"/>
              </a:ext>
            </a:extLst>
          </p:cNvPr>
          <p:cNvSpPr txBox="1">
            <a:spLocks/>
          </p:cNvSpPr>
          <p:nvPr/>
        </p:nvSpPr>
        <p:spPr>
          <a:xfrm>
            <a:off x="6329014" y="744470"/>
            <a:ext cx="3217559" cy="3111224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実証内容は、写真、イメージビジュアル、表等を活用してわかりやすく示してください</a:t>
            </a:r>
            <a:endParaRPr lang="ja-JP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グラフィックス 7" descr="計器">
            <a:extLst>
              <a:ext uri="{FF2B5EF4-FFF2-40B4-BE49-F238E27FC236}">
                <a16:creationId xmlns:a16="http://schemas.microsoft.com/office/drawing/2014/main" id="{2E660159-FA1F-924A-9378-9E939CB98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0328" y="4483354"/>
            <a:ext cx="1910382" cy="1910382"/>
          </a:xfrm>
          <a:prstGeom prst="rect">
            <a:avLst/>
          </a:prstGeom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id="{ACA7CDD5-C421-3545-A8FE-A6E481592E0E}"/>
              </a:ext>
            </a:extLst>
          </p:cNvPr>
          <p:cNvSpPr txBox="1">
            <a:spLocks/>
          </p:cNvSpPr>
          <p:nvPr/>
        </p:nvSpPr>
        <p:spPr>
          <a:xfrm>
            <a:off x="807014" y="4369140"/>
            <a:ext cx="8188129" cy="680147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400" b="1" kern="10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sz="24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KPI</a:t>
            </a:r>
            <a:r>
              <a:rPr lang="ja-JP" altLang="en-US" sz="2400" b="1" kern="10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   </a:t>
            </a:r>
            <a:r>
              <a:rPr lang="en-US" altLang="ja-JP" sz="2400" b="1" kern="100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KGI</a:t>
            </a:r>
            <a:endParaRPr lang="en-US" altLang="ja-JP" sz="1800" b="1" kern="100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21C7BB1-5709-D146-B1B5-CAF2308AD744}"/>
              </a:ext>
            </a:extLst>
          </p:cNvPr>
          <p:cNvCxnSpPr>
            <a:cxnSpLocks/>
          </p:cNvCxnSpPr>
          <p:nvPr/>
        </p:nvCxnSpPr>
        <p:spPr>
          <a:xfrm>
            <a:off x="626258" y="4868502"/>
            <a:ext cx="8657439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グラフィックス 17" descr="計器">
            <a:extLst>
              <a:ext uri="{FF2B5EF4-FFF2-40B4-BE49-F238E27FC236}">
                <a16:creationId xmlns:a16="http://schemas.microsoft.com/office/drawing/2014/main" id="{A330C09B-1C5A-074F-BE80-1ECCE6F57F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2401" y="4483354"/>
            <a:ext cx="1910382" cy="1910382"/>
          </a:xfrm>
          <a:prstGeom prst="rect">
            <a:avLst/>
          </a:prstGeom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66A0B4DC-C3D0-EF43-B576-C61E29A7CCD9}"/>
              </a:ext>
            </a:extLst>
          </p:cNvPr>
          <p:cNvSpPr txBox="1">
            <a:spLocks/>
          </p:cNvSpPr>
          <p:nvPr/>
        </p:nvSpPr>
        <p:spPr>
          <a:xfrm>
            <a:off x="501539" y="4369140"/>
            <a:ext cx="8892707" cy="1910381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できるかぎりグラフ・表等を活用するなどして</a:t>
            </a:r>
            <a:endParaRPr lang="en-US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わかりやすく示してください</a:t>
            </a:r>
            <a:endParaRPr lang="ja-JP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65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622303" y="881923"/>
            <a:ext cx="5850369" cy="1904333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実証対象機器が市場投入された場合にターゲットとする衛星サイズ・種類、市場投入される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数年後を見据えた市場の将来性、競合状況や価格・性能面の優位性等について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できるかぎり客観的に示してください。その他特記事項があれば記載してください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（例：ビジネス領域の開発や宇宙産業への貢献等）。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7DE897D-0B84-604A-9803-C8D5C319BB93}"/>
              </a:ext>
            </a:extLst>
          </p:cNvPr>
          <p:cNvSpPr txBox="1">
            <a:spLocks/>
          </p:cNvSpPr>
          <p:nvPr/>
        </p:nvSpPr>
        <p:spPr>
          <a:xfrm>
            <a:off x="165101" y="259140"/>
            <a:ext cx="2035840" cy="40950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</a:t>
            </a:r>
            <a:r>
              <a:rPr lang="ja-JP" altLang="en-US" sz="1600" b="1" kern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ビジネスインパクト</a:t>
            </a:r>
            <a:endParaRPr lang="ja-JP" altLang="ja-JP" sz="16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グラフィックス 5" descr="棒グラフ (上昇)">
            <a:extLst>
              <a:ext uri="{FF2B5EF4-FFF2-40B4-BE49-F238E27FC236}">
                <a16:creationId xmlns:a16="http://schemas.microsoft.com/office/drawing/2014/main" id="{5A839D49-1FDB-4E47-94A1-DD61D2A7B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938" y="2711516"/>
            <a:ext cx="1642812" cy="1642812"/>
          </a:xfrm>
          <a:prstGeom prst="rect">
            <a:avLst/>
          </a:prstGeom>
        </p:spPr>
      </p:pic>
      <p:pic>
        <p:nvPicPr>
          <p:cNvPr id="9" name="グラフィックス 8" descr="円グラフ">
            <a:extLst>
              <a:ext uri="{FF2B5EF4-FFF2-40B4-BE49-F238E27FC236}">
                <a16:creationId xmlns:a16="http://schemas.microsoft.com/office/drawing/2014/main" id="{8551E778-83E7-5246-9AA8-E486E3A48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95037" y="4910374"/>
            <a:ext cx="1642812" cy="16428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0" name="グラフィックス 19" descr="画像">
            <a:extLst>
              <a:ext uri="{FF2B5EF4-FFF2-40B4-BE49-F238E27FC236}">
                <a16:creationId xmlns:a16="http://schemas.microsoft.com/office/drawing/2014/main" id="{2DC01F02-F1FE-0243-9880-3A73A388C9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52225" y="4910374"/>
            <a:ext cx="1642812" cy="1642812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7C763016-472E-B446-BD20-84E262371B7E}"/>
              </a:ext>
            </a:extLst>
          </p:cNvPr>
          <p:cNvSpPr txBox="1">
            <a:spLocks/>
          </p:cNvSpPr>
          <p:nvPr/>
        </p:nvSpPr>
        <p:spPr>
          <a:xfrm>
            <a:off x="5625235" y="2762101"/>
            <a:ext cx="3604217" cy="3686917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ビジュアル、グラフ、表等も活用するなどして</a:t>
            </a:r>
            <a:endParaRPr lang="en-US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わかりやすく示してください</a:t>
            </a:r>
            <a:endParaRPr lang="ja-JP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56897FD-2272-4563-8ED9-DA83137BCCB2}"/>
              </a:ext>
            </a:extLst>
          </p:cNvPr>
          <p:cNvSpPr txBox="1">
            <a:spLocks/>
          </p:cNvSpPr>
          <p:nvPr/>
        </p:nvSpPr>
        <p:spPr>
          <a:xfrm>
            <a:off x="670950" y="2685221"/>
            <a:ext cx="4610096" cy="3686917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記載内容例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lang="ja-JP" altLang="en-US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市場将来性</a:t>
            </a:r>
            <a:endParaRPr lang="en-US" altLang="ja-JP" sz="16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想定ユーザ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ユーザの課題、ニーズ</a:t>
            </a: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マーケットサイズ</a:t>
            </a: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市場競争力</a:t>
            </a:r>
            <a:endParaRPr lang="en-US" altLang="ja-JP" sz="16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同技術を持つ競合に対する優位性・ユニーク性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代替技術・サービスに対する優位性・ユニーク性</a:t>
            </a:r>
          </a:p>
          <a:p>
            <a:pPr>
              <a:lnSpc>
                <a:spcPct val="100000"/>
              </a:lnSpc>
            </a:pP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lang="ja-JP" altLang="en-US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技術的実現性</a:t>
            </a:r>
            <a:endParaRPr lang="en-US" altLang="ja-JP" sz="16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ja-JP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市場投入時期、マーケットニーズとの整合性</a:t>
            </a:r>
          </a:p>
          <a:p>
            <a:pPr>
              <a:lnSpc>
                <a:spcPct val="100000"/>
              </a:lnSpc>
            </a:pPr>
            <a:endParaRPr lang="en-US" altLang="ja-JP" sz="14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</a:t>
            </a:r>
            <a:r>
              <a:rPr lang="ja-JP" altLang="en-US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売上予測、事業計画	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想定価格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売上予測（単価</a:t>
            </a:r>
            <a:r>
              <a:rPr lang="en-US" altLang="ja-JP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販売数、市場規模</a:t>
            </a:r>
            <a:r>
              <a:rPr lang="en-US" altLang="ja-JP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シェア）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14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事業体制（事業者内、外部）</a:t>
            </a:r>
          </a:p>
        </p:txBody>
      </p:sp>
    </p:spTree>
    <p:extLst>
      <p:ext uri="{BB962C8B-B14F-4D97-AF65-F5344CB8AC3E}">
        <p14:creationId xmlns:p14="http://schemas.microsoft.com/office/powerpoint/2010/main" val="82877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622303" y="881923"/>
            <a:ext cx="5850369" cy="1904333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実証対象機器を搭載する衛星の概要が分かるように、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サイズ・質量、主な機能や機器、ミッション機器、目的等を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示してください。</a:t>
            </a:r>
            <a:endParaRPr lang="en-US" altLang="ja-JP" sz="1800" b="1" kern="1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B0D7-F206-FF40-9B92-BBABA8D14451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75669"/>
              </p:ext>
            </p:extLst>
          </p:nvPr>
        </p:nvGraphicFramePr>
        <p:xfrm>
          <a:off x="1025534" y="5063705"/>
          <a:ext cx="7854930" cy="142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899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300"/>
                        </a:spcAft>
                        <a:buFontTx/>
                        <a:buNone/>
                      </a:pP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3D5527E-B4EC-FB42-A210-9B4C035D12E1}"/>
              </a:ext>
            </a:extLst>
          </p:cNvPr>
          <p:cNvGrpSpPr/>
          <p:nvPr/>
        </p:nvGrpSpPr>
        <p:grpSpPr>
          <a:xfrm>
            <a:off x="165100" y="259140"/>
            <a:ext cx="9575800" cy="409501"/>
            <a:chOff x="165100" y="471796"/>
            <a:chExt cx="9575800" cy="409501"/>
          </a:xfrm>
        </p:grpSpPr>
        <p:sp>
          <p:nvSpPr>
            <p:cNvPr id="25" name="タイトル 1">
              <a:extLst>
                <a:ext uri="{FF2B5EF4-FFF2-40B4-BE49-F238E27FC236}">
                  <a16:creationId xmlns:a16="http://schemas.microsoft.com/office/drawing/2014/main" id="{77DE897D-0B84-604A-9803-C8D5C319BB93}"/>
                </a:ext>
              </a:extLst>
            </p:cNvPr>
            <p:cNvSpPr txBox="1">
              <a:spLocks/>
            </p:cNvSpPr>
            <p:nvPr/>
          </p:nvSpPr>
          <p:spPr>
            <a:xfrm>
              <a:off x="165100" y="471796"/>
              <a:ext cx="1748759" cy="409501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5.</a:t>
              </a:r>
              <a:r>
                <a:rPr lang="ja-JP" altLang="en-US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実証衛星名称</a:t>
              </a:r>
              <a:endParaRPr lang="ja-JP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:a16="http://schemas.microsoft.com/office/drawing/2014/main" id="{6CBD303B-6CA5-A94B-A39D-B3D50B0F5540}"/>
                </a:ext>
              </a:extLst>
            </p:cNvPr>
            <p:cNvSpPr txBox="1">
              <a:spLocks/>
            </p:cNvSpPr>
            <p:nvPr/>
          </p:nvSpPr>
          <p:spPr>
            <a:xfrm>
              <a:off x="1913859" y="471796"/>
              <a:ext cx="7827040" cy="40950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600" b="1" kern="1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○ ○ ○ ○衛星（カッコ書きで衛星インテグレータ名を記載） </a:t>
              </a:r>
              <a:endParaRPr lang="ja-JP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C5023931-F2B5-3843-B680-F5623E20C212}"/>
                </a:ext>
              </a:extLst>
            </p:cNvPr>
            <p:cNvCxnSpPr/>
            <p:nvPr/>
          </p:nvCxnSpPr>
          <p:spPr>
            <a:xfrm>
              <a:off x="165100" y="881297"/>
              <a:ext cx="9575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グラフィックス 19" descr="画像">
            <a:extLst>
              <a:ext uri="{FF2B5EF4-FFF2-40B4-BE49-F238E27FC236}">
                <a16:creationId xmlns:a16="http://schemas.microsoft.com/office/drawing/2014/main" id="{2DC01F02-F1FE-0243-9880-3A73A388C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2315" y="1380185"/>
            <a:ext cx="2684719" cy="2684719"/>
          </a:xfrm>
          <a:prstGeom prst="rect">
            <a:avLst/>
          </a:prstGeom>
        </p:spPr>
      </p:pic>
      <p:sp>
        <p:nvSpPr>
          <p:cNvPr id="29" name="タイトル 1">
            <a:extLst>
              <a:ext uri="{FF2B5EF4-FFF2-40B4-BE49-F238E27FC236}">
                <a16:creationId xmlns:a16="http://schemas.microsoft.com/office/drawing/2014/main" id="{7C763016-472E-B446-BD20-84E262371B7E}"/>
              </a:ext>
            </a:extLst>
          </p:cNvPr>
          <p:cNvSpPr txBox="1">
            <a:spLocks/>
          </p:cNvSpPr>
          <p:nvPr/>
        </p:nvSpPr>
        <p:spPr>
          <a:xfrm>
            <a:off x="6215894" y="1075947"/>
            <a:ext cx="3217559" cy="3111224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kern="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写真、イメージビジュアル等を活用してわかりやすく示してください</a:t>
            </a:r>
            <a:endParaRPr lang="ja-JP" altLang="ja-JP" sz="2400" b="1" kern="1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332110BE-CB72-984D-88BC-21A3F6115C7B}"/>
              </a:ext>
            </a:extLst>
          </p:cNvPr>
          <p:cNvSpPr txBox="1">
            <a:spLocks/>
          </p:cNvSpPr>
          <p:nvPr/>
        </p:nvSpPr>
        <p:spPr>
          <a:xfrm>
            <a:off x="2027815" y="5641676"/>
            <a:ext cx="5850369" cy="519447"/>
          </a:xfrm>
          <a:prstGeom prst="rect">
            <a:avLst/>
          </a:prstGeom>
        </p:spPr>
        <p:txBody>
          <a:bodyPr vert="horz" wrap="none" lIns="9000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1800" b="1" kern="1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衛星開発、放出、運用等実証全体スケジュールを簡潔に示してください</a:t>
            </a:r>
            <a:endParaRPr lang="en-US" altLang="ja-JP" sz="1800" b="1" kern="1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3D5527E-B4EC-FB42-A210-9B4C035D12E1}"/>
              </a:ext>
            </a:extLst>
          </p:cNvPr>
          <p:cNvGrpSpPr/>
          <p:nvPr/>
        </p:nvGrpSpPr>
        <p:grpSpPr>
          <a:xfrm>
            <a:off x="160782" y="4500461"/>
            <a:ext cx="9575800" cy="409501"/>
            <a:chOff x="165100" y="471796"/>
            <a:chExt cx="9575800" cy="409501"/>
          </a:xfrm>
        </p:grpSpPr>
        <p:sp>
          <p:nvSpPr>
            <p:cNvPr id="35" name="タイトル 1">
              <a:extLst>
                <a:ext uri="{FF2B5EF4-FFF2-40B4-BE49-F238E27FC236}">
                  <a16:creationId xmlns:a16="http://schemas.microsoft.com/office/drawing/2014/main" id="{77DE897D-0B84-604A-9803-C8D5C319BB93}"/>
                </a:ext>
              </a:extLst>
            </p:cNvPr>
            <p:cNvSpPr txBox="1">
              <a:spLocks/>
            </p:cNvSpPr>
            <p:nvPr/>
          </p:nvSpPr>
          <p:spPr>
            <a:xfrm>
              <a:off x="165101" y="471796"/>
              <a:ext cx="1460984" cy="409501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6.</a:t>
              </a:r>
              <a:r>
                <a:rPr lang="ja-JP" altLang="en-US" sz="1600" b="1" kern="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スケジュール</a:t>
              </a:r>
              <a:endParaRPr lang="ja-JP" altLang="ja-JP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6CBD303B-6CA5-A94B-A39D-B3D50B0F5540}"/>
                </a:ext>
              </a:extLst>
            </p:cNvPr>
            <p:cNvSpPr txBox="1">
              <a:spLocks/>
            </p:cNvSpPr>
            <p:nvPr/>
          </p:nvSpPr>
          <p:spPr>
            <a:xfrm>
              <a:off x="1913859" y="471796"/>
              <a:ext cx="7827040" cy="40950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ja-JP" altLang="ja-JP" sz="1600" b="1" kern="1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C5023931-F2B5-3843-B680-F5623E20C212}"/>
                </a:ext>
              </a:extLst>
            </p:cNvPr>
            <p:cNvCxnSpPr/>
            <p:nvPr/>
          </p:nvCxnSpPr>
          <p:spPr>
            <a:xfrm>
              <a:off x="165100" y="881297"/>
              <a:ext cx="9575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212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493</Words>
  <Application>Microsoft Office PowerPoint</Application>
  <PresentationFormat>A4 210 x 297 mm</PresentationFormat>
  <Paragraphs>91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吉村 若菜</cp:lastModifiedBy>
  <cp:revision>21</cp:revision>
  <cp:lastPrinted>2020-05-25T09:03:19Z</cp:lastPrinted>
  <dcterms:created xsi:type="dcterms:W3CDTF">2019-05-16T04:06:36Z</dcterms:created>
  <dcterms:modified xsi:type="dcterms:W3CDTF">2020-05-25T09:14:20Z</dcterms:modified>
</cp:coreProperties>
</file>