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sldIdLst>
    <p:sldId id="256" r:id="rId2"/>
    <p:sldId id="412" r:id="rId3"/>
    <p:sldId id="414" r:id="rId4"/>
    <p:sldId id="420" r:id="rId5"/>
    <p:sldId id="416" r:id="rId6"/>
    <p:sldId id="417" r:id="rId7"/>
    <p:sldId id="462" r:id="rId8"/>
    <p:sldId id="463" r:id="rId9"/>
    <p:sldId id="419" r:id="rId10"/>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5" autoAdjust="0"/>
    <p:restoredTop sz="94660"/>
  </p:normalViewPr>
  <p:slideViewPr>
    <p:cSldViewPr snapToGrid="0">
      <p:cViewPr varScale="1">
        <p:scale>
          <a:sx n="108" d="100"/>
          <a:sy n="108" d="100"/>
        </p:scale>
        <p:origin x="16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54178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84745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425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1" y="98072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9" name="テキスト ボックス 8"/>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21" name="テキスト プレースホルダ 20"/>
          <p:cNvSpPr>
            <a:spLocks noGrp="1"/>
          </p:cNvSpPr>
          <p:nvPr>
            <p:ph type="body" sz="quarter" idx="14"/>
          </p:nvPr>
        </p:nvSpPr>
        <p:spPr>
          <a:xfrm>
            <a:off x="199710" y="1124744"/>
            <a:ext cx="9505950" cy="5327871"/>
          </a:xfrm>
          <a:prstGeom prst="rect">
            <a:avLst/>
          </a:prstGeo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400">
                <a:latin typeface="Meiryo UI" panose="020B0604030504040204" pitchFamily="50" charset="-128"/>
                <a:ea typeface="Meiryo UI" panose="020B0604030504040204" pitchFamily="50" charset="-128"/>
                <a:cs typeface="Meiryo UI" panose="020B0604030504040204" pitchFamily="50" charset="-128"/>
              </a:defRPr>
            </a:lvl3pPr>
            <a:lvl4pPr>
              <a:defRPr sz="12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7"/>
          <p:cNvSpPr>
            <a:spLocks noGrp="1"/>
          </p:cNvSpPr>
          <p:nvPr>
            <p:ph type="title"/>
          </p:nvPr>
        </p:nvSpPr>
        <p:spPr>
          <a:xfrm>
            <a:off x="200471" y="188550"/>
            <a:ext cx="9505055" cy="360050"/>
          </a:xfrm>
        </p:spPr>
        <p:txBody>
          <a:bodyPr>
            <a:normAutofit/>
          </a:bodyPr>
          <a:lstStyle>
            <a:lvl1pPr>
              <a:defRPr sz="14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 タイトルの書式設定</a:t>
            </a:r>
          </a:p>
        </p:txBody>
      </p:sp>
      <p:sp>
        <p:nvSpPr>
          <p:cNvPr id="12" name="テキスト プレースホルダー 12"/>
          <p:cNvSpPr>
            <a:spLocks noGrp="1"/>
          </p:cNvSpPr>
          <p:nvPr>
            <p:ph type="body" sz="quarter" idx="15"/>
          </p:nvPr>
        </p:nvSpPr>
        <p:spPr>
          <a:xfrm>
            <a:off x="200025" y="549275"/>
            <a:ext cx="9505950" cy="359445"/>
          </a:xfrm>
        </p:spPr>
        <p:txBody>
          <a:bodyPr anchor="b" anchorCtr="0"/>
          <a:lstStyle>
            <a:lvl1pPr marL="0" indent="0">
              <a:spcBef>
                <a:spcPts val="0"/>
              </a:spcBef>
              <a:buNone/>
              <a:defRPr sz="2000" b="1">
                <a:latin typeface="Meiryo UI" panose="020B0604030504040204" pitchFamily="50" charset="-128"/>
                <a:ea typeface="Meiryo UI" panose="020B0604030504040204" pitchFamily="50" charset="-128"/>
                <a:cs typeface="Meiryo UI" panose="020B0604030504040204"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
        <p:nvSpPr>
          <p:cNvPr id="8" name="正方形/長方形 7"/>
          <p:cNvSpPr/>
          <p:nvPr userDrawn="1"/>
        </p:nvSpPr>
        <p:spPr>
          <a:xfrm>
            <a:off x="3404659" y="6611779"/>
            <a:ext cx="5742384" cy="246221"/>
          </a:xfrm>
          <a:prstGeom prst="rect">
            <a:avLst/>
          </a:prstGeom>
        </p:spPr>
        <p:txBody>
          <a:bodyPr wrap="square">
            <a:spAutoFit/>
          </a:bodyPr>
          <a:lstStyle/>
          <a:p>
            <a:pPr algn="r">
              <a:defRPr sz="1800" b="0" i="0" u="none" strike="noStrike" kern="0" cap="none" spc="0" baseline="0">
                <a:solidFill>
                  <a:srgbClr val="000000"/>
                </a:solidFill>
                <a:uFillTx/>
              </a:defRPr>
            </a:pPr>
            <a:r>
              <a:rPr lang="en-US" altLang="ja-JP" sz="1000" dirty="0">
                <a:solidFill>
                  <a:srgbClr val="7F7F7F"/>
                </a:solidFill>
                <a:cs typeface="Arial" panose="020B0604020202020204" pitchFamily="34" charset="0"/>
              </a:rPr>
              <a:t>This material is confidential and the property of Sustainable open Innovation Initiative.</a:t>
            </a:r>
            <a:endParaRPr lang="en-US" altLang="ja-JP" sz="1000" dirty="0">
              <a:solidFill>
                <a:srgbClr val="000000"/>
              </a:solidFill>
              <a:cs typeface="Arial" panose="020B0604020202020204" pitchFamily="34" charset="0"/>
            </a:endParaRPr>
          </a:p>
        </p:txBody>
      </p:sp>
    </p:spTree>
    <p:extLst>
      <p:ext uri="{BB962C8B-B14F-4D97-AF65-F5344CB8AC3E}">
        <p14:creationId xmlns:p14="http://schemas.microsoft.com/office/powerpoint/2010/main" val="217496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373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64997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9540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21980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15284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27720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7101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7932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F6BD4-EEF9-4722-8CDD-2437F5166DB3}" type="datetimeFigureOut">
              <a:rPr kumimoji="1" lang="ja-JP" altLang="en-US" smtClean="0"/>
              <a:t>2025/4/11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760637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9F1AB952-6315-468A-BF09-FAFB070104F8}"/>
              </a:ext>
            </a:extLst>
          </p:cNvPr>
          <p:cNvSpPr>
            <a:spLocks noGrp="1"/>
          </p:cNvSpPr>
          <p:nvPr/>
        </p:nvSpPr>
        <p:spPr>
          <a:xfrm>
            <a:off x="773659" y="801192"/>
            <a:ext cx="8483552" cy="29957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dirty="0">
                <a:latin typeface="Meiryo UI" panose="020B0604030504040204" pitchFamily="50" charset="-128"/>
                <a:ea typeface="Meiryo UI" panose="020B0604030504040204" pitchFamily="50" charset="-128"/>
              </a:rPr>
              <a:t>令和</a:t>
            </a:r>
            <a:r>
              <a:rPr lang="en-US" altLang="ja-JP" sz="2400" dirty="0">
                <a:latin typeface="Meiryo UI" panose="020B0604030504040204" pitchFamily="50" charset="-128"/>
                <a:ea typeface="Meiryo UI" panose="020B0604030504040204" pitchFamily="50" charset="-128"/>
              </a:rPr>
              <a:t>6</a:t>
            </a:r>
            <a:r>
              <a:rPr lang="ja-JP" altLang="en-US" sz="2400" dirty="0">
                <a:latin typeface="Meiryo UI" panose="020B0604030504040204" pitchFamily="50" charset="-128"/>
                <a:ea typeface="Meiryo UI" panose="020B0604030504040204" pitchFamily="50" charset="-128"/>
              </a:rPr>
              <a:t>年度補正</a:t>
            </a:r>
            <a:br>
              <a:rPr lang="en-US" altLang="ja-JP"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スマートメーターを活用したディマンドリスポンス実証事業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ja-JP" altLang="en-US" sz="2400" dirty="0">
                <a:latin typeface="Meiryo UI" panose="020B0604030504040204" pitchFamily="50" charset="-128"/>
                <a:ea typeface="Meiryo UI" panose="020B0604030504040204" pitchFamily="50" charset="-128"/>
              </a:rPr>
              <a:t>事業概要説明資料　</a:t>
            </a:r>
            <a:endParaRPr lang="en-US" altLang="ja-JP" sz="2400" dirty="0">
              <a:latin typeface="Meiryo UI" panose="020B0604030504040204" pitchFamily="50" charset="-128"/>
              <a:ea typeface="Meiryo UI" panose="020B0604030504040204" pitchFamily="50" charset="-128"/>
            </a:endParaRPr>
          </a:p>
          <a:p>
            <a:pPr algn="ctr">
              <a:lnSpc>
                <a:spcPct val="100000"/>
              </a:lnSpc>
            </a:pP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申請者名を表記してください</a:t>
            </a:r>
            <a:r>
              <a:rPr lang="en-US" altLang="ja-JP" sz="2400" dirty="0">
                <a:latin typeface="Meiryo UI" panose="020B0604030504040204" pitchFamily="50" charset="-128"/>
                <a:ea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endParaRPr>
          </a:p>
        </p:txBody>
      </p:sp>
      <p:sp>
        <p:nvSpPr>
          <p:cNvPr id="7" name="テキスト ボックス 5">
            <a:extLst>
              <a:ext uri="{FF2B5EF4-FFF2-40B4-BE49-F238E27FC236}">
                <a16:creationId xmlns:a16="http://schemas.microsoft.com/office/drawing/2014/main" id="{1F076F13-1FD6-4401-974C-1CC55512AAC9}"/>
              </a:ext>
            </a:extLst>
          </p:cNvPr>
          <p:cNvSpPr txBox="1"/>
          <p:nvPr/>
        </p:nvSpPr>
        <p:spPr>
          <a:xfrm>
            <a:off x="473141" y="4678835"/>
            <a:ext cx="8959718" cy="175432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作成における注意事項</a:t>
            </a:r>
            <a:r>
              <a:rPr lang="en-US" altLang="ja-JP" sz="1350" dirty="0">
                <a:latin typeface="Meiryo UI" panose="020B0604030504040204" pitchFamily="50" charset="-128"/>
                <a:ea typeface="Meiryo UI" panose="020B0604030504040204" pitchFamily="50" charset="-128"/>
              </a:rPr>
              <a:t>】</a:t>
            </a:r>
          </a:p>
          <a:p>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・こちらのフォーマットを用いて記載例は削除した上で、作成してください。</a:t>
            </a:r>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（デザイン、レイアウトの変更は可、各ページタイトル欄のレイアウトは変更不可）</a:t>
            </a:r>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・ページが不足する場合は、適宜追加してください。</a:t>
            </a:r>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・事業概要説明は本資料で完結させてください。別紙参照などは認められません。</a:t>
            </a:r>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・資料作成時は、表記されている注意事項の枠を削除してください。</a:t>
            </a:r>
            <a:endParaRPr lang="en-US" altLang="ja-JP" sz="1350" dirty="0">
              <a:latin typeface="Meiryo UI" panose="020B0604030504040204" pitchFamily="50" charset="-128"/>
              <a:ea typeface="Meiryo UI" panose="020B0604030504040204" pitchFamily="50" charset="-128"/>
            </a:endParaRPr>
          </a:p>
          <a:p>
            <a:endParaRPr lang="en-US" altLang="ja-JP" sz="13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765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5"/>
          </p:nvPr>
        </p:nvSpPr>
        <p:spPr>
          <a:xfrm>
            <a:off x="180000" y="540000"/>
            <a:ext cx="9505950" cy="359445"/>
          </a:xfrm>
        </p:spPr>
        <p:txBody>
          <a:bodyPr>
            <a:normAutofit lnSpcReduction="10000"/>
          </a:bodyPr>
          <a:lstStyle/>
          <a:p>
            <a:r>
              <a:rPr kumimoji="1" lang="ja-JP" altLang="en-US" dirty="0"/>
              <a:t>事業名称（プロジェクト名）</a:t>
            </a:r>
          </a:p>
        </p:txBody>
      </p:sp>
      <p:sp>
        <p:nvSpPr>
          <p:cNvPr id="6" name="テキスト プレースホルダー 1"/>
          <p:cNvSpPr>
            <a:spLocks noGrp="1"/>
          </p:cNvSpPr>
          <p:nvPr>
            <p:ph type="body" sz="quarter" idx="14"/>
          </p:nvPr>
        </p:nvSpPr>
        <p:spPr>
          <a:xfrm>
            <a:off x="200023" y="1123200"/>
            <a:ext cx="9505950" cy="5327871"/>
          </a:xfrm>
        </p:spPr>
        <p:txBody>
          <a:bodyPr/>
          <a:lstStyle/>
          <a:p>
            <a:r>
              <a:rPr lang="ja-JP" altLang="en-US" dirty="0"/>
              <a:t>事業の目的（社会的意義を含む）</a:t>
            </a:r>
            <a:endParaRPr kumimoji="1" lang="en-US" altLang="ja-JP" dirty="0"/>
          </a:p>
          <a:p>
            <a:r>
              <a:rPr lang="en-US" altLang="ja-JP" dirty="0"/>
              <a:t>IoT</a:t>
            </a:r>
            <a:r>
              <a:rPr lang="ja-JP" altLang="en-US" dirty="0"/>
              <a:t>ルートを活用した</a:t>
            </a:r>
            <a:r>
              <a:rPr lang="en-US" altLang="ja-JP" dirty="0"/>
              <a:t>DR</a:t>
            </a:r>
            <a:r>
              <a:rPr lang="ja-JP" altLang="en-US" dirty="0"/>
              <a:t>取組に向けたロードマップ</a:t>
            </a:r>
            <a:endParaRPr lang="en-US" altLang="ja-JP" dirty="0"/>
          </a:p>
          <a:p>
            <a:pPr marL="0" indent="0">
              <a:buNone/>
            </a:pPr>
            <a:r>
              <a:rPr lang="ja-JP" altLang="en-US" dirty="0">
                <a:solidFill>
                  <a:srgbClr val="FF0000"/>
                </a:solidFill>
              </a:rPr>
              <a:t>　　</a:t>
            </a:r>
            <a:r>
              <a:rPr lang="ja-JP" altLang="en-US" dirty="0"/>
              <a:t>必須：実証（最大</a:t>
            </a:r>
            <a:r>
              <a:rPr lang="en-US" altLang="ja-JP" dirty="0"/>
              <a:t>2</a:t>
            </a:r>
            <a:r>
              <a:rPr lang="ja-JP" altLang="en-US" dirty="0"/>
              <a:t>年間）での取組内容のサマリ</a:t>
            </a:r>
            <a:endParaRPr lang="en-US" altLang="ja-JP" dirty="0"/>
          </a:p>
          <a:p>
            <a:pPr marL="630238" indent="0">
              <a:buNone/>
            </a:pPr>
            <a:r>
              <a:rPr lang="ja-JP" altLang="en-US" dirty="0"/>
              <a:t>　　</a:t>
            </a:r>
            <a:r>
              <a:rPr lang="en-US" altLang="ja-JP" dirty="0"/>
              <a:t>※P.2</a:t>
            </a:r>
            <a:r>
              <a:rPr lang="ja-JP" altLang="en-US" dirty="0"/>
              <a:t>～</a:t>
            </a:r>
            <a:r>
              <a:rPr lang="en-US" altLang="ja-JP" dirty="0"/>
              <a:t>P.7</a:t>
            </a:r>
            <a:r>
              <a:rPr lang="ja-JP" altLang="en-US" dirty="0"/>
              <a:t>の内容を網羅的に含めること</a:t>
            </a:r>
            <a:endParaRPr lang="en-US" altLang="ja-JP" dirty="0"/>
          </a:p>
          <a:p>
            <a:pPr marL="0" indent="0">
              <a:buNone/>
            </a:pPr>
            <a:r>
              <a:rPr lang="ja-JP" altLang="en-US" dirty="0"/>
              <a:t>　　任意：実証終了後から社会実装（サービス提供）に向けた取組内容</a:t>
            </a:r>
            <a:endParaRPr lang="en-US" altLang="ja-JP" dirty="0"/>
          </a:p>
          <a:p>
            <a:pPr marL="0" indent="0">
              <a:buNone/>
            </a:pPr>
            <a:r>
              <a:rPr lang="ja-JP" altLang="en-US" dirty="0"/>
              <a:t>　　</a:t>
            </a:r>
            <a:endParaRPr lang="en-US" altLang="ja-JP" dirty="0"/>
          </a:p>
        </p:txBody>
      </p:sp>
      <p:sp>
        <p:nvSpPr>
          <p:cNvPr id="7" name="タイトル 6">
            <a:extLst>
              <a:ext uri="{FF2B5EF4-FFF2-40B4-BE49-F238E27FC236}">
                <a16:creationId xmlns:a16="http://schemas.microsoft.com/office/drawing/2014/main" id="{0D09D7B9-ACC9-ABB6-A875-9A612C211DF7}"/>
              </a:ext>
            </a:extLst>
          </p:cNvPr>
          <p:cNvSpPr>
            <a:spLocks noGrp="1"/>
          </p:cNvSpPr>
          <p:nvPr>
            <p:ph type="title"/>
          </p:nvPr>
        </p:nvSpPr>
        <p:spPr/>
        <p:txBody>
          <a:bodyPr/>
          <a:lstStyle/>
          <a:p>
            <a:pPr algn="r"/>
            <a:r>
              <a:rPr lang="ja-JP" altLang="en-US" dirty="0"/>
              <a:t>事業概要書</a:t>
            </a:r>
          </a:p>
        </p:txBody>
      </p:sp>
    </p:spTree>
    <p:extLst>
      <p:ext uri="{BB962C8B-B14F-4D97-AF65-F5344CB8AC3E}">
        <p14:creationId xmlns:p14="http://schemas.microsoft.com/office/powerpoint/2010/main" val="358306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補助事業に携わる</a:t>
            </a:r>
            <a:r>
              <a:rPr lang="ja-JP" altLang="en-US" dirty="0"/>
              <a:t>社</a:t>
            </a:r>
            <a:r>
              <a:rPr kumimoji="1" lang="ja-JP" altLang="en-US" dirty="0"/>
              <a:t>及びその役割を明確に記載</a:t>
            </a:r>
            <a:endParaRPr kumimoji="1" lang="en-US" altLang="ja-JP" dirty="0"/>
          </a:p>
          <a:p>
            <a:pPr marL="0" indent="0">
              <a:buNone/>
            </a:pPr>
            <a:r>
              <a:rPr lang="ja-JP" altLang="en-US" dirty="0"/>
              <a:t>　　</a:t>
            </a:r>
            <a:r>
              <a:rPr lang="en-US" altLang="ja-JP" dirty="0"/>
              <a:t>※</a:t>
            </a:r>
            <a:r>
              <a:rPr lang="ja-JP" altLang="en-US" dirty="0"/>
              <a:t>コンソーシアムを組成する場合は、コンソーシアム体制図も記載</a:t>
            </a:r>
            <a:endParaRPr lang="en-US" altLang="ja-JP" dirty="0"/>
          </a:p>
          <a:p>
            <a:pPr marL="0" indent="0">
              <a:buNone/>
            </a:pPr>
            <a:r>
              <a:rPr lang="ja-JP" altLang="en-US" dirty="0"/>
              <a:t>　　</a:t>
            </a:r>
            <a:r>
              <a:rPr lang="en-US" altLang="ja-JP" dirty="0"/>
              <a:t>※</a:t>
            </a:r>
            <a:r>
              <a:rPr lang="ja-JP" altLang="en-US" dirty="0"/>
              <a:t>業務委託をする場合は、それらも含めること</a:t>
            </a:r>
            <a:endParaRPr lang="en-US" altLang="ja-JP" dirty="0"/>
          </a:p>
          <a:p>
            <a:endParaRPr kumimoji="1" lang="en-US" altLang="ja-JP" dirty="0"/>
          </a:p>
        </p:txBody>
      </p:sp>
      <p:sp>
        <p:nvSpPr>
          <p:cNvPr id="4" name="テキスト プレースホルダー 3"/>
          <p:cNvSpPr>
            <a:spLocks noGrp="1"/>
          </p:cNvSpPr>
          <p:nvPr>
            <p:ph type="body" sz="quarter" idx="15"/>
          </p:nvPr>
        </p:nvSpPr>
        <p:spPr>
          <a:xfrm>
            <a:off x="180000" y="540000"/>
            <a:ext cx="9505950" cy="359445"/>
          </a:xfrm>
        </p:spPr>
        <p:txBody>
          <a:bodyPr>
            <a:normAutofit lnSpcReduction="10000"/>
          </a:bodyPr>
          <a:lstStyle/>
          <a:p>
            <a:r>
              <a:rPr kumimoji="1" lang="ja-JP" altLang="en-US" dirty="0"/>
              <a:t>（１）事業の実施体制</a:t>
            </a:r>
          </a:p>
        </p:txBody>
      </p:sp>
    </p:spTree>
    <p:extLst>
      <p:ext uri="{BB962C8B-B14F-4D97-AF65-F5344CB8AC3E}">
        <p14:creationId xmlns:p14="http://schemas.microsoft.com/office/powerpoint/2010/main" val="99849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5"/>
          </p:nvPr>
        </p:nvSpPr>
        <p:spPr>
          <a:xfrm>
            <a:off x="180000" y="540000"/>
            <a:ext cx="9505950" cy="359445"/>
          </a:xfrm>
        </p:spPr>
        <p:txBody>
          <a:bodyPr>
            <a:normAutofit lnSpcReduction="10000"/>
          </a:bodyPr>
          <a:lstStyle/>
          <a:p>
            <a:r>
              <a:rPr kumimoji="1" lang="ja-JP" altLang="en-US" dirty="0"/>
              <a:t>（２）実証スケジュール</a:t>
            </a:r>
          </a:p>
        </p:txBody>
      </p:sp>
      <p:sp>
        <p:nvSpPr>
          <p:cNvPr id="5" name="テキスト プレースホルダー 4"/>
          <p:cNvSpPr>
            <a:spLocks noGrp="1"/>
          </p:cNvSpPr>
          <p:nvPr>
            <p:ph type="body" sz="quarter" idx="14"/>
          </p:nvPr>
        </p:nvSpPr>
        <p:spPr/>
        <p:txBody>
          <a:bodyPr/>
          <a:lstStyle/>
          <a:p>
            <a:r>
              <a:rPr kumimoji="1" lang="ja-JP" altLang="en-US" dirty="0"/>
              <a:t>要件定義</a:t>
            </a:r>
            <a:r>
              <a:rPr lang="ja-JP" altLang="en-US" dirty="0"/>
              <a:t>、システム開発、内部評価、共同実証試験等の実施時期を記載</a:t>
            </a:r>
            <a:endParaRPr lang="en-US" altLang="ja-JP" dirty="0"/>
          </a:p>
          <a:p>
            <a:r>
              <a:rPr lang="ja-JP" altLang="en-US" dirty="0"/>
              <a:t>補助対象として費用計上する項目は、発注・納品・検収・支払等の予定時期を明確にすること。</a:t>
            </a:r>
            <a:endParaRPr lang="en-US" altLang="ja-JP" dirty="0"/>
          </a:p>
        </p:txBody>
      </p:sp>
      <p:sp>
        <p:nvSpPr>
          <p:cNvPr id="6" name="正方形/長方形 5">
            <a:extLst>
              <a:ext uri="{FF2B5EF4-FFF2-40B4-BE49-F238E27FC236}">
                <a16:creationId xmlns:a16="http://schemas.microsoft.com/office/drawing/2014/main" id="{EDFD82C2-C28E-31BF-6440-C5ADD0BEA9E8}"/>
              </a:ext>
            </a:extLst>
          </p:cNvPr>
          <p:cNvSpPr/>
          <p:nvPr/>
        </p:nvSpPr>
        <p:spPr bwMode="auto">
          <a:xfrm>
            <a:off x="8124495" y="15766"/>
            <a:ext cx="1765739" cy="883679"/>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a:extLst>
              <a:ext uri="{FF2B5EF4-FFF2-40B4-BE49-F238E27FC236}">
                <a16:creationId xmlns:a16="http://schemas.microsoft.com/office/drawing/2014/main" id="{AAE87892-0F7E-A6FB-BA76-A1FE5D07FE9F}"/>
              </a:ext>
            </a:extLst>
          </p:cNvPr>
          <p:cNvGraphicFramePr>
            <a:graphicFrameLocks noGrp="1"/>
          </p:cNvGraphicFramePr>
          <p:nvPr>
            <p:extLst>
              <p:ext uri="{D42A27DB-BD31-4B8C-83A1-F6EECF244321}">
                <p14:modId xmlns:p14="http://schemas.microsoft.com/office/powerpoint/2010/main" val="2139847705"/>
              </p:ext>
            </p:extLst>
          </p:nvPr>
        </p:nvGraphicFramePr>
        <p:xfrm>
          <a:off x="261304" y="2440278"/>
          <a:ext cx="9444222" cy="2592002"/>
        </p:xfrm>
        <a:graphic>
          <a:graphicData uri="http://schemas.openxmlformats.org/drawingml/2006/table">
            <a:tbl>
              <a:tblPr firstRow="1" bandRow="1">
                <a:tableStyleId>{5C22544A-7EE6-4342-B048-85BDC9FD1C3A}</a:tableStyleId>
              </a:tblPr>
              <a:tblGrid>
                <a:gridCol w="1528023">
                  <a:extLst>
                    <a:ext uri="{9D8B030D-6E8A-4147-A177-3AD203B41FA5}">
                      <a16:colId xmlns:a16="http://schemas.microsoft.com/office/drawing/2014/main" val="3825776888"/>
                    </a:ext>
                  </a:extLst>
                </a:gridCol>
                <a:gridCol w="1284799">
                  <a:extLst>
                    <a:ext uri="{9D8B030D-6E8A-4147-A177-3AD203B41FA5}">
                      <a16:colId xmlns:a16="http://schemas.microsoft.com/office/drawing/2014/main" val="3175732848"/>
                    </a:ext>
                  </a:extLst>
                </a:gridCol>
                <a:gridCol w="828925">
                  <a:extLst>
                    <a:ext uri="{9D8B030D-6E8A-4147-A177-3AD203B41FA5}">
                      <a16:colId xmlns:a16="http://schemas.microsoft.com/office/drawing/2014/main" val="1024141668"/>
                    </a:ext>
                  </a:extLst>
                </a:gridCol>
                <a:gridCol w="828925">
                  <a:extLst>
                    <a:ext uri="{9D8B030D-6E8A-4147-A177-3AD203B41FA5}">
                      <a16:colId xmlns:a16="http://schemas.microsoft.com/office/drawing/2014/main" val="2590868067"/>
                    </a:ext>
                  </a:extLst>
                </a:gridCol>
                <a:gridCol w="828925">
                  <a:extLst>
                    <a:ext uri="{9D8B030D-6E8A-4147-A177-3AD203B41FA5}">
                      <a16:colId xmlns:a16="http://schemas.microsoft.com/office/drawing/2014/main" val="3970028222"/>
                    </a:ext>
                  </a:extLst>
                </a:gridCol>
                <a:gridCol w="828925">
                  <a:extLst>
                    <a:ext uri="{9D8B030D-6E8A-4147-A177-3AD203B41FA5}">
                      <a16:colId xmlns:a16="http://schemas.microsoft.com/office/drawing/2014/main" val="3559819747"/>
                    </a:ext>
                  </a:extLst>
                </a:gridCol>
                <a:gridCol w="828925">
                  <a:extLst>
                    <a:ext uri="{9D8B030D-6E8A-4147-A177-3AD203B41FA5}">
                      <a16:colId xmlns:a16="http://schemas.microsoft.com/office/drawing/2014/main" val="172140001"/>
                    </a:ext>
                  </a:extLst>
                </a:gridCol>
                <a:gridCol w="828925">
                  <a:extLst>
                    <a:ext uri="{9D8B030D-6E8A-4147-A177-3AD203B41FA5}">
                      <a16:colId xmlns:a16="http://schemas.microsoft.com/office/drawing/2014/main" val="1162671435"/>
                    </a:ext>
                  </a:extLst>
                </a:gridCol>
                <a:gridCol w="828925">
                  <a:extLst>
                    <a:ext uri="{9D8B030D-6E8A-4147-A177-3AD203B41FA5}">
                      <a16:colId xmlns:a16="http://schemas.microsoft.com/office/drawing/2014/main" val="1304440790"/>
                    </a:ext>
                  </a:extLst>
                </a:gridCol>
                <a:gridCol w="828925">
                  <a:extLst>
                    <a:ext uri="{9D8B030D-6E8A-4147-A177-3AD203B41FA5}">
                      <a16:colId xmlns:a16="http://schemas.microsoft.com/office/drawing/2014/main" val="1832423594"/>
                    </a:ext>
                  </a:extLst>
                </a:gridCol>
              </a:tblGrid>
              <a:tr h="370286">
                <a:tc gridSpan="2">
                  <a:txBody>
                    <a:bodyPr/>
                    <a:lstStyle/>
                    <a:p>
                      <a:pPr algn="ctr"/>
                      <a:r>
                        <a:rPr kumimoji="1" lang="ja-JP" altLang="en-US" sz="1400" dirty="0"/>
                        <a:t>項目</a:t>
                      </a:r>
                      <a:endParaRPr kumimoji="1" lang="ja-JP" altLang="en-US" dirty="0"/>
                    </a:p>
                  </a:txBody>
                  <a:tcPr anchor="ctr"/>
                </a:tc>
                <a:tc hMerge="1">
                  <a:txBody>
                    <a:bodyPr/>
                    <a:lstStyle/>
                    <a:p>
                      <a:endParaRPr kumimoji="1" lang="ja-JP" altLang="en-US" dirty="0"/>
                    </a:p>
                  </a:txBody>
                  <a:tcPr anchor="ctr"/>
                </a:tc>
                <a:tc>
                  <a:txBody>
                    <a:bodyPr/>
                    <a:lstStyle/>
                    <a:p>
                      <a:r>
                        <a:rPr kumimoji="1" lang="en-US" altLang="ja-JP" sz="1400" dirty="0"/>
                        <a:t>2025.1Q</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2025.2Q</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2025.3Q</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2025.4Q</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2026.1Q</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2026.2Q</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2026.3Q</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2026.4Q</a:t>
                      </a:r>
                      <a:endParaRPr kumimoji="1" lang="ja-JP" altLang="en-US" sz="1400" dirty="0"/>
                    </a:p>
                  </a:txBody>
                  <a:tcPr anchor="ctr"/>
                </a:tc>
                <a:extLst>
                  <a:ext uri="{0D108BD9-81ED-4DB2-BD59-A6C34878D82A}">
                    <a16:rowId xmlns:a16="http://schemas.microsoft.com/office/drawing/2014/main" val="3782416894"/>
                  </a:ext>
                </a:extLst>
              </a:tr>
              <a:tr h="370286">
                <a:tc rowSpan="3">
                  <a:txBody>
                    <a:bodyPr/>
                    <a:lstStyle/>
                    <a:p>
                      <a:pPr algn="ctr"/>
                      <a:r>
                        <a:rPr kumimoji="1" lang="ja-JP" altLang="en-US" sz="1400" dirty="0"/>
                        <a:t>○○システムの改修・開発</a:t>
                      </a:r>
                    </a:p>
                  </a:txBody>
                  <a:tcPr anchor="ctr"/>
                </a:tc>
                <a:tc>
                  <a:txBody>
                    <a:bodyPr/>
                    <a:lstStyle/>
                    <a:p>
                      <a:pPr algn="l"/>
                      <a:r>
                        <a:rPr kumimoji="1" lang="ja-JP" altLang="en-US" sz="1400" dirty="0"/>
                        <a:t>要件定義</a:t>
                      </a:r>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extLst>
                  <a:ext uri="{0D108BD9-81ED-4DB2-BD59-A6C34878D82A}">
                    <a16:rowId xmlns:a16="http://schemas.microsoft.com/office/drawing/2014/main" val="3088199043"/>
                  </a:ext>
                </a:extLst>
              </a:tr>
              <a:tr h="370286">
                <a:tc vMerge="1">
                  <a:txBody>
                    <a:bodyPr/>
                    <a:lstStyle/>
                    <a:p>
                      <a:endParaRPr kumimoji="1" lang="ja-JP" altLang="en-US" dirty="0"/>
                    </a:p>
                  </a:txBody>
                  <a:tcPr/>
                </a:tc>
                <a:tc>
                  <a:txBody>
                    <a:bodyPr/>
                    <a:lstStyle/>
                    <a:p>
                      <a:pPr algn="l"/>
                      <a:r>
                        <a:rPr kumimoji="1" lang="ja-JP" altLang="en-US" sz="1400" dirty="0"/>
                        <a:t>システム開発</a:t>
                      </a:r>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extLst>
                  <a:ext uri="{0D108BD9-81ED-4DB2-BD59-A6C34878D82A}">
                    <a16:rowId xmlns:a16="http://schemas.microsoft.com/office/drawing/2014/main" val="2295131970"/>
                  </a:ext>
                </a:extLst>
              </a:tr>
              <a:tr h="370286">
                <a:tc vMerge="1">
                  <a:txBody>
                    <a:bodyPr/>
                    <a:lstStyle/>
                    <a:p>
                      <a:endParaRPr kumimoji="1" lang="ja-JP" altLang="en-US" dirty="0"/>
                    </a:p>
                  </a:txBody>
                  <a:tcPr/>
                </a:tc>
                <a:tc>
                  <a:txBody>
                    <a:bodyPr/>
                    <a:lstStyle/>
                    <a:p>
                      <a:pPr algn="l"/>
                      <a:r>
                        <a:rPr kumimoji="1" lang="ja-JP" altLang="en-US" sz="1400" dirty="0"/>
                        <a:t>内部評価</a:t>
                      </a:r>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extLst>
                  <a:ext uri="{0D108BD9-81ED-4DB2-BD59-A6C34878D82A}">
                    <a16:rowId xmlns:a16="http://schemas.microsoft.com/office/drawing/2014/main" val="2025511595"/>
                  </a:ext>
                </a:extLst>
              </a:tr>
              <a:tr h="370286">
                <a:tc>
                  <a:txBody>
                    <a:bodyPr/>
                    <a:lstStyle/>
                    <a:p>
                      <a:pPr algn="ctr"/>
                      <a:r>
                        <a:rPr kumimoji="1" lang="en-US" altLang="ja-JP" sz="1400" dirty="0"/>
                        <a:t>…</a:t>
                      </a:r>
                      <a:endParaRPr kumimoji="1" lang="ja-JP" altLang="en-US" sz="1400" dirty="0"/>
                    </a:p>
                  </a:txBody>
                  <a:tcPr vert="wordArtVertRtl" anchor="ctr"/>
                </a:tc>
                <a:tc>
                  <a:txBody>
                    <a:bodyPr/>
                    <a:lstStyle/>
                    <a:p>
                      <a:pPr algn="l"/>
                      <a:endParaRPr kumimoji="1" lang="ja-JP" altLang="en-US" sz="1600" dirty="0"/>
                    </a:p>
                  </a:txBody>
                  <a:tcPr anchor="ctr"/>
                </a:tc>
                <a:tc>
                  <a:txBody>
                    <a:bodyPr/>
                    <a:lstStyle/>
                    <a:p>
                      <a:pPr algn="l"/>
                      <a:endParaRPr kumimoji="1" lang="ja-JP" altLang="en-US" sz="160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extLst>
                  <a:ext uri="{0D108BD9-81ED-4DB2-BD59-A6C34878D82A}">
                    <a16:rowId xmlns:a16="http://schemas.microsoft.com/office/drawing/2014/main" val="1309251126"/>
                  </a:ext>
                </a:extLst>
              </a:tr>
              <a:tr h="370286">
                <a:tc rowSpan="2">
                  <a:txBody>
                    <a:bodyPr/>
                    <a:lstStyle/>
                    <a:p>
                      <a:pPr algn="ctr"/>
                      <a:r>
                        <a:rPr kumimoji="1" lang="ja-JP" altLang="en-US" sz="1400" dirty="0"/>
                        <a:t>共同実証</a:t>
                      </a:r>
                    </a:p>
                  </a:txBody>
                  <a:tcPr anchor="ctr"/>
                </a:tc>
                <a:tc>
                  <a:txBody>
                    <a:bodyPr/>
                    <a:lstStyle/>
                    <a:p>
                      <a:pPr algn="l"/>
                      <a:r>
                        <a:rPr kumimoji="1" lang="ja-JP" altLang="en-US" sz="1400" dirty="0"/>
                        <a:t>制御検証</a:t>
                      </a:r>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extLst>
                  <a:ext uri="{0D108BD9-81ED-4DB2-BD59-A6C34878D82A}">
                    <a16:rowId xmlns:a16="http://schemas.microsoft.com/office/drawing/2014/main" val="3556965003"/>
                  </a:ext>
                </a:extLst>
              </a:tr>
              <a:tr h="370286">
                <a:tc vMerge="1">
                  <a:txBody>
                    <a:bodyPr/>
                    <a:lstStyle/>
                    <a:p>
                      <a:pPr algn="ctr"/>
                      <a:endParaRPr kumimoji="1" lang="ja-JP"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セキュリティ</a:t>
                      </a:r>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tc>
                  <a:txBody>
                    <a:bodyPr/>
                    <a:lstStyle/>
                    <a:p>
                      <a:pPr algn="l"/>
                      <a:endParaRPr kumimoji="1" lang="ja-JP" altLang="en-US" sz="1600" dirty="0"/>
                    </a:p>
                  </a:txBody>
                  <a:tcPr anchor="ctr"/>
                </a:tc>
                <a:extLst>
                  <a:ext uri="{0D108BD9-81ED-4DB2-BD59-A6C34878D82A}">
                    <a16:rowId xmlns:a16="http://schemas.microsoft.com/office/drawing/2014/main" val="1844472307"/>
                  </a:ext>
                </a:extLst>
              </a:tr>
            </a:tbl>
          </a:graphicData>
        </a:graphic>
      </p:graphicFrame>
      <p:cxnSp>
        <p:nvCxnSpPr>
          <p:cNvPr id="10" name="直線コネクタ 9">
            <a:extLst>
              <a:ext uri="{FF2B5EF4-FFF2-40B4-BE49-F238E27FC236}">
                <a16:creationId xmlns:a16="http://schemas.microsoft.com/office/drawing/2014/main" id="{24B443AB-8B26-3CE8-97DC-2E9163B74611}"/>
              </a:ext>
            </a:extLst>
          </p:cNvPr>
          <p:cNvCxnSpPr>
            <a:cxnSpLocks/>
          </p:cNvCxnSpPr>
          <p:nvPr/>
        </p:nvCxnSpPr>
        <p:spPr>
          <a:xfrm>
            <a:off x="3326674" y="2882537"/>
            <a:ext cx="1254034"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91589B04-538C-9827-DA1A-C0171C29067D}"/>
              </a:ext>
            </a:extLst>
          </p:cNvPr>
          <p:cNvCxnSpPr>
            <a:cxnSpLocks/>
          </p:cNvCxnSpPr>
          <p:nvPr/>
        </p:nvCxnSpPr>
        <p:spPr>
          <a:xfrm flipV="1">
            <a:off x="4110190" y="3234993"/>
            <a:ext cx="1454587" cy="6772"/>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F9047259-525E-D7EE-7F44-1DB3D7607228}"/>
              </a:ext>
            </a:extLst>
          </p:cNvPr>
          <p:cNvCxnSpPr>
            <a:cxnSpLocks/>
          </p:cNvCxnSpPr>
          <p:nvPr/>
        </p:nvCxnSpPr>
        <p:spPr>
          <a:xfrm>
            <a:off x="5222967" y="3620588"/>
            <a:ext cx="1012370"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4B21BC56-DBC4-A505-5057-D5C2D5D2882D}"/>
              </a:ext>
            </a:extLst>
          </p:cNvPr>
          <p:cNvCxnSpPr>
            <a:cxnSpLocks/>
          </p:cNvCxnSpPr>
          <p:nvPr/>
        </p:nvCxnSpPr>
        <p:spPr>
          <a:xfrm>
            <a:off x="5155355" y="4408713"/>
            <a:ext cx="1012370"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FC16846C-91DB-7556-22DB-076658963F85}"/>
              </a:ext>
            </a:extLst>
          </p:cNvPr>
          <p:cNvCxnSpPr>
            <a:cxnSpLocks/>
          </p:cNvCxnSpPr>
          <p:nvPr/>
        </p:nvCxnSpPr>
        <p:spPr>
          <a:xfrm>
            <a:off x="5155355" y="4726575"/>
            <a:ext cx="1012370"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0E225A9-D537-8B3C-61F3-67769AAC679B}"/>
              </a:ext>
            </a:extLst>
          </p:cNvPr>
          <p:cNvCxnSpPr>
            <a:cxnSpLocks/>
          </p:cNvCxnSpPr>
          <p:nvPr/>
        </p:nvCxnSpPr>
        <p:spPr>
          <a:xfrm>
            <a:off x="5661540" y="3977640"/>
            <a:ext cx="3692435"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CFC6E218-7582-8768-19E3-F06BCB1A095E}"/>
              </a:ext>
            </a:extLst>
          </p:cNvPr>
          <p:cNvSpPr txBox="1"/>
          <p:nvPr/>
        </p:nvSpPr>
        <p:spPr>
          <a:xfrm>
            <a:off x="3139441" y="2882537"/>
            <a:ext cx="579120" cy="400110"/>
          </a:xfrm>
          <a:prstGeom prst="rect">
            <a:avLst/>
          </a:prstGeom>
          <a:noFill/>
        </p:spPr>
        <p:txBody>
          <a:bodyPr wrap="square">
            <a:spAutoFit/>
          </a:bodyPr>
          <a:lstStyle/>
          <a:p>
            <a:pPr algn="ctr"/>
            <a:r>
              <a:rPr lang="ja-JP" altLang="en-US" sz="1000" dirty="0"/>
              <a:t>発注</a:t>
            </a:r>
            <a:endParaRPr lang="en-US" altLang="ja-JP" sz="1000" dirty="0"/>
          </a:p>
          <a:p>
            <a:pPr algn="ctr"/>
            <a:r>
              <a:rPr lang="en-US" altLang="ja-JP" sz="1000" dirty="0"/>
              <a:t>6</a:t>
            </a:r>
            <a:r>
              <a:rPr lang="ja-JP" altLang="en-US" sz="1000" dirty="0"/>
              <a:t>月末</a:t>
            </a:r>
          </a:p>
        </p:txBody>
      </p:sp>
      <p:sp>
        <p:nvSpPr>
          <p:cNvPr id="25" name="テキスト ボックス 24">
            <a:extLst>
              <a:ext uri="{FF2B5EF4-FFF2-40B4-BE49-F238E27FC236}">
                <a16:creationId xmlns:a16="http://schemas.microsoft.com/office/drawing/2014/main" id="{21831542-E71D-4BDF-17EC-75685479C385}"/>
              </a:ext>
            </a:extLst>
          </p:cNvPr>
          <p:cNvSpPr txBox="1"/>
          <p:nvPr/>
        </p:nvSpPr>
        <p:spPr>
          <a:xfrm>
            <a:off x="5164095" y="3250032"/>
            <a:ext cx="579120" cy="400110"/>
          </a:xfrm>
          <a:prstGeom prst="rect">
            <a:avLst/>
          </a:prstGeom>
          <a:noFill/>
        </p:spPr>
        <p:txBody>
          <a:bodyPr wrap="square">
            <a:spAutoFit/>
          </a:bodyPr>
          <a:lstStyle/>
          <a:p>
            <a:pPr algn="ctr"/>
            <a:r>
              <a:rPr lang="ja-JP" altLang="en-US" sz="1000" dirty="0"/>
              <a:t>納品</a:t>
            </a:r>
            <a:endParaRPr lang="en-US" altLang="ja-JP" sz="1000" dirty="0"/>
          </a:p>
          <a:p>
            <a:pPr algn="ctr"/>
            <a:r>
              <a:rPr lang="en-US" altLang="ja-JP" sz="1000" dirty="0"/>
              <a:t>12</a:t>
            </a:r>
            <a:r>
              <a:rPr lang="ja-JP" altLang="en-US" sz="1000" dirty="0"/>
              <a:t>月末</a:t>
            </a:r>
            <a:endParaRPr lang="en-US" altLang="ja-JP" sz="1000" dirty="0"/>
          </a:p>
        </p:txBody>
      </p:sp>
      <p:sp>
        <p:nvSpPr>
          <p:cNvPr id="3" name="テキスト ボックス 2">
            <a:extLst>
              <a:ext uri="{FF2B5EF4-FFF2-40B4-BE49-F238E27FC236}">
                <a16:creationId xmlns:a16="http://schemas.microsoft.com/office/drawing/2014/main" id="{5481B02E-DC0A-D818-4F4B-40B19B07D4C0}"/>
              </a:ext>
            </a:extLst>
          </p:cNvPr>
          <p:cNvSpPr txBox="1"/>
          <p:nvPr/>
        </p:nvSpPr>
        <p:spPr>
          <a:xfrm>
            <a:off x="210355" y="2078926"/>
            <a:ext cx="4953740" cy="369332"/>
          </a:xfrm>
          <a:prstGeom prst="rect">
            <a:avLst/>
          </a:prstGeom>
          <a:noFill/>
        </p:spPr>
        <p:txBody>
          <a:bodyPr wrap="square">
            <a:spAutoFit/>
          </a:bodyPr>
          <a:lstStyle/>
          <a:p>
            <a:pPr marL="0" indent="0">
              <a:buNone/>
            </a:pPr>
            <a:r>
              <a:rPr lang="ja-JP" altLang="en-US" dirty="0"/>
              <a:t>＜記載例＞</a:t>
            </a:r>
            <a:endParaRPr kumimoji="1" lang="en-US" altLang="ja-JP" dirty="0"/>
          </a:p>
        </p:txBody>
      </p:sp>
    </p:spTree>
    <p:extLst>
      <p:ext uri="{BB962C8B-B14F-4D97-AF65-F5344CB8AC3E}">
        <p14:creationId xmlns:p14="http://schemas.microsoft.com/office/powerpoint/2010/main" val="1154487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xfrm>
            <a:off x="201600" y="1124744"/>
            <a:ext cx="9420972" cy="5327871"/>
          </a:xfrm>
        </p:spPr>
        <p:txBody>
          <a:bodyPr/>
          <a:lstStyle/>
          <a:p>
            <a:pPr marL="0" indent="0">
              <a:buNone/>
            </a:pPr>
            <a:r>
              <a:rPr lang="en-US" altLang="ja-JP" dirty="0"/>
              <a:t>【A</a:t>
            </a:r>
            <a:r>
              <a:rPr lang="ja-JP" altLang="en-US" dirty="0"/>
              <a:t>事業者</a:t>
            </a:r>
            <a:r>
              <a:rPr lang="en-US" altLang="ja-JP" dirty="0"/>
              <a:t>】</a:t>
            </a:r>
          </a:p>
          <a:p>
            <a:r>
              <a:rPr lang="ja-JP" altLang="en-US" dirty="0"/>
              <a:t>スマートメーター通信ネットワーク及び</a:t>
            </a:r>
            <a:r>
              <a:rPr lang="en-US" altLang="ja-JP" dirty="0"/>
              <a:t>IoT</a:t>
            </a:r>
            <a:r>
              <a:rPr lang="ja-JP" altLang="en-US" dirty="0"/>
              <a:t>ルートを活用したリソース制御検証のシステム構成を記載</a:t>
            </a:r>
            <a:endParaRPr lang="en-US" altLang="ja-JP" dirty="0"/>
          </a:p>
          <a:p>
            <a:pPr marL="0" indent="0">
              <a:buNone/>
            </a:pPr>
            <a:r>
              <a:rPr lang="en-US" altLang="ja-JP" dirty="0"/>
              <a:t>【B</a:t>
            </a:r>
            <a:r>
              <a:rPr lang="ja-JP" altLang="en-US" dirty="0"/>
              <a:t>事業者</a:t>
            </a:r>
            <a:r>
              <a:rPr lang="en-US" altLang="ja-JP" dirty="0"/>
              <a:t>】</a:t>
            </a:r>
          </a:p>
          <a:p>
            <a:pPr>
              <a:lnSpc>
                <a:spcPts val="2000"/>
              </a:lnSpc>
            </a:pPr>
            <a:r>
              <a:rPr lang="en-US" altLang="ja-JP" dirty="0"/>
              <a:t>A</a:t>
            </a:r>
            <a:r>
              <a:rPr lang="ja-JP" altLang="en-US" dirty="0"/>
              <a:t>事業者とのシステム連携、スマートメーター通信ネットワーク及び</a:t>
            </a:r>
            <a:r>
              <a:rPr lang="en-US" altLang="ja-JP" dirty="0"/>
              <a:t>IoT</a:t>
            </a:r>
            <a:r>
              <a:rPr lang="ja-JP" altLang="en-US" dirty="0"/>
              <a:t>ルートを活用した</a:t>
            </a:r>
            <a:r>
              <a:rPr lang="en-US" altLang="ja-JP" dirty="0"/>
              <a:t>DR</a:t>
            </a:r>
            <a:r>
              <a:rPr lang="ja-JP" altLang="en-US" dirty="0"/>
              <a:t>実証のシステム・機器構成を記載</a:t>
            </a:r>
            <a:endParaRPr lang="en-US" altLang="ja-JP" dirty="0"/>
          </a:p>
          <a:p>
            <a:pPr marL="0" indent="0">
              <a:lnSpc>
                <a:spcPts val="2000"/>
              </a:lnSpc>
              <a:buNone/>
            </a:pPr>
            <a:r>
              <a:rPr lang="en-US" altLang="ja-JP" dirty="0"/>
              <a:t>【</a:t>
            </a:r>
            <a:r>
              <a:rPr lang="ja-JP" altLang="en-US" dirty="0"/>
              <a:t>共通</a:t>
            </a:r>
            <a:r>
              <a:rPr lang="en-US" altLang="ja-JP" dirty="0"/>
              <a:t>】</a:t>
            </a:r>
          </a:p>
          <a:p>
            <a:pPr>
              <a:lnSpc>
                <a:spcPts val="2000"/>
              </a:lnSpc>
            </a:pPr>
            <a:r>
              <a:rPr lang="en-US" altLang="ja-JP" dirty="0"/>
              <a:t>A</a:t>
            </a:r>
            <a:r>
              <a:rPr lang="ja-JP" altLang="en-US" dirty="0"/>
              <a:t>事業者間や</a:t>
            </a:r>
            <a:r>
              <a:rPr lang="en-US" altLang="ja-JP" dirty="0"/>
              <a:t>A</a:t>
            </a:r>
            <a:r>
              <a:rPr lang="ja-JP" altLang="en-US" dirty="0"/>
              <a:t>事業者及び</a:t>
            </a:r>
            <a:r>
              <a:rPr lang="en-US" altLang="ja-JP" dirty="0"/>
              <a:t>B</a:t>
            </a:r>
            <a:r>
              <a:rPr lang="ja-JP" altLang="en-US" dirty="0"/>
              <a:t>事業者間の連携といった本事業における他の事業者との連携箇所、担務箇所が分かるように記載</a:t>
            </a:r>
            <a:endParaRPr lang="en-US" altLang="ja-JP" dirty="0"/>
          </a:p>
          <a:p>
            <a:r>
              <a:rPr kumimoji="1" lang="ja-JP" altLang="en-US" dirty="0"/>
              <a:t>システムの既設部分、改修や新規開発・導入が必要な機器・システムが分かるように記載</a:t>
            </a:r>
            <a:endParaRPr kumimoji="1" lang="en-US" altLang="ja-JP" dirty="0"/>
          </a:p>
        </p:txBody>
      </p:sp>
      <p:sp>
        <p:nvSpPr>
          <p:cNvPr id="4" name="テキスト プレースホルダー 3"/>
          <p:cNvSpPr>
            <a:spLocks noGrp="1"/>
          </p:cNvSpPr>
          <p:nvPr>
            <p:ph type="body" sz="quarter" idx="15"/>
          </p:nvPr>
        </p:nvSpPr>
        <p:spPr>
          <a:xfrm>
            <a:off x="180000" y="540000"/>
            <a:ext cx="9505950" cy="359445"/>
          </a:xfrm>
        </p:spPr>
        <p:txBody>
          <a:bodyPr>
            <a:normAutofit lnSpcReduction="10000"/>
          </a:bodyPr>
          <a:lstStyle/>
          <a:p>
            <a:r>
              <a:rPr kumimoji="1" lang="ja-JP" altLang="en-US" dirty="0"/>
              <a:t>（３）実証のシステム構成</a:t>
            </a:r>
          </a:p>
        </p:txBody>
      </p:sp>
      <p:sp>
        <p:nvSpPr>
          <p:cNvPr id="5" name="正方形/長方形 4">
            <a:extLst>
              <a:ext uri="{FF2B5EF4-FFF2-40B4-BE49-F238E27FC236}">
                <a16:creationId xmlns:a16="http://schemas.microsoft.com/office/drawing/2014/main" id="{725139B2-A7BA-5F3C-DF79-6F6E4F749EE5}"/>
              </a:ext>
            </a:extLst>
          </p:cNvPr>
          <p:cNvSpPr/>
          <p:nvPr/>
        </p:nvSpPr>
        <p:spPr bwMode="auto">
          <a:xfrm>
            <a:off x="8124495" y="15766"/>
            <a:ext cx="1765739" cy="885600"/>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事業内容　　　</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263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xfrm>
            <a:off x="201311" y="1124745"/>
            <a:ext cx="9505950" cy="4509702"/>
          </a:xfrm>
        </p:spPr>
        <p:txBody>
          <a:bodyPr/>
          <a:lstStyle/>
          <a:p>
            <a:r>
              <a:rPr lang="ja-JP" altLang="en-US" b="0" i="0" dirty="0">
                <a:solidFill>
                  <a:srgbClr val="202124"/>
                </a:solidFill>
                <a:effectLst/>
                <a:latin typeface="Roboto" panose="02000000000000000000" pitchFamily="2" charset="0"/>
              </a:rPr>
              <a:t>システムを構成する機器間の通信方式および通信規格（プロトコル等）</a:t>
            </a:r>
            <a:r>
              <a:rPr lang="ja-JP" altLang="en-US" dirty="0">
                <a:solidFill>
                  <a:srgbClr val="202124"/>
                </a:solidFill>
                <a:latin typeface="Roboto" panose="02000000000000000000" pitchFamily="2" charset="0"/>
              </a:rPr>
              <a:t>を記載（予定の場合はその旨を記載）</a:t>
            </a:r>
            <a:endParaRPr lang="en-US" altLang="ja-JP" dirty="0"/>
          </a:p>
          <a:p>
            <a:r>
              <a:rPr kumimoji="1" lang="ja-JP" altLang="en-US" dirty="0"/>
              <a:t>記載例を参照し、想定しているセキュリティプロトコルを想定の場所に記載</a:t>
            </a:r>
            <a:endParaRPr kumimoji="1" lang="en-US" altLang="ja-JP" dirty="0"/>
          </a:p>
          <a:p>
            <a:r>
              <a:rPr kumimoji="1" lang="ja-JP" altLang="en-US" dirty="0"/>
              <a:t>システムの責任分界点を該当箇所に記載</a:t>
            </a:r>
            <a:endParaRPr kumimoji="1" lang="en-US" altLang="ja-JP" dirty="0"/>
          </a:p>
          <a:p>
            <a:r>
              <a:rPr kumimoji="1" lang="ja-JP" altLang="en-US" dirty="0"/>
              <a:t>改修や新規開発・導入が必要な箇所・部分が分かるように記載</a:t>
            </a:r>
            <a:endParaRPr lang="en-US" altLang="ja-JP" dirty="0"/>
          </a:p>
          <a:p>
            <a:pPr marL="0" indent="0">
              <a:buNone/>
            </a:pPr>
            <a:endParaRPr lang="en-US" altLang="ja-JP" sz="500" dirty="0">
              <a:solidFill>
                <a:srgbClr val="FF0000"/>
              </a:solidFill>
              <a:highlight>
                <a:srgbClr val="FFFF00"/>
              </a:highlight>
            </a:endParaRPr>
          </a:p>
          <a:p>
            <a:pPr marL="0" indent="0">
              <a:buNone/>
            </a:pPr>
            <a:r>
              <a:rPr lang="ja-JP" altLang="en-US" dirty="0"/>
              <a:t>＜記載例＞</a:t>
            </a:r>
            <a:endParaRPr kumimoji="1" lang="en-US" altLang="ja-JP" dirty="0"/>
          </a:p>
        </p:txBody>
      </p:sp>
      <p:sp>
        <p:nvSpPr>
          <p:cNvPr id="4" name="テキスト プレースホルダー 3"/>
          <p:cNvSpPr>
            <a:spLocks noGrp="1"/>
          </p:cNvSpPr>
          <p:nvPr>
            <p:ph type="body" sz="quarter" idx="15"/>
          </p:nvPr>
        </p:nvSpPr>
        <p:spPr>
          <a:xfrm>
            <a:off x="180000" y="540000"/>
            <a:ext cx="9505950" cy="359445"/>
          </a:xfrm>
        </p:spPr>
        <p:txBody>
          <a:bodyPr>
            <a:normAutofit lnSpcReduction="10000"/>
          </a:bodyPr>
          <a:lstStyle/>
          <a:p>
            <a:r>
              <a:rPr kumimoji="1" lang="ja-JP" altLang="en-US" dirty="0"/>
              <a:t>（</a:t>
            </a:r>
            <a:r>
              <a:rPr lang="ja-JP" altLang="en-US" dirty="0"/>
              <a:t>４</a:t>
            </a:r>
            <a:r>
              <a:rPr kumimoji="1" lang="ja-JP" altLang="en-US" dirty="0"/>
              <a:t>）通信方式と通信規格（対象：</a:t>
            </a:r>
            <a:r>
              <a:rPr kumimoji="1" lang="en-US" altLang="ja-JP" dirty="0"/>
              <a:t>A</a:t>
            </a:r>
            <a:r>
              <a:rPr kumimoji="1" lang="ja-JP" altLang="en-US" dirty="0"/>
              <a:t>事業への申請者）</a:t>
            </a:r>
            <a:endParaRPr kumimoji="1" lang="ja-JP" altLang="en-US" strike="sngStrike" dirty="0"/>
          </a:p>
        </p:txBody>
      </p:sp>
      <p:sp>
        <p:nvSpPr>
          <p:cNvPr id="5" name="正方形/長方形 4">
            <a:extLst>
              <a:ext uri="{FF2B5EF4-FFF2-40B4-BE49-F238E27FC236}">
                <a16:creationId xmlns:a16="http://schemas.microsoft.com/office/drawing/2014/main" id="{0A47675E-DA0F-9029-6A7F-1F5E89A62A0C}"/>
              </a:ext>
            </a:extLst>
          </p:cNvPr>
          <p:cNvSpPr/>
          <p:nvPr/>
        </p:nvSpPr>
        <p:spPr bwMode="auto">
          <a:xfrm>
            <a:off x="8124495" y="15766"/>
            <a:ext cx="1765739" cy="885600"/>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 name="図 5">
            <a:extLst>
              <a:ext uri="{FF2B5EF4-FFF2-40B4-BE49-F238E27FC236}">
                <a16:creationId xmlns:a16="http://schemas.microsoft.com/office/drawing/2014/main" id="{D2844ABE-4ADA-D058-0F7B-445084C30EA2}"/>
              </a:ext>
            </a:extLst>
          </p:cNvPr>
          <p:cNvPicPr>
            <a:picLocks noChangeAspect="1"/>
          </p:cNvPicPr>
          <p:nvPr/>
        </p:nvPicPr>
        <p:blipFill>
          <a:blip r:embed="rId2"/>
          <a:stretch>
            <a:fillRect/>
          </a:stretch>
        </p:blipFill>
        <p:spPr>
          <a:xfrm>
            <a:off x="451516" y="3000044"/>
            <a:ext cx="8962918" cy="3489111"/>
          </a:xfrm>
          <a:prstGeom prst="rect">
            <a:avLst/>
          </a:prstGeom>
        </p:spPr>
      </p:pic>
    </p:spTree>
    <p:extLst>
      <p:ext uri="{BB962C8B-B14F-4D97-AF65-F5344CB8AC3E}">
        <p14:creationId xmlns:p14="http://schemas.microsoft.com/office/powerpoint/2010/main" val="4065227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xfrm>
            <a:off x="199710" y="1124744"/>
            <a:ext cx="9505950" cy="5327871"/>
          </a:xfrm>
        </p:spPr>
        <p:txBody>
          <a:bodyPr/>
          <a:lstStyle/>
          <a:p>
            <a:pPr marL="0" indent="0">
              <a:buNone/>
            </a:pPr>
            <a:r>
              <a:rPr lang="en-US" altLang="ja-JP" dirty="0"/>
              <a:t>【A</a:t>
            </a:r>
            <a:r>
              <a:rPr lang="ja-JP" altLang="en-US" dirty="0"/>
              <a:t>事業</a:t>
            </a:r>
            <a:r>
              <a:rPr lang="en-US" altLang="ja-JP" dirty="0"/>
              <a:t>】</a:t>
            </a:r>
            <a:r>
              <a:rPr lang="en-US" altLang="ja-JP" sz="1200" dirty="0"/>
              <a:t>※</a:t>
            </a:r>
            <a:r>
              <a:rPr lang="ja-JP" altLang="en-US" sz="1200" dirty="0"/>
              <a:t>表は原則下表を使用し、追加情報を記載する場合は別途記載すること</a:t>
            </a:r>
            <a:endParaRPr lang="en-US" altLang="ja-JP" dirty="0"/>
          </a:p>
          <a:p>
            <a:r>
              <a:rPr lang="ja-JP" altLang="en-US" dirty="0"/>
              <a:t>① リソース制御の環境構築・提供等に向けた課題を記載。</a:t>
            </a:r>
            <a:endParaRPr lang="en-US" altLang="ja-JP" dirty="0"/>
          </a:p>
          <a:p>
            <a:r>
              <a:rPr lang="ja-JP" altLang="en-US" dirty="0"/>
              <a:t>② ①に対して、優先順位・ステップ等が分かるように記載し、本事業（今年度）取組事項を</a:t>
            </a:r>
            <a:r>
              <a:rPr lang="ja-JP" altLang="en-US" b="1" dirty="0">
                <a:solidFill>
                  <a:srgbClr val="FF0000"/>
                </a:solidFill>
              </a:rPr>
              <a:t>赤字で明記</a:t>
            </a:r>
            <a:r>
              <a:rPr lang="ja-JP" altLang="en-US" dirty="0"/>
              <a:t>すること。</a:t>
            </a:r>
            <a:endParaRPr lang="en-US" altLang="ja-JP" dirty="0"/>
          </a:p>
          <a:p>
            <a:endParaRPr lang="en-US" altLang="ja-JP" dirty="0"/>
          </a:p>
          <a:p>
            <a:endParaRPr lang="en-US" altLang="ja-JP" dirty="0"/>
          </a:p>
          <a:p>
            <a:endParaRPr lang="en-US" altLang="ja-JP" dirty="0"/>
          </a:p>
          <a:p>
            <a:endParaRPr lang="en-US" altLang="ja-JP" dirty="0"/>
          </a:p>
          <a:p>
            <a:endParaRPr lang="en-US" altLang="ja-JP" dirty="0"/>
          </a:p>
          <a:p>
            <a:pPr marL="0" indent="0">
              <a:buNone/>
            </a:pPr>
            <a:r>
              <a:rPr lang="en-US" altLang="ja-JP" dirty="0"/>
              <a:t>【B</a:t>
            </a:r>
            <a:r>
              <a:rPr lang="ja-JP" altLang="en-US" dirty="0"/>
              <a:t>事業</a:t>
            </a:r>
            <a:r>
              <a:rPr lang="en-US" altLang="ja-JP" dirty="0"/>
              <a:t>】</a:t>
            </a:r>
            <a:r>
              <a:rPr lang="en-US" altLang="ja-JP" sz="1200" dirty="0"/>
              <a:t> ※</a:t>
            </a:r>
            <a:r>
              <a:rPr lang="ja-JP" altLang="en-US" sz="1200" dirty="0"/>
              <a:t>表は原則下表を使用し、追加情報を記載する場合は別途記載すること</a:t>
            </a:r>
            <a:endParaRPr lang="en-US" altLang="ja-JP" dirty="0"/>
          </a:p>
          <a:p>
            <a:r>
              <a:rPr lang="ja-JP" altLang="en-US" dirty="0"/>
              <a:t>① リソース制御環境の活用等に向けた課題を記載。</a:t>
            </a:r>
            <a:endParaRPr lang="en-US" altLang="ja-JP" dirty="0"/>
          </a:p>
          <a:p>
            <a:r>
              <a:rPr lang="ja-JP" altLang="en-US" dirty="0"/>
              <a:t>② ①に対して、優先順位・ステップ等が分かるように記載し、本事業（今年度）取組事項を</a:t>
            </a:r>
            <a:r>
              <a:rPr lang="ja-JP" altLang="en-US" b="1" dirty="0">
                <a:solidFill>
                  <a:srgbClr val="FF0000"/>
                </a:solidFill>
              </a:rPr>
              <a:t>赤字で明記</a:t>
            </a:r>
            <a:r>
              <a:rPr lang="ja-JP" altLang="en-US" dirty="0"/>
              <a:t>すること。</a:t>
            </a:r>
            <a:endParaRPr lang="en-US" altLang="ja-JP" dirty="0"/>
          </a:p>
        </p:txBody>
      </p:sp>
      <p:sp>
        <p:nvSpPr>
          <p:cNvPr id="4" name="テキスト プレースホルダー 3"/>
          <p:cNvSpPr>
            <a:spLocks noGrp="1"/>
          </p:cNvSpPr>
          <p:nvPr>
            <p:ph type="body" sz="quarter" idx="15"/>
          </p:nvPr>
        </p:nvSpPr>
        <p:spPr>
          <a:xfrm>
            <a:off x="180000" y="540000"/>
            <a:ext cx="9505950" cy="359445"/>
          </a:xfrm>
        </p:spPr>
        <p:txBody>
          <a:bodyPr>
            <a:normAutofit lnSpcReduction="10000"/>
          </a:bodyPr>
          <a:lstStyle/>
          <a:p>
            <a:r>
              <a:rPr kumimoji="1" lang="ja-JP" altLang="en-US" dirty="0"/>
              <a:t>（５）課題及び実証内容（</a:t>
            </a:r>
            <a:r>
              <a:rPr lang="en-US" altLang="ja-JP" dirty="0"/>
              <a:t>IoT</a:t>
            </a:r>
            <a:r>
              <a:rPr lang="ja-JP" altLang="en-US" dirty="0"/>
              <a:t>ルートを活用した</a:t>
            </a:r>
            <a:r>
              <a:rPr lang="en-US" altLang="ja-JP" dirty="0"/>
              <a:t>DR</a:t>
            </a:r>
            <a:r>
              <a:rPr kumimoji="1" lang="ja-JP" altLang="en-US" dirty="0"/>
              <a:t>）</a:t>
            </a:r>
          </a:p>
        </p:txBody>
      </p:sp>
      <p:sp>
        <p:nvSpPr>
          <p:cNvPr id="5" name="正方形/長方形 4">
            <a:extLst>
              <a:ext uri="{FF2B5EF4-FFF2-40B4-BE49-F238E27FC236}">
                <a16:creationId xmlns:a16="http://schemas.microsoft.com/office/drawing/2014/main" id="{725139B2-A7BA-5F3C-DF79-6F6E4F749EE5}"/>
              </a:ext>
            </a:extLst>
          </p:cNvPr>
          <p:cNvSpPr/>
          <p:nvPr/>
        </p:nvSpPr>
        <p:spPr bwMode="auto">
          <a:xfrm>
            <a:off x="8124495" y="15766"/>
            <a:ext cx="1765739" cy="885600"/>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a:extLst>
              <a:ext uri="{FF2B5EF4-FFF2-40B4-BE49-F238E27FC236}">
                <a16:creationId xmlns:a16="http://schemas.microsoft.com/office/drawing/2014/main" id="{A94667A9-ED7D-7ED7-5E1B-43755DA0A6EA}"/>
              </a:ext>
            </a:extLst>
          </p:cNvPr>
          <p:cNvGraphicFramePr>
            <a:graphicFrameLocks noGrp="1"/>
          </p:cNvGraphicFramePr>
          <p:nvPr>
            <p:extLst>
              <p:ext uri="{D42A27DB-BD31-4B8C-83A1-F6EECF244321}">
                <p14:modId xmlns:p14="http://schemas.microsoft.com/office/powerpoint/2010/main" val="2250421074"/>
              </p:ext>
            </p:extLst>
          </p:nvPr>
        </p:nvGraphicFramePr>
        <p:xfrm>
          <a:off x="337273" y="4926075"/>
          <a:ext cx="9191403" cy="1649876"/>
        </p:xfrm>
        <a:graphic>
          <a:graphicData uri="http://schemas.openxmlformats.org/drawingml/2006/table">
            <a:tbl>
              <a:tblPr firstRow="1" bandRow="1">
                <a:tableStyleId>{5C22544A-7EE6-4342-B048-85BDC9FD1C3A}</a:tableStyleId>
              </a:tblPr>
              <a:tblGrid>
                <a:gridCol w="666991">
                  <a:extLst>
                    <a:ext uri="{9D8B030D-6E8A-4147-A177-3AD203B41FA5}">
                      <a16:colId xmlns:a16="http://schemas.microsoft.com/office/drawing/2014/main" val="1957867195"/>
                    </a:ext>
                  </a:extLst>
                </a:gridCol>
                <a:gridCol w="1324258">
                  <a:extLst>
                    <a:ext uri="{9D8B030D-6E8A-4147-A177-3AD203B41FA5}">
                      <a16:colId xmlns:a16="http://schemas.microsoft.com/office/drawing/2014/main" val="907139706"/>
                    </a:ext>
                  </a:extLst>
                </a:gridCol>
                <a:gridCol w="3374381">
                  <a:extLst>
                    <a:ext uri="{9D8B030D-6E8A-4147-A177-3AD203B41FA5}">
                      <a16:colId xmlns:a16="http://schemas.microsoft.com/office/drawing/2014/main" val="2569089018"/>
                    </a:ext>
                  </a:extLst>
                </a:gridCol>
                <a:gridCol w="3825773">
                  <a:extLst>
                    <a:ext uri="{9D8B030D-6E8A-4147-A177-3AD203B41FA5}">
                      <a16:colId xmlns:a16="http://schemas.microsoft.com/office/drawing/2014/main" val="548158728"/>
                    </a:ext>
                  </a:extLst>
                </a:gridCol>
              </a:tblGrid>
              <a:tr h="225677">
                <a:tc>
                  <a:txBody>
                    <a:bodyPr/>
                    <a:lstStyle/>
                    <a:p>
                      <a:pPr algn="ctr"/>
                      <a:r>
                        <a:rPr kumimoji="1" lang="en-US" altLang="ja-JP" sz="1000" dirty="0">
                          <a:latin typeface="Meiryo UI" panose="020B0604030504040204" pitchFamily="50" charset="-128"/>
                          <a:ea typeface="Meiryo UI" panose="020B0604030504040204" pitchFamily="50" charset="-128"/>
                        </a:rPr>
                        <a:t>NO.</a:t>
                      </a:r>
                      <a:endParaRPr kumimoji="1" lang="ja-JP" altLang="en-US" sz="1000" dirty="0">
                        <a:latin typeface="Meiryo UI" panose="020B0604030504040204" pitchFamily="50" charset="-128"/>
                        <a:ea typeface="Meiryo UI" panose="020B0604030504040204" pitchFamily="50" charset="-128"/>
                      </a:endParaRPr>
                    </a:p>
                  </a:txBody>
                  <a:tcPr>
                    <a:solidFill>
                      <a:schemeClr val="tx1">
                        <a:lumMod val="85000"/>
                        <a:lumOff val="15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検証及び開発範囲</a:t>
                      </a:r>
                    </a:p>
                  </a:txBody>
                  <a:tcPr>
                    <a:solidFill>
                      <a:schemeClr val="tx1">
                        <a:lumMod val="85000"/>
                        <a:lumOff val="15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課題</a:t>
                      </a:r>
                    </a:p>
                  </a:txBody>
                  <a:tcPr>
                    <a:solidFill>
                      <a:schemeClr val="tx1">
                        <a:lumMod val="85000"/>
                        <a:lumOff val="15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実証内容</a:t>
                      </a:r>
                    </a:p>
                  </a:txBody>
                  <a:tcPr>
                    <a:solidFill>
                      <a:schemeClr val="tx1">
                        <a:lumMod val="85000"/>
                        <a:lumOff val="15000"/>
                      </a:schemeClr>
                    </a:solidFill>
                  </a:tcPr>
                </a:tc>
                <a:extLst>
                  <a:ext uri="{0D108BD9-81ED-4DB2-BD59-A6C34878D82A}">
                    <a16:rowId xmlns:a16="http://schemas.microsoft.com/office/drawing/2014/main" val="4290327547"/>
                  </a:ext>
                </a:extLst>
              </a:tr>
              <a:tr h="290549">
                <a:tc rowSpan="2">
                  <a:txBody>
                    <a:bodyPr/>
                    <a:lstStyle/>
                    <a:p>
                      <a:pPr algn="l"/>
                      <a:r>
                        <a:rPr kumimoji="1" lang="ja-JP" altLang="en-US" sz="1000" dirty="0">
                          <a:latin typeface="Meiryo UI" panose="020B0604030504040204" pitchFamily="50" charset="-128"/>
                          <a:ea typeface="Meiryo UI" panose="020B0604030504040204" pitchFamily="50" charset="-128"/>
                        </a:rPr>
                        <a:t>１</a:t>
                      </a:r>
                    </a:p>
                  </a:txBody>
                  <a:tcPr anchor="ctr">
                    <a:solidFill>
                      <a:srgbClr val="FFCCCC"/>
                    </a:solidFill>
                  </a:tcPr>
                </a:tc>
                <a:tc rowSpan="2">
                  <a:txBody>
                    <a:bodyPr/>
                    <a:lstStyle/>
                    <a:p>
                      <a:r>
                        <a:rPr kumimoji="1" lang="ja-JP" altLang="en-US" sz="1000" dirty="0">
                          <a:latin typeface="Meiryo UI" panose="020B0604030504040204" pitchFamily="50" charset="-128"/>
                          <a:ea typeface="Meiryo UI" panose="020B0604030504040204" pitchFamily="50" charset="-128"/>
                        </a:rPr>
                        <a:t>アグリゲーター模擬</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サーバーの新規構築</a:t>
                      </a:r>
                    </a:p>
                  </a:txBody>
                  <a:tcPr anchor="ctr">
                    <a:solidFill>
                      <a:srgbClr val="FFCCCC"/>
                    </a:solidFill>
                  </a:tcPr>
                </a:tc>
                <a:tc rowSpan="2">
                  <a:txBody>
                    <a:bodyPr/>
                    <a:lstStyle/>
                    <a:p>
                      <a:pPr algn="l"/>
                      <a:r>
                        <a:rPr kumimoji="1" lang="ja-JP" altLang="en-US" sz="1000" dirty="0">
                          <a:latin typeface="Meiryo UI" panose="020B0604030504040204" pitchFamily="50" charset="-128"/>
                          <a:ea typeface="Meiryo UI" panose="020B0604030504040204" pitchFamily="50" charset="-128"/>
                        </a:rPr>
                        <a:t>アグリゲーターと</a:t>
                      </a:r>
                      <a:r>
                        <a:rPr kumimoji="1" lang="en-US" altLang="ja-JP" sz="1000" dirty="0">
                          <a:latin typeface="Meiryo UI" panose="020B0604030504040204" pitchFamily="50" charset="-128"/>
                          <a:ea typeface="Meiryo UI" panose="020B0604030504040204" pitchFamily="50" charset="-128"/>
                        </a:rPr>
                        <a:t>A</a:t>
                      </a:r>
                      <a:r>
                        <a:rPr kumimoji="1" lang="ja-JP" altLang="en-US" sz="1000" dirty="0">
                          <a:latin typeface="Meiryo UI" panose="020B0604030504040204" pitchFamily="50" charset="-128"/>
                          <a:ea typeface="Meiryo UI" panose="020B0604030504040204" pitchFamily="50" charset="-128"/>
                        </a:rPr>
                        <a:t>事業者が必要とする情報や要求仕様の整理</a:t>
                      </a:r>
                    </a:p>
                  </a:txBody>
                  <a:tcPr anchor="ctr">
                    <a:solidFill>
                      <a:srgbClr val="FFCCCC"/>
                    </a:solidFill>
                  </a:tcPr>
                </a:tc>
                <a:tc>
                  <a:txBody>
                    <a:bodyPr/>
                    <a:lstStyle/>
                    <a:p>
                      <a:pPr algn="l"/>
                      <a:r>
                        <a:rPr kumimoji="1" lang="en-US" altLang="ja-JP" sz="1000" b="1" dirty="0">
                          <a:solidFill>
                            <a:srgbClr val="FF0000"/>
                          </a:solidFill>
                          <a:latin typeface="Meiryo UI" panose="020B0604030504040204" pitchFamily="50" charset="-128"/>
                          <a:ea typeface="Meiryo UI" panose="020B0604030504040204" pitchFamily="50" charset="-128"/>
                        </a:rPr>
                        <a:t>A</a:t>
                      </a:r>
                      <a:r>
                        <a:rPr kumimoji="1" lang="ja-JP" altLang="en-US" sz="1000" b="1" dirty="0">
                          <a:solidFill>
                            <a:srgbClr val="FF0000"/>
                          </a:solidFill>
                          <a:latin typeface="Meiryo UI" panose="020B0604030504040204" pitchFamily="50" charset="-128"/>
                          <a:ea typeface="Meiryo UI" panose="020B0604030504040204" pitchFamily="50" charset="-128"/>
                        </a:rPr>
                        <a:t>事業者と連携した</a:t>
                      </a:r>
                      <a:r>
                        <a:rPr kumimoji="1" lang="en-US" altLang="ja-JP" sz="1000" b="1" dirty="0">
                          <a:solidFill>
                            <a:srgbClr val="FF0000"/>
                          </a:solidFill>
                          <a:latin typeface="Meiryo UI" panose="020B0604030504040204" pitchFamily="50" charset="-128"/>
                          <a:ea typeface="Meiryo UI" panose="020B0604030504040204" pitchFamily="50" charset="-128"/>
                        </a:rPr>
                        <a:t>API</a:t>
                      </a:r>
                      <a:r>
                        <a:rPr kumimoji="1" lang="ja-JP" altLang="en-US" sz="1000" b="1" dirty="0">
                          <a:solidFill>
                            <a:srgbClr val="FF0000"/>
                          </a:solidFill>
                          <a:latin typeface="Meiryo UI" panose="020B0604030504040204" pitchFamily="50" charset="-128"/>
                          <a:ea typeface="Meiryo UI" panose="020B0604030504040204" pitchFamily="50" charset="-128"/>
                        </a:rPr>
                        <a:t>の組み込み</a:t>
                      </a:r>
                      <a:endParaRPr kumimoji="1" lang="en-US" altLang="ja-JP" sz="1000" b="1" dirty="0">
                        <a:solidFill>
                          <a:srgbClr val="FF0000"/>
                        </a:solidFill>
                        <a:latin typeface="Meiryo UI" panose="020B0604030504040204" pitchFamily="50" charset="-128"/>
                        <a:ea typeface="Meiryo UI" panose="020B0604030504040204" pitchFamily="50" charset="-128"/>
                      </a:endParaRPr>
                    </a:p>
                  </a:txBody>
                  <a:tcPr anchor="ctr">
                    <a:solidFill>
                      <a:srgbClr val="FFCCCC"/>
                    </a:solidFill>
                  </a:tcPr>
                </a:tc>
                <a:extLst>
                  <a:ext uri="{0D108BD9-81ED-4DB2-BD59-A6C34878D82A}">
                    <a16:rowId xmlns:a16="http://schemas.microsoft.com/office/drawing/2014/main" val="3423449027"/>
                  </a:ext>
                </a:extLst>
              </a:tr>
              <a:tr h="290549">
                <a:tc vMerge="1">
                  <a:txBody>
                    <a:bodyPr/>
                    <a:lstStyle/>
                    <a:p>
                      <a:endParaRPr kumimoji="1" lang="ja-JP" altLang="en-US"/>
                    </a:p>
                  </a:txBody>
                  <a:tcPr/>
                </a:tc>
                <a:tc vMerge="1">
                  <a:txBody>
                    <a:bodyPr/>
                    <a:lstStyle/>
                    <a:p>
                      <a:endParaRPr kumimoji="1" lang="ja-JP" altLang="en-US"/>
                    </a:p>
                  </a:txBody>
                  <a:tcPr/>
                </a:tc>
                <a:tc vMerge="1">
                  <a:txBody>
                    <a:bodyPr/>
                    <a:lstStyle/>
                    <a:p>
                      <a:endParaRPr dirty="0"/>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多様なアグリゲーターが活用可能なインターフェースの検討</a:t>
                      </a:r>
                    </a:p>
                  </a:txBody>
                  <a:tcPr anchor="ctr">
                    <a:solidFill>
                      <a:srgbClr val="FFCCCC"/>
                    </a:solidFill>
                  </a:tcPr>
                </a:tc>
                <a:extLst>
                  <a:ext uri="{0D108BD9-81ED-4DB2-BD59-A6C34878D82A}">
                    <a16:rowId xmlns:a16="http://schemas.microsoft.com/office/drawing/2014/main" val="1851256765"/>
                  </a:ext>
                </a:extLst>
              </a:tr>
              <a:tr h="290549">
                <a:tc rowSpan="2">
                  <a:txBody>
                    <a:bodyPr/>
                    <a:lstStyle/>
                    <a:p>
                      <a:pPr algn="l"/>
                      <a:r>
                        <a:rPr kumimoji="1" lang="ja-JP" altLang="en-US" sz="1000" dirty="0">
                          <a:latin typeface="Meiryo UI" panose="020B0604030504040204" pitchFamily="50" charset="-128"/>
                          <a:ea typeface="Meiryo UI" panose="020B0604030504040204" pitchFamily="50" charset="-128"/>
                        </a:rPr>
                        <a:t>２</a:t>
                      </a:r>
                    </a:p>
                  </a:txBody>
                  <a:tcPr anchor="ctr">
                    <a:solidFill>
                      <a:srgbClr val="FFCCCC"/>
                    </a:solidFill>
                  </a:tcPr>
                </a:tc>
                <a:tc rowSpan="2">
                  <a:txBody>
                    <a:bodyPr/>
                    <a:lstStyle/>
                    <a:p>
                      <a:r>
                        <a:rPr kumimoji="1" lang="en-US" altLang="ja-JP" sz="1000" dirty="0">
                          <a:latin typeface="Meiryo UI" panose="020B0604030504040204" pitchFamily="50" charset="-128"/>
                          <a:ea typeface="Meiryo UI" panose="020B0604030504040204" pitchFamily="50" charset="-128"/>
                        </a:rPr>
                        <a:t>IoT</a:t>
                      </a:r>
                      <a:r>
                        <a:rPr kumimoji="1" lang="ja-JP" altLang="en-US" sz="1000" dirty="0">
                          <a:latin typeface="Meiryo UI" panose="020B0604030504040204" pitchFamily="50" charset="-128"/>
                          <a:ea typeface="Meiryo UI" panose="020B0604030504040204" pitchFamily="50" charset="-128"/>
                        </a:rPr>
                        <a:t>ルートを通じたリソースの制御</a:t>
                      </a:r>
                    </a:p>
                  </a:txBody>
                  <a:tcPr anchor="ctr">
                    <a:solidFill>
                      <a:srgbClr val="FFCCCC"/>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無線端末とリソースの接続や、無線端末とスマートメーターの接続における誤作動等</a:t>
                      </a:r>
                      <a:endParaRPr kumimoji="1" lang="en-US" altLang="ja-JP" sz="1000" dirty="0">
                        <a:latin typeface="Meiryo UI" panose="020B0604030504040204" pitchFamily="50" charset="-128"/>
                        <a:ea typeface="Meiryo UI" panose="020B0604030504040204" pitchFamily="50" charset="-128"/>
                      </a:endParaRPr>
                    </a:p>
                  </a:txBody>
                  <a:tcPr anchor="ctr">
                    <a:solidFill>
                      <a:srgbClr val="FFCCCC"/>
                    </a:solidFill>
                  </a:tcPr>
                </a:tc>
                <a:tc>
                  <a:txBody>
                    <a:bodyPr/>
                    <a:lstStyle/>
                    <a:p>
                      <a:pPr algn="l"/>
                      <a:r>
                        <a:rPr kumimoji="1" lang="ja-JP" altLang="en-US" sz="1000" b="1" dirty="0">
                          <a:solidFill>
                            <a:srgbClr val="FF0000"/>
                          </a:solidFill>
                          <a:latin typeface="Meiryo UI" panose="020B0604030504040204" pitchFamily="50" charset="-128"/>
                          <a:ea typeface="Meiryo UI" panose="020B0604030504040204" pitchFamily="50" charset="-128"/>
                        </a:rPr>
                        <a:t>各種リソースを用いての接続検証</a:t>
                      </a:r>
                      <a:endParaRPr kumimoji="1" lang="en-US" altLang="ja-JP" sz="1000" b="1" dirty="0">
                        <a:solidFill>
                          <a:srgbClr val="FF0000"/>
                        </a:solidFill>
                        <a:latin typeface="Meiryo UI" panose="020B0604030504040204" pitchFamily="50" charset="-128"/>
                        <a:ea typeface="Meiryo UI" panose="020B0604030504040204" pitchFamily="50" charset="-128"/>
                      </a:endParaRPr>
                    </a:p>
                  </a:txBody>
                  <a:tcPr anchor="ctr">
                    <a:solidFill>
                      <a:srgbClr val="FFCCCC"/>
                    </a:solidFill>
                  </a:tcPr>
                </a:tc>
                <a:extLst>
                  <a:ext uri="{0D108BD9-81ED-4DB2-BD59-A6C34878D82A}">
                    <a16:rowId xmlns:a16="http://schemas.microsoft.com/office/drawing/2014/main" val="2873521838"/>
                  </a:ext>
                </a:extLst>
              </a:tr>
              <a:tr h="243828">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安定性の検証</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solidFill>
                      <a:srgbClr val="FFCCCC"/>
                    </a:solidFill>
                  </a:tcPr>
                </a:tc>
                <a:extLst>
                  <a:ext uri="{0D108BD9-81ED-4DB2-BD59-A6C34878D82A}">
                    <a16:rowId xmlns:a16="http://schemas.microsoft.com/office/drawing/2014/main" val="3712055728"/>
                  </a:ext>
                </a:extLst>
              </a:tr>
              <a:tr h="290549">
                <a:tc>
                  <a:txBody>
                    <a:bodyPr/>
                    <a:lstStyle/>
                    <a:p>
                      <a:pPr algn="l"/>
                      <a:r>
                        <a:rPr kumimoji="1" lang="ja-JP" altLang="en-US" sz="1000" dirty="0">
                          <a:latin typeface="Meiryo UI" panose="020B0604030504040204" pitchFamily="50" charset="-128"/>
                          <a:ea typeface="Meiryo UI" panose="020B0604030504040204" pitchFamily="50" charset="-128"/>
                        </a:rPr>
                        <a:t>３</a:t>
                      </a:r>
                    </a:p>
                  </a:txBody>
                  <a:tcPr anchor="ctr">
                    <a:solidFill>
                      <a:srgbClr val="FFCCCC"/>
                    </a:solidFill>
                  </a:tcPr>
                </a:tc>
                <a:tc>
                  <a:txBody>
                    <a:bodyPr/>
                    <a:lstStyle/>
                    <a:p>
                      <a:pPr algn="l"/>
                      <a:r>
                        <a:rPr kumimoji="1" lang="ja-JP" altLang="en-US" sz="1000" dirty="0">
                          <a:latin typeface="Meiryo UI" panose="020B0604030504040204" pitchFamily="50" charset="-128"/>
                          <a:ea typeface="Meiryo UI" panose="020B0604030504040204" pitchFamily="50" charset="-128"/>
                        </a:rPr>
                        <a:t>・・・</a:t>
                      </a:r>
                    </a:p>
                  </a:txBody>
                  <a:tcPr anchor="ctr">
                    <a:solidFill>
                      <a:srgbClr val="FFCC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anchor="ctr">
                    <a:solidFill>
                      <a:srgbClr val="FFCC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solidFill>
                      <a:srgbClr val="FFCCCC"/>
                    </a:solidFill>
                  </a:tcPr>
                </a:tc>
                <a:extLst>
                  <a:ext uri="{0D108BD9-81ED-4DB2-BD59-A6C34878D82A}">
                    <a16:rowId xmlns:a16="http://schemas.microsoft.com/office/drawing/2014/main" val="1246987285"/>
                  </a:ext>
                </a:extLst>
              </a:tr>
            </a:tbl>
          </a:graphicData>
        </a:graphic>
      </p:graphicFrame>
      <p:graphicFrame>
        <p:nvGraphicFramePr>
          <p:cNvPr id="12" name="表 11">
            <a:extLst>
              <a:ext uri="{FF2B5EF4-FFF2-40B4-BE49-F238E27FC236}">
                <a16:creationId xmlns:a16="http://schemas.microsoft.com/office/drawing/2014/main" id="{5113F070-49EC-BC76-D153-3749A08F5FB9}"/>
              </a:ext>
            </a:extLst>
          </p:cNvPr>
          <p:cNvGraphicFramePr>
            <a:graphicFrameLocks noGrp="1"/>
          </p:cNvGraphicFramePr>
          <p:nvPr>
            <p:extLst>
              <p:ext uri="{D42A27DB-BD31-4B8C-83A1-F6EECF244321}">
                <p14:modId xmlns:p14="http://schemas.microsoft.com/office/powerpoint/2010/main" val="2862283062"/>
              </p:ext>
            </p:extLst>
          </p:nvPr>
        </p:nvGraphicFramePr>
        <p:xfrm>
          <a:off x="356983" y="2139518"/>
          <a:ext cx="9191403" cy="1678422"/>
        </p:xfrm>
        <a:graphic>
          <a:graphicData uri="http://schemas.openxmlformats.org/drawingml/2006/table">
            <a:tbl>
              <a:tblPr firstRow="1" bandRow="1">
                <a:tableStyleId>{5C22544A-7EE6-4342-B048-85BDC9FD1C3A}</a:tableStyleId>
              </a:tblPr>
              <a:tblGrid>
                <a:gridCol w="666991">
                  <a:extLst>
                    <a:ext uri="{9D8B030D-6E8A-4147-A177-3AD203B41FA5}">
                      <a16:colId xmlns:a16="http://schemas.microsoft.com/office/drawing/2014/main" val="1957867195"/>
                    </a:ext>
                  </a:extLst>
                </a:gridCol>
                <a:gridCol w="1324258">
                  <a:extLst>
                    <a:ext uri="{9D8B030D-6E8A-4147-A177-3AD203B41FA5}">
                      <a16:colId xmlns:a16="http://schemas.microsoft.com/office/drawing/2014/main" val="907139706"/>
                    </a:ext>
                  </a:extLst>
                </a:gridCol>
                <a:gridCol w="3374381">
                  <a:extLst>
                    <a:ext uri="{9D8B030D-6E8A-4147-A177-3AD203B41FA5}">
                      <a16:colId xmlns:a16="http://schemas.microsoft.com/office/drawing/2014/main" val="2569089018"/>
                    </a:ext>
                  </a:extLst>
                </a:gridCol>
                <a:gridCol w="3825773">
                  <a:extLst>
                    <a:ext uri="{9D8B030D-6E8A-4147-A177-3AD203B41FA5}">
                      <a16:colId xmlns:a16="http://schemas.microsoft.com/office/drawing/2014/main" val="548158728"/>
                    </a:ext>
                  </a:extLst>
                </a:gridCol>
              </a:tblGrid>
              <a:tr h="251832">
                <a:tc>
                  <a:txBody>
                    <a:bodyPr/>
                    <a:lstStyle/>
                    <a:p>
                      <a:pPr algn="ctr"/>
                      <a:r>
                        <a:rPr kumimoji="1" lang="en-US" altLang="ja-JP" sz="1000" dirty="0">
                          <a:latin typeface="Meiryo UI" panose="020B0604030504040204" pitchFamily="50" charset="-128"/>
                          <a:ea typeface="Meiryo UI" panose="020B0604030504040204" pitchFamily="50" charset="-128"/>
                        </a:rPr>
                        <a:t>NO.</a:t>
                      </a:r>
                      <a:endParaRPr kumimoji="1" lang="ja-JP" altLang="en-US" sz="1000" dirty="0">
                        <a:latin typeface="Meiryo UI" panose="020B0604030504040204" pitchFamily="50" charset="-128"/>
                        <a:ea typeface="Meiryo UI" panose="020B0604030504040204" pitchFamily="50" charset="-128"/>
                      </a:endParaRPr>
                    </a:p>
                  </a:txBody>
                  <a:tcPr>
                    <a:solidFill>
                      <a:schemeClr val="tx1">
                        <a:lumMod val="85000"/>
                        <a:lumOff val="15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検証及び開発範囲</a:t>
                      </a:r>
                    </a:p>
                  </a:txBody>
                  <a:tcPr>
                    <a:solidFill>
                      <a:schemeClr val="tx1">
                        <a:lumMod val="85000"/>
                        <a:lumOff val="15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課題</a:t>
                      </a:r>
                    </a:p>
                  </a:txBody>
                  <a:tcPr>
                    <a:solidFill>
                      <a:schemeClr val="tx1">
                        <a:lumMod val="85000"/>
                        <a:lumOff val="15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実証内容</a:t>
                      </a:r>
                    </a:p>
                  </a:txBody>
                  <a:tcPr>
                    <a:solidFill>
                      <a:schemeClr val="tx1">
                        <a:lumMod val="85000"/>
                        <a:lumOff val="15000"/>
                      </a:schemeClr>
                    </a:solidFill>
                  </a:tcPr>
                </a:tc>
                <a:extLst>
                  <a:ext uri="{0D108BD9-81ED-4DB2-BD59-A6C34878D82A}">
                    <a16:rowId xmlns:a16="http://schemas.microsoft.com/office/drawing/2014/main" val="4290327547"/>
                  </a:ext>
                </a:extLst>
              </a:tr>
              <a:tr h="285318">
                <a:tc rowSpan="2">
                  <a:txBody>
                    <a:bodyPr/>
                    <a:lstStyle/>
                    <a:p>
                      <a:pPr algn="l"/>
                      <a:r>
                        <a:rPr kumimoji="1" lang="ja-JP" altLang="en-US" sz="1000" dirty="0">
                          <a:latin typeface="Meiryo UI" panose="020B0604030504040204" pitchFamily="50" charset="-128"/>
                          <a:ea typeface="Meiryo UI" panose="020B0604030504040204" pitchFamily="50" charset="-128"/>
                        </a:rPr>
                        <a:t>１</a:t>
                      </a:r>
                    </a:p>
                  </a:txBody>
                  <a:tcPr anchor="ctr">
                    <a:solidFill>
                      <a:schemeClr val="accent1">
                        <a:lumMod val="20000"/>
                        <a:lumOff val="80000"/>
                      </a:schemeClr>
                    </a:solidFill>
                  </a:tcPr>
                </a:tc>
                <a:tc rowSpan="2">
                  <a:txBody>
                    <a:bodyPr/>
                    <a:lstStyle/>
                    <a:p>
                      <a:pPr algn="l"/>
                      <a:r>
                        <a:rPr kumimoji="1" lang="en-US" altLang="ja-JP" sz="1000" dirty="0">
                          <a:latin typeface="Meiryo UI" panose="020B0604030504040204" pitchFamily="50" charset="-128"/>
                          <a:ea typeface="Meiryo UI" panose="020B0604030504040204" pitchFamily="50" charset="-128"/>
                        </a:rPr>
                        <a:t>DR</a:t>
                      </a:r>
                      <a:r>
                        <a:rPr kumimoji="1" lang="ja-JP" altLang="en-US" sz="1000" dirty="0">
                          <a:latin typeface="Meiryo UI" panose="020B0604030504040204" pitchFamily="50" charset="-128"/>
                          <a:ea typeface="Meiryo UI" panose="020B0604030504040204" pitchFamily="50" charset="-128"/>
                        </a:rPr>
                        <a:t>サーバーの新規構築</a:t>
                      </a:r>
                    </a:p>
                  </a:txBody>
                  <a:tcPr anchor="ctr">
                    <a:solidFill>
                      <a:schemeClr val="accent1">
                        <a:lumMod val="20000"/>
                        <a:lumOff val="80000"/>
                      </a:schemeClr>
                    </a:solidFill>
                  </a:tcPr>
                </a:tc>
                <a:tc rowSpan="2">
                  <a:txBody>
                    <a:bodyPr/>
                    <a:lstStyle/>
                    <a:p>
                      <a:pPr algn="l"/>
                      <a:r>
                        <a:rPr kumimoji="1" lang="ja-JP" altLang="en-US" sz="1000" dirty="0">
                          <a:latin typeface="Meiryo UI" panose="020B0604030504040204" pitchFamily="50" charset="-128"/>
                          <a:ea typeface="Meiryo UI" panose="020B0604030504040204" pitchFamily="50" charset="-128"/>
                        </a:rPr>
                        <a:t>アグリゲーターが必要とする情報や要求仕様が把握できていない</a:t>
                      </a:r>
                    </a:p>
                  </a:txBody>
                  <a:tcPr anchor="ctr">
                    <a:solidFill>
                      <a:schemeClr val="accent1">
                        <a:lumMod val="20000"/>
                        <a:lumOff val="80000"/>
                      </a:schemeClr>
                    </a:solidFill>
                  </a:tcPr>
                </a:tc>
                <a:tc>
                  <a:txBody>
                    <a:bodyPr/>
                    <a:lstStyle/>
                    <a:p>
                      <a:pPr algn="l"/>
                      <a:r>
                        <a:rPr kumimoji="1" lang="en-US" altLang="ja-JP" sz="1000" b="1" dirty="0">
                          <a:solidFill>
                            <a:srgbClr val="FF0000"/>
                          </a:solidFill>
                          <a:latin typeface="Meiryo UI" panose="020B0604030504040204" pitchFamily="50" charset="-128"/>
                          <a:ea typeface="Meiryo UI" panose="020B0604030504040204" pitchFamily="50" charset="-128"/>
                        </a:rPr>
                        <a:t>B</a:t>
                      </a:r>
                      <a:r>
                        <a:rPr kumimoji="1" lang="ja-JP" altLang="en-US" sz="1000" b="1" dirty="0">
                          <a:solidFill>
                            <a:srgbClr val="FF0000"/>
                          </a:solidFill>
                          <a:latin typeface="Meiryo UI" panose="020B0604030504040204" pitchFamily="50" charset="-128"/>
                          <a:ea typeface="Meiryo UI" panose="020B0604030504040204" pitchFamily="50" charset="-128"/>
                        </a:rPr>
                        <a:t>事業者と連携した</a:t>
                      </a:r>
                      <a:r>
                        <a:rPr kumimoji="1" lang="en-US" altLang="ja-JP" sz="1000" b="1" dirty="0">
                          <a:solidFill>
                            <a:srgbClr val="FF0000"/>
                          </a:solidFill>
                          <a:latin typeface="Meiryo UI" panose="020B0604030504040204" pitchFamily="50" charset="-128"/>
                          <a:ea typeface="Meiryo UI" panose="020B0604030504040204" pitchFamily="50" charset="-128"/>
                        </a:rPr>
                        <a:t>API</a:t>
                      </a:r>
                      <a:r>
                        <a:rPr kumimoji="1" lang="ja-JP" altLang="en-US" sz="1000" b="1" dirty="0">
                          <a:solidFill>
                            <a:srgbClr val="FF0000"/>
                          </a:solidFill>
                          <a:latin typeface="Meiryo UI" panose="020B0604030504040204" pitchFamily="50" charset="-128"/>
                          <a:ea typeface="Meiryo UI" panose="020B0604030504040204" pitchFamily="50" charset="-128"/>
                        </a:rPr>
                        <a:t>の組み込み</a:t>
                      </a:r>
                      <a:endParaRPr kumimoji="1" lang="en-US" altLang="ja-JP" sz="1000" b="1" dirty="0">
                        <a:solidFill>
                          <a:srgbClr val="FF0000"/>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3423449027"/>
                  </a:ext>
                </a:extLst>
              </a:tr>
              <a:tr h="285318">
                <a:tc vMerge="1">
                  <a:txBody>
                    <a:bodyPr/>
                    <a:lstStyle/>
                    <a:p>
                      <a:endParaRPr kumimoji="1" lang="ja-JP" altLang="en-US"/>
                    </a:p>
                  </a:txBody>
                  <a:tcPr/>
                </a:tc>
                <a:tc vMerge="1">
                  <a:txBody>
                    <a:bodyPr/>
                    <a:lstStyle/>
                    <a:p>
                      <a:endParaRPr kumimoji="1" lang="ja-JP" altLang="en-US"/>
                    </a:p>
                  </a:txBody>
                  <a:tcPr/>
                </a:tc>
                <a:tc vMerge="1">
                  <a:txBody>
                    <a:bodyPr/>
                    <a:lstStyle/>
                    <a:p>
                      <a:endParaRPr dirty="0"/>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SM</a:t>
                      </a:r>
                      <a:r>
                        <a:rPr kumimoji="1" lang="ja-JP" altLang="en-US" sz="1000" dirty="0">
                          <a:latin typeface="Meiryo UI" panose="020B0604030504040204" pitchFamily="50" charset="-128"/>
                          <a:ea typeface="Meiryo UI" panose="020B0604030504040204" pitchFamily="50" charset="-128"/>
                        </a:rPr>
                        <a:t>通信網を介したリソース制御機能の組み込み</a:t>
                      </a:r>
                      <a:endParaRPr kumimoji="1" lang="en-US" altLang="ja-JP"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1851256765"/>
                  </a:ext>
                </a:extLst>
              </a:tr>
              <a:tr h="285318">
                <a:tc rowSpan="2">
                  <a:txBody>
                    <a:bodyPr/>
                    <a:lstStyle/>
                    <a:p>
                      <a:pPr algn="l"/>
                      <a:r>
                        <a:rPr kumimoji="1" lang="ja-JP" altLang="en-US" sz="1000" dirty="0">
                          <a:latin typeface="Meiryo UI" panose="020B0604030504040204" pitchFamily="50" charset="-128"/>
                          <a:ea typeface="Meiryo UI" panose="020B0604030504040204" pitchFamily="50" charset="-128"/>
                        </a:rPr>
                        <a:t>２</a:t>
                      </a:r>
                    </a:p>
                  </a:txBody>
                  <a:tcPr anchor="ctr">
                    <a:solidFill>
                      <a:schemeClr val="accent1">
                        <a:lumMod val="20000"/>
                        <a:lumOff val="80000"/>
                      </a:schemeClr>
                    </a:solidFill>
                  </a:tcPr>
                </a:tc>
                <a:tc rowSpan="2">
                  <a:txBody>
                    <a:bodyPr/>
                    <a:lstStyle/>
                    <a:p>
                      <a:pPr algn="l"/>
                      <a:r>
                        <a:rPr kumimoji="1" lang="en-US" altLang="ja-JP" sz="1000" dirty="0">
                          <a:latin typeface="Meiryo UI" panose="020B0604030504040204" pitchFamily="50" charset="-128"/>
                          <a:ea typeface="Meiryo UI" panose="020B0604030504040204" pitchFamily="50" charset="-128"/>
                        </a:rPr>
                        <a:t>HES/MDMS</a:t>
                      </a:r>
                      <a:r>
                        <a:rPr kumimoji="1" lang="ja-JP" altLang="en-US" sz="1000" dirty="0">
                          <a:latin typeface="Meiryo UI" panose="020B0604030504040204" pitchFamily="50" charset="-128"/>
                          <a:ea typeface="Meiryo UI" panose="020B0604030504040204" pitchFamily="50" charset="-128"/>
                        </a:rPr>
                        <a:t>サーバー</a:t>
                      </a:r>
                    </a:p>
                  </a:txBody>
                  <a:tcPr anchor="ctr">
                    <a:solidFill>
                      <a:schemeClr val="accent1">
                        <a:lumMod val="20000"/>
                        <a:lumOff val="80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リソース制御に必要な情報が整理できていない（必要</a:t>
                      </a:r>
                      <a:r>
                        <a:rPr kumimoji="1" lang="en-US" altLang="ja-JP" sz="1000" dirty="0" err="1">
                          <a:latin typeface="Meiryo UI" panose="020B0604030504040204" pitchFamily="50" charset="-128"/>
                          <a:ea typeface="Meiryo UI" panose="020B0604030504040204" pitchFamily="50" charset="-128"/>
                        </a:rPr>
                        <a:t>Byte,bit</a:t>
                      </a:r>
                      <a:r>
                        <a:rPr kumimoji="1" lang="ja-JP" altLang="en-US" sz="1000" dirty="0">
                          <a:latin typeface="Meiryo UI" panose="020B0604030504040204" pitchFamily="50" charset="-128"/>
                          <a:ea typeface="Meiryo UI" panose="020B0604030504040204" pitchFamily="50" charset="-128"/>
                        </a:rPr>
                        <a:t>が不明）ため、転送データ量による影響が評価できていない</a:t>
                      </a:r>
                      <a:endParaRPr kumimoji="1" lang="en-US" altLang="ja-JP"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l"/>
                      <a:r>
                        <a:rPr kumimoji="1" lang="en-US" altLang="ja-JP" sz="1000" b="1" dirty="0">
                          <a:solidFill>
                            <a:srgbClr val="FF0000"/>
                          </a:solidFill>
                          <a:latin typeface="Meiryo UI" panose="020B0604030504040204" pitchFamily="50" charset="-128"/>
                          <a:ea typeface="Meiryo UI" panose="020B0604030504040204" pitchFamily="50" charset="-128"/>
                        </a:rPr>
                        <a:t>DR</a:t>
                      </a:r>
                      <a:r>
                        <a:rPr kumimoji="1" lang="ja-JP" altLang="en-US" sz="1000" b="1" dirty="0">
                          <a:solidFill>
                            <a:srgbClr val="FF0000"/>
                          </a:solidFill>
                          <a:latin typeface="Meiryo UI" panose="020B0604030504040204" pitchFamily="50" charset="-128"/>
                          <a:ea typeface="Meiryo UI" panose="020B0604030504040204" pitchFamily="50" charset="-128"/>
                        </a:rPr>
                        <a:t>サーバーからの制御信号受け取りとリソース制御機能組み込み</a:t>
                      </a:r>
                      <a:endParaRPr kumimoji="1" lang="en-US" altLang="ja-JP" sz="1000" b="1" dirty="0">
                        <a:solidFill>
                          <a:srgbClr val="FF0000"/>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2873521838"/>
                  </a:ext>
                </a:extLst>
              </a:tr>
              <a:tr h="285318">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既存システムへの影響検証</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3712055728"/>
                  </a:ext>
                </a:extLst>
              </a:tr>
              <a:tr h="285318">
                <a:tc>
                  <a:txBody>
                    <a:bodyPr/>
                    <a:lstStyle/>
                    <a:p>
                      <a:pPr algn="l"/>
                      <a:r>
                        <a:rPr kumimoji="1" lang="ja-JP" altLang="en-US" sz="1000" dirty="0">
                          <a:latin typeface="Meiryo UI" panose="020B0604030504040204" pitchFamily="50" charset="-128"/>
                          <a:ea typeface="Meiryo UI" panose="020B0604030504040204" pitchFamily="50" charset="-128"/>
                        </a:rPr>
                        <a:t>３</a:t>
                      </a:r>
                    </a:p>
                  </a:txBody>
                  <a:tcPr anchor="ctr">
                    <a:solidFill>
                      <a:schemeClr val="accent1">
                        <a:lumMod val="20000"/>
                        <a:lumOff val="80000"/>
                      </a:schemeClr>
                    </a:solidFill>
                  </a:tcPr>
                </a:tc>
                <a:tc>
                  <a:txBody>
                    <a:bodyPr/>
                    <a:lstStyle/>
                    <a:p>
                      <a:pPr algn="l"/>
                      <a:r>
                        <a:rPr kumimoji="1" lang="ja-JP" altLang="en-US" sz="1000" dirty="0">
                          <a:latin typeface="Meiryo UI" panose="020B0604030504040204" pitchFamily="50" charset="-128"/>
                          <a:ea typeface="Meiryo UI" panose="020B0604030504040204" pitchFamily="50" charset="-128"/>
                        </a:rPr>
                        <a:t>・・・</a:t>
                      </a: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1246987285"/>
                  </a:ext>
                </a:extLst>
              </a:tr>
            </a:tbl>
          </a:graphicData>
        </a:graphic>
      </p:graphicFrame>
    </p:spTree>
    <p:extLst>
      <p:ext uri="{BB962C8B-B14F-4D97-AF65-F5344CB8AC3E}">
        <p14:creationId xmlns:p14="http://schemas.microsoft.com/office/powerpoint/2010/main" val="2639775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CB8A3-3188-AF96-E7FF-EE6B013201A9}"/>
            </a:ext>
          </a:extLst>
        </p:cNvPr>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E2338327-3D2F-9339-D9D1-52D8E107B7AB}"/>
              </a:ext>
            </a:extLst>
          </p:cNvPr>
          <p:cNvSpPr>
            <a:spLocks noGrp="1"/>
          </p:cNvSpPr>
          <p:nvPr>
            <p:ph type="body" sz="quarter" idx="14"/>
          </p:nvPr>
        </p:nvSpPr>
        <p:spPr>
          <a:xfrm>
            <a:off x="201600" y="1123200"/>
            <a:ext cx="9608225" cy="5327871"/>
          </a:xfrm>
        </p:spPr>
        <p:txBody>
          <a:bodyPr/>
          <a:lstStyle/>
          <a:p>
            <a:r>
              <a:rPr lang="ja-JP" altLang="en-US" dirty="0"/>
              <a:t>想定される脅威やセキュリティ対策の検討内容を記載</a:t>
            </a:r>
            <a:endParaRPr lang="en-US" altLang="ja-JP" dirty="0">
              <a:highlight>
                <a:srgbClr val="FFFF00"/>
              </a:highlight>
            </a:endParaRPr>
          </a:p>
          <a:p>
            <a:pPr marL="0" indent="0">
              <a:buNone/>
            </a:pPr>
            <a:r>
              <a:rPr lang="ja-JP" altLang="en-US" dirty="0"/>
              <a:t>　　</a:t>
            </a:r>
            <a:r>
              <a:rPr lang="en-US" altLang="ja-JP" dirty="0"/>
              <a:t>※A</a:t>
            </a:r>
            <a:r>
              <a:rPr lang="ja-JP" altLang="en-US" dirty="0"/>
              <a:t>事業者はスマートメーターセキュリティガイドライン等、 </a:t>
            </a:r>
            <a:r>
              <a:rPr lang="en-US" altLang="ja-JP" dirty="0"/>
              <a:t>B</a:t>
            </a:r>
            <a:r>
              <a:rPr lang="ja-JP" altLang="en-US" dirty="0"/>
              <a:t>事業者は</a:t>
            </a:r>
            <a:r>
              <a:rPr lang="en-US" altLang="ja-JP" dirty="0"/>
              <a:t>ERAB</a:t>
            </a:r>
            <a:r>
              <a:rPr lang="ja-JP" altLang="en-US" dirty="0"/>
              <a:t>セキュリティガイドライン等を踏まえ記載</a:t>
            </a:r>
            <a:endParaRPr kumimoji="1" lang="en-US" altLang="ja-JP" dirty="0"/>
          </a:p>
          <a:p>
            <a:pPr marL="0" indent="0">
              <a:buNone/>
            </a:pPr>
            <a:r>
              <a:rPr lang="ja-JP" altLang="en-US" dirty="0"/>
              <a:t>　　</a:t>
            </a:r>
            <a:r>
              <a:rPr lang="en-US" altLang="ja-JP" dirty="0"/>
              <a:t>※</a:t>
            </a:r>
            <a:r>
              <a:rPr lang="ja-JP" altLang="en-US" dirty="0"/>
              <a:t>本事業以降での実施予定の事項があれば記載すること</a:t>
            </a:r>
            <a:endParaRPr lang="en-US" altLang="ja-JP" dirty="0"/>
          </a:p>
          <a:p>
            <a:pPr marL="0" indent="0">
              <a:buNone/>
            </a:pPr>
            <a:endParaRPr kumimoji="1" lang="en-US" altLang="ja-JP" dirty="0">
              <a:highlight>
                <a:srgbClr val="FFFF00"/>
              </a:highlight>
            </a:endParaRPr>
          </a:p>
          <a:p>
            <a:pPr marL="0" indent="0">
              <a:buNone/>
            </a:pPr>
            <a:r>
              <a:rPr kumimoji="1" lang="ja-JP" altLang="en-US" dirty="0"/>
              <a:t>＜記載例＞</a:t>
            </a:r>
            <a:endParaRPr kumimoji="1" lang="en-US" altLang="ja-JP" dirty="0"/>
          </a:p>
        </p:txBody>
      </p:sp>
      <p:sp>
        <p:nvSpPr>
          <p:cNvPr id="4" name="テキスト プレースホルダー 3">
            <a:extLst>
              <a:ext uri="{FF2B5EF4-FFF2-40B4-BE49-F238E27FC236}">
                <a16:creationId xmlns:a16="http://schemas.microsoft.com/office/drawing/2014/main" id="{E5373B9D-24DD-B543-39A8-0C5DCDAC7BFE}"/>
              </a:ext>
            </a:extLst>
          </p:cNvPr>
          <p:cNvSpPr>
            <a:spLocks noGrp="1"/>
          </p:cNvSpPr>
          <p:nvPr>
            <p:ph type="body" sz="quarter" idx="15"/>
          </p:nvPr>
        </p:nvSpPr>
        <p:spPr>
          <a:xfrm>
            <a:off x="180000" y="540000"/>
            <a:ext cx="9505950" cy="359445"/>
          </a:xfrm>
        </p:spPr>
        <p:txBody>
          <a:bodyPr>
            <a:normAutofit lnSpcReduction="10000"/>
          </a:bodyPr>
          <a:lstStyle/>
          <a:p>
            <a:r>
              <a:rPr kumimoji="1" lang="ja-JP" altLang="en-US" dirty="0"/>
              <a:t>（６）課題及び実証内容（サイバーセキュリティ対策）</a:t>
            </a:r>
          </a:p>
        </p:txBody>
      </p:sp>
      <p:sp>
        <p:nvSpPr>
          <p:cNvPr id="5" name="正方形/長方形 4">
            <a:extLst>
              <a:ext uri="{FF2B5EF4-FFF2-40B4-BE49-F238E27FC236}">
                <a16:creationId xmlns:a16="http://schemas.microsoft.com/office/drawing/2014/main" id="{12130DF0-7C43-86DB-1D3A-D6EBE89C1312}"/>
              </a:ext>
            </a:extLst>
          </p:cNvPr>
          <p:cNvSpPr/>
          <p:nvPr/>
        </p:nvSpPr>
        <p:spPr bwMode="auto">
          <a:xfrm>
            <a:off x="8124495" y="15766"/>
            <a:ext cx="1765739" cy="885600"/>
          </a:xfrm>
          <a:prstGeom prst="rect">
            <a:avLst/>
          </a:prstGeom>
          <a:solidFill>
            <a:schemeClr val="bg1">
              <a:lumMod val="85000"/>
            </a:schemeClr>
          </a:solidFill>
          <a:ln w="12700">
            <a:noFill/>
            <a:miter lim="800000"/>
            <a:headEnd/>
            <a:tailEnd/>
          </a:ln>
          <a:effectLst/>
        </p:spPr>
        <p:txBody>
          <a:bodyPr wrap="none"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700" b="0" i="0" u="none" strike="noStrike" kern="1200" cap="none" spc="0" normalizeH="0" baseline="0" noProof="0" dirty="0">
                <a:ln>
                  <a:noFill/>
                </a:ln>
                <a:solidFill>
                  <a:prstClr val="white">
                    <a:lumMod val="65000"/>
                  </a:prstClr>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700" b="0" i="0" u="none" strike="noStrike" kern="1200" cap="none" spc="0" normalizeH="0" baseline="0" noProof="0" dirty="0">
                <a:ln>
                  <a:noFill/>
                </a:ln>
                <a:solidFill>
                  <a:prstClr val="white">
                    <a:lumMod val="65000"/>
                  </a:prstClr>
                </a:solidFill>
                <a:effectLst/>
                <a:uLnTx/>
                <a:uFillTx/>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b="0" i="0" u="none" strike="noStrike" kern="1200" cap="none" spc="0" normalizeH="0" baseline="0" noProof="0" dirty="0">
                <a:ln>
                  <a:noFill/>
                </a:ln>
                <a:solidFill>
                  <a:prstClr val="white">
                    <a:lumMod val="65000"/>
                  </a:prstClr>
                </a:solidFill>
                <a:effectLst/>
                <a:uLnTx/>
                <a:uFillTx/>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社会意義</a:t>
            </a:r>
            <a:endParaRPr kumimoji="0"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a:extLst>
              <a:ext uri="{FF2B5EF4-FFF2-40B4-BE49-F238E27FC236}">
                <a16:creationId xmlns:a16="http://schemas.microsoft.com/office/drawing/2014/main" id="{86EC173A-3141-D6E1-8C1B-799D39D83030}"/>
              </a:ext>
            </a:extLst>
          </p:cNvPr>
          <p:cNvGraphicFramePr>
            <a:graphicFrameLocks noGrp="1"/>
          </p:cNvGraphicFramePr>
          <p:nvPr>
            <p:extLst>
              <p:ext uri="{D42A27DB-BD31-4B8C-83A1-F6EECF244321}">
                <p14:modId xmlns:p14="http://schemas.microsoft.com/office/powerpoint/2010/main" val="93084452"/>
              </p:ext>
            </p:extLst>
          </p:nvPr>
        </p:nvGraphicFramePr>
        <p:xfrm>
          <a:off x="416295" y="2819573"/>
          <a:ext cx="9178833" cy="2748280"/>
        </p:xfrm>
        <a:graphic>
          <a:graphicData uri="http://schemas.openxmlformats.org/drawingml/2006/table">
            <a:tbl>
              <a:tblPr firstRow="1" bandRow="1">
                <a:tableStyleId>{5C22544A-7EE6-4342-B048-85BDC9FD1C3A}</a:tableStyleId>
              </a:tblPr>
              <a:tblGrid>
                <a:gridCol w="978111">
                  <a:extLst>
                    <a:ext uri="{9D8B030D-6E8A-4147-A177-3AD203B41FA5}">
                      <a16:colId xmlns:a16="http://schemas.microsoft.com/office/drawing/2014/main" val="2727464237"/>
                    </a:ext>
                  </a:extLst>
                </a:gridCol>
                <a:gridCol w="1064709">
                  <a:extLst>
                    <a:ext uri="{9D8B030D-6E8A-4147-A177-3AD203B41FA5}">
                      <a16:colId xmlns:a16="http://schemas.microsoft.com/office/drawing/2014/main" val="3341048219"/>
                    </a:ext>
                  </a:extLst>
                </a:gridCol>
                <a:gridCol w="2583402">
                  <a:extLst>
                    <a:ext uri="{9D8B030D-6E8A-4147-A177-3AD203B41FA5}">
                      <a16:colId xmlns:a16="http://schemas.microsoft.com/office/drawing/2014/main" val="3868239816"/>
                    </a:ext>
                  </a:extLst>
                </a:gridCol>
                <a:gridCol w="1878462">
                  <a:extLst>
                    <a:ext uri="{9D8B030D-6E8A-4147-A177-3AD203B41FA5}">
                      <a16:colId xmlns:a16="http://schemas.microsoft.com/office/drawing/2014/main" val="833083145"/>
                    </a:ext>
                  </a:extLst>
                </a:gridCol>
                <a:gridCol w="2674149">
                  <a:extLst>
                    <a:ext uri="{9D8B030D-6E8A-4147-A177-3AD203B41FA5}">
                      <a16:colId xmlns:a16="http://schemas.microsoft.com/office/drawing/2014/main" val="2525219466"/>
                    </a:ext>
                  </a:extLst>
                </a:gridCol>
              </a:tblGrid>
              <a:tr h="370840">
                <a:tc>
                  <a:txBody>
                    <a:bodyPr/>
                    <a:lstStyle/>
                    <a:p>
                      <a:pPr algn="ctr"/>
                      <a:r>
                        <a:rPr kumimoji="1" lang="ja-JP" altLang="en-US" sz="1200" dirty="0"/>
                        <a:t>守るべきもの</a:t>
                      </a:r>
                      <a:endParaRPr kumimoji="1" lang="en-US" altLang="ja-JP" sz="1200" dirty="0"/>
                    </a:p>
                    <a:p>
                      <a:pPr algn="ctr"/>
                      <a:r>
                        <a:rPr kumimoji="1" lang="ja-JP" altLang="en-US" sz="1200" dirty="0"/>
                        <a:t>（情報・機能・資産）</a:t>
                      </a:r>
                    </a:p>
                  </a:txBody>
                  <a:tcPr anchor="ctr"/>
                </a:tc>
                <a:tc>
                  <a:txBody>
                    <a:bodyPr/>
                    <a:lstStyle/>
                    <a:p>
                      <a:pPr algn="ctr"/>
                      <a:r>
                        <a:rPr kumimoji="1" lang="ja-JP" altLang="en-US" sz="1200" dirty="0"/>
                        <a:t>資産の重要度判断</a:t>
                      </a:r>
                      <a:endParaRPr kumimoji="1" lang="en-US" altLang="ja-JP" sz="1200" dirty="0"/>
                    </a:p>
                    <a:p>
                      <a:pPr algn="ctr"/>
                      <a:r>
                        <a:rPr kumimoji="1" lang="ja-JP" altLang="en-US" sz="1200" dirty="0"/>
                        <a:t>１～３</a:t>
                      </a:r>
                      <a:r>
                        <a:rPr kumimoji="1" lang="en-US" altLang="ja-JP" sz="1200" baseline="30000" dirty="0"/>
                        <a:t>※</a:t>
                      </a:r>
                      <a:r>
                        <a:rPr kumimoji="1" lang="ja-JP" altLang="en-US" sz="1200" dirty="0"/>
                        <a:t>にて記載</a:t>
                      </a:r>
                    </a:p>
                  </a:txBody>
                  <a:tcPr anchor="ctr"/>
                </a:tc>
                <a:tc>
                  <a:txBody>
                    <a:bodyPr/>
                    <a:lstStyle/>
                    <a:p>
                      <a:pPr algn="ctr"/>
                      <a:r>
                        <a:rPr kumimoji="1" lang="ja-JP" altLang="en-US" sz="1200" dirty="0"/>
                        <a:t>想定される脅威</a:t>
                      </a:r>
                    </a:p>
                  </a:txBody>
                  <a:tcPr anchor="ctr"/>
                </a:tc>
                <a:tc>
                  <a:txBody>
                    <a:bodyPr/>
                    <a:lstStyle/>
                    <a:p>
                      <a:pPr algn="ctr"/>
                      <a:r>
                        <a:rPr kumimoji="1" lang="ja-JP" altLang="en-US" sz="1200" dirty="0"/>
                        <a:t>攻撃検知の可否及び想定される課題</a:t>
                      </a:r>
                    </a:p>
                  </a:txBody>
                  <a:tcPr anchor="ctr"/>
                </a:tc>
                <a:tc>
                  <a:txBody>
                    <a:bodyPr/>
                    <a:lstStyle/>
                    <a:p>
                      <a:pPr algn="ctr"/>
                      <a:r>
                        <a:rPr kumimoji="1" lang="ja-JP" altLang="en-US" sz="1200" dirty="0"/>
                        <a:t>想定されうるセキュリティ対策</a:t>
                      </a:r>
                    </a:p>
                  </a:txBody>
                  <a:tcPr anchor="ctr"/>
                </a:tc>
                <a:extLst>
                  <a:ext uri="{0D108BD9-81ED-4DB2-BD59-A6C34878D82A}">
                    <a16:rowId xmlns:a16="http://schemas.microsoft.com/office/drawing/2014/main" val="477003693"/>
                  </a:ext>
                </a:extLst>
              </a:tr>
              <a:tr h="0">
                <a:tc rowSpan="2">
                  <a:txBody>
                    <a:bodyPr/>
                    <a:lstStyle/>
                    <a:p>
                      <a:r>
                        <a:rPr kumimoji="1" lang="ja-JP" altLang="en-US" sz="1200" dirty="0"/>
                        <a:t>無線端末</a:t>
                      </a:r>
                    </a:p>
                  </a:txBody>
                  <a:tcPr/>
                </a:tc>
                <a:tc>
                  <a:txBody>
                    <a:bodyPr/>
                    <a:lstStyle/>
                    <a:p>
                      <a:endParaRPr kumimoji="1" lang="ja-JP" altLang="en-US" sz="1200" dirty="0"/>
                    </a:p>
                  </a:txBody>
                  <a:tcPr/>
                </a:tc>
                <a:tc>
                  <a:txBody>
                    <a:bodyPr/>
                    <a:lstStyle/>
                    <a:p>
                      <a:r>
                        <a:rPr kumimoji="1" lang="ja-JP" altLang="en-US" sz="1200" dirty="0"/>
                        <a:t>不正なファームウェアをインストール・実行させたりする攻撃</a:t>
                      </a:r>
                    </a:p>
                  </a:txBody>
                  <a:tcPr/>
                </a:tc>
                <a:tc>
                  <a:txBody>
                    <a:bodyPr/>
                    <a:lstStyle/>
                    <a:p>
                      <a:endParaRPr kumimoji="1" lang="ja-JP" altLang="en-US" sz="1200" dirty="0"/>
                    </a:p>
                  </a:txBody>
                  <a:tcPr/>
                </a:tc>
                <a:tc>
                  <a:txBody>
                    <a:bodyPr/>
                    <a:lstStyle/>
                    <a:p>
                      <a:r>
                        <a:rPr kumimoji="1" lang="ja-JP" altLang="en-US" sz="1200" dirty="0"/>
                        <a:t>○○と△△による情報連携による正しいファームウェア以外のインストール・実行の防止、更新の場合のルール明確化</a:t>
                      </a:r>
                    </a:p>
                  </a:txBody>
                  <a:tcPr/>
                </a:tc>
                <a:extLst>
                  <a:ext uri="{0D108BD9-81ED-4DB2-BD59-A6C34878D82A}">
                    <a16:rowId xmlns:a16="http://schemas.microsoft.com/office/drawing/2014/main" val="3214474082"/>
                  </a:ext>
                </a:extLst>
              </a:tr>
              <a:tr h="0">
                <a:tc vMerge="1">
                  <a:txBody>
                    <a:bodyPr/>
                    <a:lstStyle/>
                    <a:p>
                      <a:endParaRPr kumimoji="1" lang="ja-JP" altLang="en-US" sz="1200" dirty="0"/>
                    </a:p>
                  </a:txBody>
                  <a:tcPr/>
                </a:tc>
                <a:tc>
                  <a:txBody>
                    <a:bodyPr/>
                    <a:lstStyle/>
                    <a:p>
                      <a:endParaRPr kumimoji="1" lang="ja-JP" altLang="en-US" sz="1200" dirty="0"/>
                    </a:p>
                  </a:txBody>
                  <a:tcPr/>
                </a:tc>
                <a:tc>
                  <a:txBody>
                    <a:bodyPr/>
                    <a:lstStyle/>
                    <a:p>
                      <a:r>
                        <a:rPr kumimoji="1" lang="ja-JP" altLang="en-US" sz="1200" dirty="0"/>
                        <a:t>○○</a:t>
                      </a:r>
                    </a:p>
                  </a:txBody>
                  <a:tcPr/>
                </a:tc>
                <a:tc>
                  <a:txBody>
                    <a:bodyPr/>
                    <a:lstStyle/>
                    <a:p>
                      <a:endParaRPr kumimoji="1" lang="ja-JP" altLang="en-US" sz="1200" dirty="0"/>
                    </a:p>
                  </a:txBody>
                  <a:tcPr/>
                </a:tc>
                <a:tc>
                  <a:txBody>
                    <a:bodyPr/>
                    <a:lstStyle/>
                    <a:p>
                      <a:r>
                        <a:rPr kumimoji="1" lang="en-US" altLang="ja-JP" sz="1200" dirty="0"/>
                        <a:t>…</a:t>
                      </a:r>
                      <a:endParaRPr kumimoji="1" lang="ja-JP" altLang="en-US" sz="1200" dirty="0"/>
                    </a:p>
                  </a:txBody>
                  <a:tcPr/>
                </a:tc>
                <a:extLst>
                  <a:ext uri="{0D108BD9-81ED-4DB2-BD59-A6C34878D82A}">
                    <a16:rowId xmlns:a16="http://schemas.microsoft.com/office/drawing/2014/main" val="3391925437"/>
                  </a:ext>
                </a:extLst>
              </a:tr>
              <a:tr h="370840">
                <a:tc rowSpan="2">
                  <a:txBody>
                    <a:bodyPr/>
                    <a:lstStyle/>
                    <a:p>
                      <a:pPr algn="l"/>
                      <a:r>
                        <a:rPr kumimoji="1" lang="en-US" altLang="ja-JP" sz="1200" dirty="0"/>
                        <a:t>…</a:t>
                      </a:r>
                      <a:endParaRPr kumimoji="1" lang="ja-JP" altLang="en-US" sz="1200" dirty="0"/>
                    </a:p>
                  </a:txBody>
                  <a:tcPr vert="wordArtVertRtl"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a:t>
                      </a:r>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a:t>
                      </a:r>
                      <a:endParaRPr kumimoji="1" lang="ja-JP" altLang="en-US" sz="1200" dirty="0"/>
                    </a:p>
                  </a:txBody>
                  <a:tcPr/>
                </a:tc>
                <a:extLst>
                  <a:ext uri="{0D108BD9-81ED-4DB2-BD59-A6C34878D82A}">
                    <a16:rowId xmlns:a16="http://schemas.microsoft.com/office/drawing/2014/main" val="3910021384"/>
                  </a:ext>
                </a:extLst>
              </a:tr>
              <a:tr h="370840">
                <a:tc vMerge="1">
                  <a:txBody>
                    <a:bodyPr/>
                    <a:lstStyle/>
                    <a:p>
                      <a:endParaRPr kumimoji="1" lang="ja-JP" altLang="en-US" sz="1200" dirty="0"/>
                    </a:p>
                  </a:txBody>
                  <a:tcPr/>
                </a:tc>
                <a:tc>
                  <a:txBody>
                    <a:bodyPr/>
                    <a:lstStyle/>
                    <a:p>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a:t>
                      </a:r>
                      <a:endParaRPr kumimoji="1" lang="ja-JP" altLang="en-US" sz="1200" dirty="0"/>
                    </a:p>
                    <a:p>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a:t>
                      </a:r>
                      <a:endParaRPr kumimoji="1" lang="ja-JP" altLang="en-US" sz="1200" dirty="0"/>
                    </a:p>
                  </a:txBody>
                  <a:tcPr/>
                </a:tc>
                <a:extLst>
                  <a:ext uri="{0D108BD9-81ED-4DB2-BD59-A6C34878D82A}">
                    <a16:rowId xmlns:a16="http://schemas.microsoft.com/office/drawing/2014/main" val="2144306579"/>
                  </a:ext>
                </a:extLst>
              </a:tr>
            </a:tbl>
          </a:graphicData>
        </a:graphic>
      </p:graphicFrame>
      <p:sp>
        <p:nvSpPr>
          <p:cNvPr id="3" name="テキスト ボックス 2">
            <a:extLst>
              <a:ext uri="{FF2B5EF4-FFF2-40B4-BE49-F238E27FC236}">
                <a16:creationId xmlns:a16="http://schemas.microsoft.com/office/drawing/2014/main" id="{6E2859A6-4631-235D-D81D-5431321981AA}"/>
              </a:ext>
            </a:extLst>
          </p:cNvPr>
          <p:cNvSpPr txBox="1"/>
          <p:nvPr/>
        </p:nvSpPr>
        <p:spPr>
          <a:xfrm>
            <a:off x="526692" y="5658439"/>
            <a:ext cx="7460312" cy="938719"/>
          </a:xfrm>
          <a:prstGeom prst="rect">
            <a:avLst/>
          </a:prstGeom>
          <a:noFill/>
        </p:spPr>
        <p:txBody>
          <a:bodyPr wrap="square" rtlCol="0">
            <a:spAutoFit/>
          </a:bodyPr>
          <a:lstStyle/>
          <a:p>
            <a:r>
              <a:rPr kumimoji="1" lang="en-US" altLang="ja-JP" sz="1100" dirty="0"/>
              <a:t>※</a:t>
            </a:r>
            <a:r>
              <a:rPr kumimoji="1" lang="ja-JP" altLang="en-US" sz="1100" dirty="0"/>
              <a:t>重要性判断基準</a:t>
            </a:r>
            <a:endParaRPr kumimoji="1" lang="en-US" altLang="ja-JP" sz="1100" dirty="0"/>
          </a:p>
          <a:p>
            <a:r>
              <a:rPr kumimoji="1" lang="en-US" altLang="ja-JP" sz="1100" dirty="0"/>
              <a:t>3.</a:t>
            </a:r>
            <a:r>
              <a:rPr kumimoji="1" lang="ja-JP" altLang="en-US" sz="1100" dirty="0"/>
              <a:t>資産の重要度が高い：資産が損なわれた場合の被害は大きい</a:t>
            </a:r>
          </a:p>
          <a:p>
            <a:r>
              <a:rPr kumimoji="1" lang="en-US" altLang="ja-JP" sz="1100" dirty="0"/>
              <a:t>2.</a:t>
            </a:r>
            <a:r>
              <a:rPr kumimoji="1" lang="ja-JP" altLang="en-US" sz="1100" dirty="0"/>
              <a:t>資産の重要度が中程度である：資産が損なわれた場合の被害は中程度</a:t>
            </a:r>
          </a:p>
          <a:p>
            <a:r>
              <a:rPr kumimoji="1" lang="en-US" altLang="ja-JP" sz="1100" dirty="0"/>
              <a:t>1.</a:t>
            </a:r>
            <a:r>
              <a:rPr kumimoji="1" lang="ja-JP" altLang="en-US" sz="1100" dirty="0"/>
              <a:t>資産の重要度が低い。：資産が損なわれた場合の被害は小さい</a:t>
            </a:r>
            <a:endParaRPr kumimoji="1" lang="en-US" altLang="ja-JP" sz="1100" dirty="0"/>
          </a:p>
          <a:p>
            <a:r>
              <a:rPr kumimoji="1" lang="ja-JP" altLang="en-US" sz="1100" dirty="0"/>
              <a:t>資産の重要度判断の定義に関しては、</a:t>
            </a:r>
            <a:r>
              <a:rPr kumimoji="1" lang="en-US" altLang="ja-JP" sz="1100" dirty="0"/>
              <a:t>IPA</a:t>
            </a:r>
            <a:r>
              <a:rPr kumimoji="1" lang="ja-JP" altLang="en-US" sz="1100" dirty="0"/>
              <a:t>「制御システムのセキュリティリスク分析ガイド 第</a:t>
            </a:r>
            <a:r>
              <a:rPr kumimoji="1" lang="en-US" altLang="ja-JP" sz="1100" dirty="0"/>
              <a:t>2</a:t>
            </a:r>
            <a:r>
              <a:rPr kumimoji="1" lang="ja-JP" altLang="en-US" sz="1100" dirty="0"/>
              <a:t>版」参照</a:t>
            </a:r>
          </a:p>
        </p:txBody>
      </p:sp>
    </p:spTree>
    <p:extLst>
      <p:ext uri="{BB962C8B-B14F-4D97-AF65-F5344CB8AC3E}">
        <p14:creationId xmlns:p14="http://schemas.microsoft.com/office/powerpoint/2010/main" val="507726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システム構成、セキュリティ以外での課題と本実証でどのように取り組んでいくかを記載</a:t>
            </a:r>
            <a:endParaRPr lang="en-US" altLang="ja-JP" dirty="0"/>
          </a:p>
          <a:p>
            <a:r>
              <a:rPr lang="ja-JP" altLang="en-US" dirty="0"/>
              <a:t>実証事業全体での視点で活用に向けた課題を記載</a:t>
            </a:r>
            <a:endParaRPr lang="en-US" altLang="ja-JP" dirty="0"/>
          </a:p>
          <a:p>
            <a:pPr marL="0" indent="0">
              <a:buNone/>
            </a:pPr>
            <a:r>
              <a:rPr lang="ja-JP" altLang="en-US" dirty="0"/>
              <a:t>　　</a:t>
            </a:r>
            <a:r>
              <a:rPr lang="en-US" altLang="ja-JP" dirty="0"/>
              <a:t>※A</a:t>
            </a:r>
            <a:r>
              <a:rPr lang="ja-JP" altLang="en-US" dirty="0"/>
              <a:t>事業者であれば「</a:t>
            </a:r>
            <a:r>
              <a:rPr lang="en-US" altLang="ja-JP" dirty="0"/>
              <a:t>B</a:t>
            </a:r>
            <a:r>
              <a:rPr lang="ja-JP" altLang="en-US" dirty="0"/>
              <a:t>事業者との連携でここを明確にしたい」、等</a:t>
            </a:r>
            <a:endParaRPr lang="en-US" altLang="ja-JP" dirty="0"/>
          </a:p>
          <a:p>
            <a:endParaRPr lang="en-US" altLang="ja-JP" dirty="0"/>
          </a:p>
          <a:p>
            <a:endParaRPr lang="en-US" altLang="ja-JP" dirty="0"/>
          </a:p>
          <a:p>
            <a:pPr marL="0" indent="0">
              <a:buNone/>
            </a:pPr>
            <a:endParaRPr kumimoji="1" lang="en-US" altLang="ja-JP" dirty="0"/>
          </a:p>
        </p:txBody>
      </p:sp>
      <p:sp>
        <p:nvSpPr>
          <p:cNvPr id="4" name="テキスト プレースホルダー 3"/>
          <p:cNvSpPr>
            <a:spLocks noGrp="1"/>
          </p:cNvSpPr>
          <p:nvPr>
            <p:ph type="body" sz="quarter" idx="15"/>
          </p:nvPr>
        </p:nvSpPr>
        <p:spPr>
          <a:xfrm>
            <a:off x="180000" y="540000"/>
            <a:ext cx="9505950" cy="359445"/>
          </a:xfrm>
        </p:spPr>
        <p:txBody>
          <a:bodyPr>
            <a:normAutofit lnSpcReduction="10000"/>
          </a:bodyPr>
          <a:lstStyle/>
          <a:p>
            <a:r>
              <a:rPr kumimoji="1" lang="ja-JP" altLang="en-US" dirty="0"/>
              <a:t>（７）その他課題等</a:t>
            </a:r>
            <a:r>
              <a:rPr kumimoji="1" lang="en-US" altLang="ja-JP" dirty="0"/>
              <a:t>【</a:t>
            </a:r>
            <a:r>
              <a:rPr kumimoji="1" lang="ja-JP" altLang="en-US" dirty="0"/>
              <a:t>該当事業者のみ</a:t>
            </a:r>
            <a:r>
              <a:rPr kumimoji="1" lang="en-US" altLang="ja-JP" dirty="0"/>
              <a:t>】</a:t>
            </a:r>
            <a:endParaRPr kumimoji="1" lang="ja-JP" altLang="en-US" dirty="0"/>
          </a:p>
        </p:txBody>
      </p:sp>
      <p:sp>
        <p:nvSpPr>
          <p:cNvPr id="5" name="正方形/長方形 4">
            <a:extLst>
              <a:ext uri="{FF2B5EF4-FFF2-40B4-BE49-F238E27FC236}">
                <a16:creationId xmlns:a16="http://schemas.microsoft.com/office/drawing/2014/main" id="{10920B9C-5924-2F68-C5F6-BE95D4F801F2}"/>
              </a:ext>
            </a:extLst>
          </p:cNvPr>
          <p:cNvSpPr/>
          <p:nvPr/>
        </p:nvSpPr>
        <p:spPr bwMode="auto">
          <a:xfrm>
            <a:off x="8124495" y="15766"/>
            <a:ext cx="1765739" cy="885600"/>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6277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1358</Words>
  <Application>Microsoft Office PowerPoint</Application>
  <PresentationFormat>A4 210 x 297 mm</PresentationFormat>
  <Paragraphs>186</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HGP創英角ｺﾞｼｯｸUB</vt:lpstr>
      <vt:lpstr>Meiryo UI</vt:lpstr>
      <vt:lpstr>Arial</vt:lpstr>
      <vt:lpstr>Calibri</vt:lpstr>
      <vt:lpstr>Calibri Light</vt:lpstr>
      <vt:lpstr>Roboto</vt:lpstr>
      <vt:lpstr>Office テーマ</vt:lpstr>
      <vt:lpstr>PowerPoint プレゼンテーション</vt:lpstr>
      <vt:lpstr>事業概要書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2025-04-10T23:45:14Z</dcterms:created>
  <dcterms:modified xsi:type="dcterms:W3CDTF">2025-04-11T00:44:50Z</dcterms:modified>
</cp:coreProperties>
</file>