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19"/>
  </p:notesMasterIdLst>
  <p:handoutMasterIdLst>
    <p:handoutMasterId r:id="rId20"/>
  </p:handoutMasterIdLst>
  <p:sldIdLst>
    <p:sldId id="501" r:id="rId2"/>
    <p:sldId id="508" r:id="rId3"/>
    <p:sldId id="489" r:id="rId4"/>
    <p:sldId id="509" r:id="rId5"/>
    <p:sldId id="476" r:id="rId6"/>
    <p:sldId id="497" r:id="rId7"/>
    <p:sldId id="505" r:id="rId8"/>
    <p:sldId id="491" r:id="rId9"/>
    <p:sldId id="522" r:id="rId10"/>
    <p:sldId id="495" r:id="rId11"/>
    <p:sldId id="519" r:id="rId12"/>
    <p:sldId id="496" r:id="rId13"/>
    <p:sldId id="521" r:id="rId14"/>
    <p:sldId id="504" r:id="rId15"/>
    <p:sldId id="499" r:id="rId16"/>
    <p:sldId id="524" r:id="rId17"/>
    <p:sldId id="516" r:id="rId18"/>
  </p:sldIdLst>
  <p:sldSz cx="9906000" cy="6858000" type="A4"/>
  <p:notesSz cx="6807200" cy="9939338"/>
  <p:custDataLst>
    <p:tags r:id="rId21"/>
  </p:custDataLst>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861" userDrawn="1">
          <p15:clr>
            <a:srgbClr val="A4A3A4"/>
          </p15:clr>
        </p15:guide>
        <p15:guide id="2" orient="horz" pos="1071" userDrawn="1">
          <p15:clr>
            <a:srgbClr val="A4A3A4"/>
          </p15:clr>
        </p15:guide>
        <p15:guide id="4" orient="horz" pos="2387">
          <p15:clr>
            <a:srgbClr val="A4A3A4"/>
          </p15:clr>
        </p15:guide>
        <p15:guide id="5" orient="horz" pos="2001" userDrawn="1">
          <p15:clr>
            <a:srgbClr val="A4A3A4"/>
          </p15:clr>
        </p15:guide>
        <p15:guide id="6" orient="horz" pos="845">
          <p15:clr>
            <a:srgbClr val="A4A3A4"/>
          </p15:clr>
        </p15:guide>
        <p15:guide id="7" orient="horz" pos="345">
          <p15:clr>
            <a:srgbClr val="A4A3A4"/>
          </p15:clr>
        </p15:guide>
        <p15:guide id="8" orient="horz" pos="686" userDrawn="1">
          <p15:clr>
            <a:srgbClr val="A4A3A4"/>
          </p15:clr>
        </p15:guide>
        <p15:guide id="9" orient="horz" pos="307">
          <p15:clr>
            <a:srgbClr val="A4A3A4"/>
          </p15:clr>
        </p15:guide>
        <p15:guide id="10" pos="3165" userDrawn="1">
          <p15:clr>
            <a:srgbClr val="A4A3A4"/>
          </p15:clr>
        </p15:guide>
        <p15:guide id="11" pos="1623">
          <p15:clr>
            <a:srgbClr val="A4A3A4"/>
          </p15:clr>
        </p15:guide>
        <p15:guide id="12" pos="262">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56F"/>
    <a:srgbClr val="FF6600"/>
    <a:srgbClr val="FF3300"/>
    <a:srgbClr val="FEE3CE"/>
    <a:srgbClr val="FFCCCC"/>
    <a:srgbClr val="66A02C"/>
    <a:srgbClr val="26A287"/>
    <a:srgbClr val="0F99BC"/>
    <a:srgbClr val="5F8AC3"/>
    <a:srgbClr val="558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72" autoAdjust="0"/>
  </p:normalViewPr>
  <p:slideViewPr>
    <p:cSldViewPr snapToGrid="0" snapToObjects="1" showGuides="1">
      <p:cViewPr varScale="1">
        <p:scale>
          <a:sx n="110" d="100"/>
          <a:sy n="110" d="100"/>
        </p:scale>
        <p:origin x="1386" y="108"/>
      </p:cViewPr>
      <p:guideLst>
        <p:guide orient="horz" pos="3861"/>
        <p:guide orient="horz" pos="1071"/>
        <p:guide orient="horz" pos="2387"/>
        <p:guide orient="horz" pos="2001"/>
        <p:guide orient="horz" pos="845"/>
        <p:guide orient="horz" pos="345"/>
        <p:guide orient="horz" pos="686"/>
        <p:guide orient="horz" pos="307"/>
        <p:guide pos="3165"/>
        <p:guide pos="1623"/>
        <p:guide pos="262"/>
        <p:guide pos="4526"/>
        <p:guide pos="4617"/>
        <p:guide pos="5978"/>
        <p:guide pos="1714"/>
        <p:guide pos="30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6/24/2020 8:07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09CB1168-961D-456A-AC38-60B30D647958}" type="datetime8">
              <a:rPr lang="en-US" smtClean="0"/>
              <a:pPr>
                <a:defRPr/>
              </a:pPr>
              <a:t>6/24/2020 8:07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1pPr>
          </a:lstStyle>
          <a:p>
            <a:pPr>
              <a:defRPr/>
            </a:pPr>
            <a:fld id="{56DB1398-0BD8-4795-A1F2-1363C218C2BD}" type="slidenum">
              <a:rPr lang="en-US" altLang="ja-JP" smtClean="0"/>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4572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2pPr>
    <a:lvl3pPr marL="9144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3pPr>
    <a:lvl4pPr marL="13716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4pPr>
    <a:lvl5pPr marL="1828800" algn="l" rtl="0" eaLnBrk="0" fontAlgn="base" hangingPunct="0">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6/24/2020 8:07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21756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448078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78170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707395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000799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09CB1168-961D-456A-AC38-60B30D647958}" type="datetime8">
              <a:rPr lang="en-US" smtClean="0"/>
              <a:pPr>
                <a:defRPr/>
              </a:pPr>
              <a:t>6/24/2020 8:07 PM</a:t>
            </a:fld>
            <a:endParaRPr lang="en-US" altLang="ja-JP"/>
          </a:p>
        </p:txBody>
      </p:sp>
      <p:sp>
        <p:nvSpPr>
          <p:cNvPr id="5" name="スライド番号プレースホルダー 4"/>
          <p:cNvSpPr>
            <a:spLocks noGrp="1"/>
          </p:cNvSpPr>
          <p:nvPr>
            <p:ph type="sldNum" sz="quarter" idx="11"/>
          </p:nvPr>
        </p:nvSpPr>
        <p:spPr/>
        <p:txBody>
          <a:bodyPr/>
          <a:lstStyle/>
          <a:p>
            <a:pPr>
              <a:defRPr/>
            </a:pPr>
            <a:fld id="{56DB1398-0BD8-4795-A1F2-1363C218C2BD}" type="slidenum">
              <a:rPr lang="en-US" altLang="ja-JP" smtClean="0"/>
              <a:pPr>
                <a:defRPr/>
              </a:pPr>
              <a:t>13</a:t>
            </a:fld>
            <a:endParaRPr lang="en-US" altLang="ja-JP"/>
          </a:p>
        </p:txBody>
      </p:sp>
    </p:spTree>
    <p:extLst>
      <p:ext uri="{BB962C8B-B14F-4D97-AF65-F5344CB8AC3E}">
        <p14:creationId xmlns:p14="http://schemas.microsoft.com/office/powerpoint/2010/main" val="1729936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616640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429787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63539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09CB1168-961D-456A-AC38-60B30D647958}" type="datetime8">
              <a:rPr lang="en-US" smtClean="0"/>
              <a:pPr>
                <a:defRPr/>
              </a:pPr>
              <a:t>6/24/2020 8:07 PM</a:t>
            </a:fld>
            <a:endParaRPr lang="en-US" altLang="ja-JP"/>
          </a:p>
        </p:txBody>
      </p:sp>
      <p:sp>
        <p:nvSpPr>
          <p:cNvPr id="5" name="スライド番号プレースホルダー 4"/>
          <p:cNvSpPr>
            <a:spLocks noGrp="1"/>
          </p:cNvSpPr>
          <p:nvPr>
            <p:ph type="sldNum" sz="quarter" idx="11"/>
          </p:nvPr>
        </p:nvSpPr>
        <p:spPr/>
        <p:txBody>
          <a:bodyPr/>
          <a:lstStyle/>
          <a:p>
            <a:pPr>
              <a:defRPr/>
            </a:pPr>
            <a:fld id="{56DB1398-0BD8-4795-A1F2-1363C218C2BD}" type="slidenum">
              <a:rPr lang="en-US" altLang="ja-JP" smtClean="0"/>
              <a:pPr>
                <a:defRPr/>
              </a:pPr>
              <a:t>1</a:t>
            </a:fld>
            <a:endParaRPr lang="en-US" altLang="ja-JP"/>
          </a:p>
        </p:txBody>
      </p:sp>
    </p:spTree>
    <p:extLst>
      <p:ext uri="{BB962C8B-B14F-4D97-AF65-F5344CB8AC3E}">
        <p14:creationId xmlns:p14="http://schemas.microsoft.com/office/powerpoint/2010/main" val="146447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9818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35290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69751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01104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09CB1168-961D-456A-AC38-60B30D647958}" type="datetime8">
              <a:rPr lang="en-US" smtClean="0"/>
              <a:pPr>
                <a:defRPr/>
              </a:pPr>
              <a:t>6/24/2020 8:07 PM</a:t>
            </a:fld>
            <a:endParaRPr lang="en-US" altLang="ja-JP"/>
          </a:p>
        </p:txBody>
      </p:sp>
      <p:sp>
        <p:nvSpPr>
          <p:cNvPr id="5" name="スライド番号プレースホルダー 4"/>
          <p:cNvSpPr>
            <a:spLocks noGrp="1"/>
          </p:cNvSpPr>
          <p:nvPr>
            <p:ph type="sldNum" sz="quarter" idx="11"/>
          </p:nvPr>
        </p:nvSpPr>
        <p:spPr/>
        <p:txBody>
          <a:bodyPr/>
          <a:lstStyle/>
          <a:p>
            <a:pPr>
              <a:defRPr/>
            </a:pPr>
            <a:fld id="{56DB1398-0BD8-4795-A1F2-1363C218C2BD}" type="slidenum">
              <a:rPr lang="en-US" altLang="ja-JP" smtClean="0"/>
              <a:pPr>
                <a:defRPr/>
              </a:pPr>
              <a:t>6</a:t>
            </a:fld>
            <a:endParaRPr lang="en-US" altLang="ja-JP"/>
          </a:p>
        </p:txBody>
      </p:sp>
    </p:spTree>
    <p:extLst>
      <p:ext uri="{BB962C8B-B14F-4D97-AF65-F5344CB8AC3E}">
        <p14:creationId xmlns:p14="http://schemas.microsoft.com/office/powerpoint/2010/main" val="3354426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7416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6/24/2020 8:07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751680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6507655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660" name="think-cell スライド" r:id="rId4" imgW="554" imgH="551" progId="TCLayout.ActiveDocument.1">
                  <p:embed/>
                </p:oleObj>
              </mc:Choice>
              <mc:Fallback>
                <p:oleObj name="think-cell スライド" r:id="rId4" imgW="554" imgH="55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41667" name="Rectangle 3"/>
          <p:cNvSpPr>
            <a:spLocks noGrp="1" noChangeArrowheads="1"/>
          </p:cNvSpPr>
          <p:nvPr>
            <p:ph type="ctrTitle" hasCustomPrompt="1"/>
          </p:nvPr>
        </p:nvSpPr>
        <p:spPr>
          <a:xfrm>
            <a:off x="2720975" y="3179425"/>
            <a:ext cx="6769100" cy="430887"/>
          </a:xfrm>
        </p:spPr>
        <p:txBody>
          <a:bodyPr anchor="ctr"/>
          <a:lstStyle>
            <a:lvl1pPr hangingPunct="0">
              <a:defRPr sz="2800">
                <a:latin typeface="Meiryo UI" panose="020B0604030504040204" pitchFamily="50" charset="-128"/>
                <a:ea typeface="Meiryo UI" panose="020B0604030504040204" pitchFamily="50" charset="-128"/>
                <a:sym typeface="Meiryo UI" panose="020B0604030504040204" pitchFamily="50" charset="-128"/>
              </a:defRPr>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904641"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stStyle>
          <a:p>
            <a:pPr lvl="0"/>
            <a:r>
              <a:rPr kumimoji="1" lang="zh-CN" altLang="en-US" dirty="0"/>
              <a:t>○○株式会社 御中</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ext uri="{D42A27DB-BD31-4B8C-83A1-F6EECF244321}">
                <p14:modId xmlns:p14="http://schemas.microsoft.com/office/powerpoint/2010/main" val="5374650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84" name="think-cell スライド" r:id="rId5" imgW="554" imgH="551" progId="TCLayout.ActiveDocument.1">
                  <p:embed/>
                </p:oleObj>
              </mc:Choice>
              <mc:Fallback>
                <p:oleObj name="think-cell スライド" r:id="rId5" imgW="554" imgH="551"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正方形/長方形 3" hidden="1"/>
          <p:cNvSpPr/>
          <p:nvPr userDrawn="1">
            <p:custDataLst>
              <p:tags r:id="rId3"/>
            </p:custDataLst>
          </p:nvPr>
        </p:nvSpPr>
        <p:spPr bwMode="auto">
          <a:xfrm>
            <a:off x="0" y="0"/>
            <a:ext cx="158750" cy="158750"/>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lvl="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28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j-cs"/>
              <a:sym typeface="Meiryo UI" panose="020B060403050404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Meiryo UI" panose="020B0604030504040204" pitchFamily="50" charset="-128"/>
                <a:ea typeface="Meiryo UI" panose="020B0604030504040204" pitchFamily="50" charset="-128"/>
                <a:sym typeface="Meiryo UI" panose="020B0604030504040204" pitchFamily="50" charset="-128"/>
              </a:rPr>
              <a:pPr algn="r">
                <a:defRPr/>
              </a:pPr>
              <a:t>‹#›</a:t>
            </a:fld>
            <a:endParaRPr lang="ja-JP" altLang="en-US"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Meiryo UI" panose="020B0604030504040204" pitchFamily="50" charset="-128"/>
                <a:ea typeface="Meiryo UI" panose="020B0604030504040204" pitchFamily="50" charset="-128"/>
                <a:sym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sym typeface="Meiryo UI" panose="020B0604030504040204" pitchFamily="50" charset="-128"/>
              </a:rPr>
              <a:t>●</a:t>
            </a:r>
          </a:p>
        </p:txBody>
      </p:sp>
      <p:sp>
        <p:nvSpPr>
          <p:cNvPr id="241667" name="Rectangle 3"/>
          <p:cNvSpPr>
            <a:spLocks noGrp="1" noChangeArrowheads="1"/>
          </p:cNvSpPr>
          <p:nvPr>
            <p:ph type="ctrTitle" hasCustomPrompt="1"/>
          </p:nvPr>
        </p:nvSpPr>
        <p:spPr>
          <a:xfrm>
            <a:off x="2720975" y="1826875"/>
            <a:ext cx="6769100" cy="430887"/>
          </a:xfrm>
        </p:spPr>
        <p:txBody>
          <a:bodyPr anchor="ctr"/>
          <a:lstStyle>
            <a:lvl1pPr hangingPunct="0">
              <a:defRPr sz="2800">
                <a:latin typeface="Meiryo UI" panose="020B0604030504040204" pitchFamily="50" charset="-128"/>
                <a:ea typeface="Meiryo UI" panose="020B0604030504040204" pitchFamily="50" charset="-128"/>
                <a:sym typeface="Meiryo UI" panose="020B060403050404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ext uri="{D42A27DB-BD31-4B8C-83A1-F6EECF244321}">
                <p14:modId xmlns:p14="http://schemas.microsoft.com/office/powerpoint/2010/main" val="2510396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709" name="think-cell スライド" r:id="rId4" imgW="554" imgH="551" progId="TCLayout.ActiveDocument.1">
                  <p:embed/>
                </p:oleObj>
              </mc:Choice>
              <mc:Fallback>
                <p:oleObj name="think-cell スライド" r:id="rId4" imgW="554" imgH="55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spcBef>
                <a:spcPts val="600"/>
              </a:spcBef>
              <a:defRPr kumimoji="1" lang="ja-JP" altLang="en-US" sz="2000" b="1" dirty="0">
                <a:solidFill>
                  <a:schemeClr val="tx2"/>
                </a:solidFill>
                <a:latin typeface="Meiryo UI" panose="020B0604030504040204" pitchFamily="50" charset="-128"/>
                <a:ea typeface="Meiryo UI" panose="020B0604030504040204" pitchFamily="50" charset="-128"/>
                <a:cs typeface="+mj-cs"/>
                <a:sym typeface="Meiryo UI" panose="020B0604030504040204" pitchFamily="50" charset="-128"/>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6"/>
            </p:custDataLst>
            <p:extLst>
              <p:ext uri="{D42A27DB-BD31-4B8C-83A1-F6EECF244321}">
                <p14:modId xmlns:p14="http://schemas.microsoft.com/office/powerpoint/2010/main" val="15001142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54" name="think-cell スライド" r:id="rId7" imgW="554" imgH="551" progId="TCLayout.ActiveDocument.1">
                  <p:embed/>
                </p:oleObj>
              </mc:Choice>
              <mc:Fallback>
                <p:oleObj name="think-cell スライド" r:id="rId7" imgW="554" imgH="551" progId="TCLayout.ActiveDocument.1">
                  <p:embed/>
                  <p:pic>
                    <p:nvPicPr>
                      <p:cNvPr id="0" name=""/>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Meiryo UI" panose="020B0604030504040204" pitchFamily="50" charset="-128"/>
                <a:ea typeface="Meiryo UI" panose="020B0604030504040204" pitchFamily="50" charset="-128"/>
                <a:sym typeface="Meiryo UI" panose="020B0604030504040204" pitchFamily="50" charset="-128"/>
              </a:rPr>
              <a:pPr algn="r">
                <a:defRPr/>
              </a:pPr>
              <a:t>‹#›</a:t>
            </a:fld>
            <a:endParaRPr lang="ja-JP" altLang="en-US"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Meiryo UI" panose="020B0604030504040204" pitchFamily="50" charset="-128"/>
                <a:ea typeface="Meiryo UI" panose="020B0604030504040204" pitchFamily="50" charset="-128"/>
                <a:sym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sym typeface="Meiryo UI" panose="020B060403050404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a:t>第 </a:t>
            </a:r>
            <a:r>
              <a:rPr lang="en-US" altLang="ja-JP" dirty="0"/>
              <a:t>1 </a:t>
            </a:r>
            <a:r>
              <a:rPr lang="ja-JP" altLang="en-US" dirty="0"/>
              <a:t>レベル</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Meiryo UI" panose="020B0604030504040204" pitchFamily="50" charset="-128"/>
              <a:ea typeface="Meiryo UI" panose="020B0604030504040204" pitchFamily="50" charset="-128"/>
              <a:sym typeface="Meiryo UI" panose="020B060403050404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Meiryo UI" panose="020B0604030504040204" pitchFamily="50" charset="-128"/>
              <a:ea typeface="Meiryo UI" panose="020B0604030504040204" pitchFamily="50" charset="-128"/>
              <a:sym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68" r:id="rId3"/>
  </p:sldLayoutIdLst>
  <p:hf hdr="0" ftr="0" dt="0"/>
  <p:txStyles>
    <p:titleStyle>
      <a:lvl1pPr algn="l" defTabSz="990600" rtl="0" eaLnBrk="0" fontAlgn="base" hangingPunct="0">
        <a:spcBef>
          <a:spcPct val="0"/>
        </a:spcBef>
        <a:spcAft>
          <a:spcPct val="0"/>
        </a:spcAft>
        <a:defRPr kumimoji="1" sz="2000" b="1">
          <a:solidFill>
            <a:schemeClr val="tx2"/>
          </a:solidFill>
          <a:latin typeface="Meiryo UI" panose="020B0604030504040204" pitchFamily="50" charset="-128"/>
          <a:ea typeface="Meiryo UI" panose="020B0604030504040204" pitchFamily="50" charset="-128"/>
          <a:cs typeface="+mj-cs"/>
          <a:sym typeface="Meiryo UI" panose="020B0604030504040204" pitchFamily="50" charset="-128"/>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ts val="600"/>
        </a:spcBef>
        <a:spcAft>
          <a:spcPct val="0"/>
        </a:spcAft>
        <a:buClr>
          <a:schemeClr val="bg2"/>
        </a:buClr>
        <a:buFont typeface="Wingdings" pitchFamily="2" charset="2"/>
        <a:buChar char="n"/>
        <a:defRPr kumimoji="1" sz="1400">
          <a:solidFill>
            <a:srgbClr val="000000"/>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539750" indent="-271463" algn="l" rtl="0" eaLnBrk="0" fontAlgn="base" hangingPunct="0">
        <a:lnSpc>
          <a:spcPct val="120000"/>
        </a:lnSpc>
        <a:spcBef>
          <a:spcPts val="600"/>
        </a:spcBef>
        <a:spcAft>
          <a:spcPct val="0"/>
        </a:spcAft>
        <a:buClr>
          <a:schemeClr val="bg2"/>
        </a:buClr>
        <a:buFont typeface="Wingdings" pitchFamily="2" charset="2"/>
        <a:buChar char="l"/>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2pPr>
      <a:lvl3pPr marL="812800" indent="-271463" algn="l" rtl="0" eaLnBrk="0" fontAlgn="base" hangingPunct="0">
        <a:lnSpc>
          <a:spcPct val="120000"/>
        </a:lnSpc>
        <a:spcBef>
          <a:spcPts val="600"/>
        </a:spcBef>
        <a:spcAft>
          <a:spcPct val="0"/>
        </a:spcAft>
        <a:buClr>
          <a:schemeClr val="bg2"/>
        </a:buClr>
        <a:buFont typeface="ＭＳ Ｐゴシック" charset="-128"/>
        <a:buChar char="–"/>
        <a:defRPr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3pPr>
      <a:lvl4pPr marL="1079500" indent="-265113" algn="l" rtl="0" eaLnBrk="0" fontAlgn="base" hangingPunct="0">
        <a:lnSpc>
          <a:spcPct val="120000"/>
        </a:lnSpc>
        <a:spcBef>
          <a:spcPts val="600"/>
        </a:spcBef>
        <a:spcAft>
          <a:spcPct val="0"/>
        </a:spcAft>
        <a:buClr>
          <a:schemeClr val="bg2"/>
        </a:buClr>
        <a:buFont typeface="ＭＳ Ｐゴシック" charset="-128"/>
        <a:buChar char="–"/>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Grp="1" noChangeArrowheads="1"/>
          </p:cNvSpPr>
          <p:nvPr>
            <p:ph type="ctrTitle"/>
          </p:nvPr>
        </p:nvSpPr>
        <p:spPr>
          <a:xfrm>
            <a:off x="1116013" y="1700212"/>
            <a:ext cx="7531100" cy="1476375"/>
          </a:xfrm>
          <a:solidFill>
            <a:schemeClr val="accent6">
              <a:lumMod val="20000"/>
              <a:lumOff val="80000"/>
            </a:schemeClr>
          </a:solidFill>
        </p:spPr>
        <p:txBody>
          <a:bodyPr>
            <a:noAutofit/>
          </a:bodyPr>
          <a:lstStyle/>
          <a:p>
            <a:pPr algn="ctr" eaLnBrk="1">
              <a:spcAft>
                <a:spcPts val="600"/>
              </a:spcAft>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令和２年度補正予算</a:t>
            </a:r>
            <a:br>
              <a:rPr lang="en-US" altLang="ja-JP" sz="2000" dirty="0">
                <a:latin typeface="Meiryo UI" panose="020B0604030504040204" pitchFamily="50" charset="-128"/>
                <a:ea typeface="Meiryo UI" panose="020B0604030504040204" pitchFamily="50" charset="-128"/>
                <a:sym typeface="Meiryo UI" panose="020B0604030504040204" pitchFamily="50" charset="-128"/>
              </a:rPr>
            </a:br>
            <a:r>
              <a:rPr lang="zh-TW" altLang="en-US" sz="2000" dirty="0">
                <a:latin typeface="Meiryo UI" panose="020B0604030504040204" pitchFamily="50" charset="-128"/>
                <a:ea typeface="Meiryo UI" panose="020B0604030504040204" pitchFamily="50" charset="-128"/>
                <a:sym typeface="Meiryo UI" panose="020B0604030504040204" pitchFamily="50" charset="-128"/>
              </a:rPr>
              <a:t>産業保安高度化推進事業費補助金　</a:t>
            </a:r>
            <a:br>
              <a:rPr lang="en-US" altLang="zh-TW" sz="2000" dirty="0">
                <a:latin typeface="Meiryo UI" panose="020B0604030504040204" pitchFamily="50" charset="-128"/>
                <a:ea typeface="Meiryo UI" panose="020B0604030504040204" pitchFamily="50" charset="-128"/>
                <a:sym typeface="Meiryo UI" panose="020B0604030504040204" pitchFamily="50" charset="-128"/>
              </a:rPr>
            </a:br>
            <a:br>
              <a:rPr lang="en-US" altLang="ja-JP" sz="2000" dirty="0">
                <a:latin typeface="Meiryo UI" panose="020B0604030504040204" pitchFamily="50" charset="-128"/>
                <a:ea typeface="Meiryo UI" panose="020B0604030504040204" pitchFamily="50" charset="-128"/>
                <a:sym typeface="Meiryo UI" panose="020B0604030504040204" pitchFamily="50" charset="-128"/>
              </a:rPr>
            </a:br>
            <a:r>
              <a:rPr lang="ja-JP" altLang="en-US" sz="2000" dirty="0">
                <a:latin typeface="Meiryo UI" panose="020B0604030504040204" pitchFamily="50" charset="-128"/>
                <a:ea typeface="Meiryo UI" panose="020B0604030504040204" pitchFamily="50" charset="-128"/>
                <a:sym typeface="Meiryo UI" panose="020B0604030504040204" pitchFamily="50" charset="-128"/>
              </a:rPr>
              <a:t>補助事業概要説明書</a:t>
            </a:r>
          </a:p>
        </p:txBody>
      </p:sp>
      <p:sp>
        <p:nvSpPr>
          <p:cNvPr id="22" name="テキスト プレースホルダ 21"/>
          <p:cNvSpPr>
            <a:spLocks noGrp="1"/>
          </p:cNvSpPr>
          <p:nvPr>
            <p:ph type="body" sz="quarter" idx="11"/>
          </p:nvPr>
        </p:nvSpPr>
        <p:spPr>
          <a:xfrm>
            <a:off x="1116013" y="3811185"/>
            <a:ext cx="6203621" cy="1163552"/>
          </a:xfrm>
        </p:spPr>
        <p:txBody>
          <a:bodyPr/>
          <a:lstStyle/>
          <a:p>
            <a:pPr lvl="0">
              <a:spcAft>
                <a:spcPts val="600"/>
              </a:spcAft>
            </a:pPr>
            <a:r>
              <a:rPr lang="ja-JP" altLang="en-US" sz="2000" b="1" dirty="0">
                <a:latin typeface="Meiryo UI" panose="020B0604030504040204" pitchFamily="50" charset="-128"/>
                <a:ea typeface="Meiryo UI" panose="020B0604030504040204" pitchFamily="50" charset="-128"/>
                <a:sym typeface="Meiryo UI" panose="020B0604030504040204" pitchFamily="50" charset="-128"/>
              </a:rPr>
              <a:t>提出日：</a:t>
            </a:r>
            <a:r>
              <a:rPr lang="ja-JP" altLang="en-US"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２０２０年○月○日</a:t>
            </a:r>
            <a:endParaRPr lang="en-US" altLang="ja-JP"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a:p>
            <a:pPr lvl="0">
              <a:spcAft>
                <a:spcPts val="600"/>
              </a:spcAft>
            </a:pPr>
            <a:r>
              <a:rPr lang="ja-JP" altLang="en-US" sz="2000" b="1" dirty="0">
                <a:latin typeface="Meiryo UI" panose="020B0604030504040204" pitchFamily="50" charset="-128"/>
                <a:ea typeface="Meiryo UI" panose="020B0604030504040204" pitchFamily="50" charset="-128"/>
                <a:sym typeface="Meiryo UI" panose="020B0604030504040204" pitchFamily="50" charset="-128"/>
              </a:rPr>
              <a:t>申請者：</a:t>
            </a:r>
            <a:r>
              <a:rPr lang="ja-JP" altLang="en-US"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株式会社</a:t>
            </a:r>
            <a:r>
              <a:rPr lang="ja-JP" altLang="en-US" sz="2000" b="1" dirty="0">
                <a:solidFill>
                  <a:schemeClr val="accent2"/>
                </a:solidFill>
              </a:rPr>
              <a:t>○○</a:t>
            </a:r>
            <a:endParaRPr lang="en-US" altLang="ja-JP"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a:p>
            <a:pPr lvl="0">
              <a:spcAft>
                <a:spcPts val="600"/>
              </a:spcAft>
            </a:pPr>
            <a:r>
              <a:rPr lang="ja-JP" altLang="en-US" sz="2000" b="1" dirty="0">
                <a:latin typeface="Meiryo UI" panose="020B0604030504040204" pitchFamily="50" charset="-128"/>
                <a:ea typeface="Meiryo UI" panose="020B0604030504040204" pitchFamily="50" charset="-128"/>
                <a:sym typeface="Meiryo UI" panose="020B0604030504040204" pitchFamily="50" charset="-128"/>
              </a:rPr>
              <a:t>事業名：</a:t>
            </a:r>
            <a:r>
              <a:rPr lang="ja-JP" altLang="en-US" sz="2000" b="1" dirty="0">
                <a:solidFill>
                  <a:schemeClr val="accent2"/>
                </a:solidFill>
              </a:rPr>
              <a:t>○○における</a:t>
            </a:r>
            <a:r>
              <a:rPr lang="en-US" altLang="ja-JP"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を活用した点検システム構築事業</a:t>
            </a:r>
            <a:endParaRPr lang="en-US" altLang="zh-TW" sz="2000" b="1"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7" name="テキスト ボックス 6"/>
          <p:cNvSpPr txBox="1"/>
          <p:nvPr/>
        </p:nvSpPr>
        <p:spPr>
          <a:xfrm>
            <a:off x="415925" y="262259"/>
            <a:ext cx="1117600" cy="485774"/>
          </a:xfrm>
          <a:prstGeom prst="rect">
            <a:avLst/>
          </a:prstGeom>
          <a:noFill/>
          <a:ln>
            <a:solidFill>
              <a:schemeClr val="tx1">
                <a:lumMod val="95000"/>
                <a:lumOff val="5000"/>
              </a:schemeClr>
            </a:solid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sym typeface="Meiryo UI" panose="020B0604030504040204" pitchFamily="50" charset="-128"/>
              </a:rPr>
              <a:t>類型</a:t>
            </a:r>
            <a:r>
              <a:rPr lang="en-US" altLang="ja-JP" sz="2400" b="1" dirty="0">
                <a:latin typeface="Meiryo UI" panose="020B0604030504040204" pitchFamily="50" charset="-128"/>
                <a:ea typeface="Meiryo UI" panose="020B0604030504040204" pitchFamily="50" charset="-128"/>
                <a:sym typeface="Meiryo UI" panose="020B0604030504040204" pitchFamily="50" charset="-128"/>
              </a:rPr>
              <a:t>A</a:t>
            </a:r>
            <a:endParaRPr kumimoji="1" lang="ja-JP" altLang="en-US" sz="2400" b="1"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8" name="四角形吹き出し 9">
            <a:extLst>
              <a:ext uri="{FF2B5EF4-FFF2-40B4-BE49-F238E27FC236}">
                <a16:creationId xmlns:a16="http://schemas.microsoft.com/office/drawing/2014/main" id="{325EE4AF-A4B8-473C-8B10-56E758AC3B6F}"/>
              </a:ext>
            </a:extLst>
          </p:cNvPr>
          <p:cNvSpPr/>
          <p:nvPr/>
        </p:nvSpPr>
        <p:spPr bwMode="auto">
          <a:xfrm>
            <a:off x="1386445" y="5737653"/>
            <a:ext cx="2285785" cy="454026"/>
          </a:xfrm>
          <a:prstGeom prst="wedgeRectCallout">
            <a:avLst>
              <a:gd name="adj1" fmla="val -21334"/>
              <a:gd name="adj2" fmla="val -188595"/>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rgbClr val="FF0000"/>
                </a:solidFill>
                <a:latin typeface="Meiryo UI" panose="020B0604030504040204" pitchFamily="50" charset="-128"/>
                <a:ea typeface="Meiryo UI" panose="020B0604030504040204" pitchFamily="50" charset="-128"/>
              </a:rPr>
              <a:t>表紙に会社名、事業名を記載</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312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２－３．実証事業の</a:t>
            </a:r>
            <a:r>
              <a:rPr lang="ja-JP" altLang="en-US"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体制</a:t>
            </a:r>
            <a:r>
              <a:rPr lang="ja-JP" altLang="en-US" dirty="0">
                <a:latin typeface="Meiryo UI" panose="020B0604030504040204" pitchFamily="50" charset="-128"/>
                <a:ea typeface="Meiryo UI" panose="020B0604030504040204" pitchFamily="50" charset="-128"/>
                <a:sym typeface="Meiryo UI" panose="020B0604030504040204" pitchFamily="50" charset="-128"/>
              </a:rPr>
              <a:t>（単独申請の場合）</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（１／２）</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自社内では、主に</a:t>
            </a:r>
            <a:r>
              <a:rPr lang="ja-JP" altLang="en-US" dirty="0">
                <a:solidFill>
                  <a:schemeClr val="accent2"/>
                </a:solidFill>
              </a:rPr>
              <a:t>○○</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部と</a:t>
            </a:r>
            <a:r>
              <a:rPr lang="ja-JP" altLang="en-US" dirty="0">
                <a:solidFill>
                  <a:schemeClr val="accent2"/>
                </a:solidFill>
              </a:rPr>
              <a:t>○○</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部が</a:t>
            </a:r>
            <a:r>
              <a:rPr lang="ja-JP" altLang="en-US" dirty="0">
                <a:solidFill>
                  <a:schemeClr val="accent2"/>
                </a:solidFill>
              </a:rPr>
              <a:t>本実証事業を担当する。</a:t>
            </a: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a:solidFill>
                  <a:schemeClr val="accent2"/>
                </a:solidFill>
              </a:rPr>
              <a:t>○○仕様設計</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は</a:t>
            </a:r>
            <a:r>
              <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株式会社に、</a:t>
            </a:r>
            <a:r>
              <a:rPr lang="ja-JP" altLang="en-US" dirty="0">
                <a:solidFill>
                  <a:schemeClr val="accent2"/>
                </a:solidFill>
              </a:rPr>
              <a:t>○○開発</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は△△株式会社に委託する。</a:t>
            </a: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38" name="正方形/長方形 37"/>
          <p:cNvSpPr/>
          <p:nvPr/>
        </p:nvSpPr>
        <p:spPr bwMode="auto">
          <a:xfrm>
            <a:off x="630309" y="3387193"/>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開発</a:t>
            </a: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a:t>
            </a:r>
            <a:r>
              <a:rPr lang="en-US" altLang="ja-JP" dirty="0">
                <a:solidFill>
                  <a:schemeClr val="accent2"/>
                </a:solidFill>
                <a:latin typeface="Meiryo UI" panose="020B0604030504040204" pitchFamily="50" charset="-128"/>
                <a:ea typeface="Meiryo UI" panose="020B0604030504040204" pitchFamily="50" charset="-128"/>
              </a:rPr>
              <a:t>/PM</a:t>
            </a:r>
            <a:br>
              <a:rPr lang="en-US" altLang="ja-JP" dirty="0">
                <a:solidFill>
                  <a:schemeClr val="accent2"/>
                </a:solidFill>
                <a:latin typeface="Meiryo UI" panose="020B0604030504040204" pitchFamily="50" charset="-128"/>
                <a:ea typeface="Meiryo UI" panose="020B0604030504040204" pitchFamily="50" charset="-128"/>
              </a:rPr>
            </a:b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39" name="正方形/長方形 38"/>
          <p:cNvSpPr/>
          <p:nvPr/>
        </p:nvSpPr>
        <p:spPr bwMode="auto">
          <a:xfrm>
            <a:off x="6193368" y="3387194"/>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chemeClr val="accent2"/>
                </a:solidFill>
                <a:latin typeface="Meiryo UI" panose="020B0604030504040204" pitchFamily="50" charset="-128"/>
                <a:ea typeface="Meiryo UI" panose="020B0604030504040204" pitchFamily="50" charset="-128"/>
              </a:rPr>
              <a:t>○○仕様設計</a:t>
            </a:r>
            <a:endParaRPr lang="en-US" altLang="ja-JP" dirty="0">
              <a:solidFill>
                <a:schemeClr val="accent2"/>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20000"/>
              </a:lnSpc>
              <a:spcBef>
                <a:spcPts val="0"/>
              </a:spcBef>
              <a:spcAft>
                <a:spcPct val="0"/>
              </a:spcAft>
              <a:buClr>
                <a:schemeClr val="bg2"/>
              </a:buClr>
              <a:buSzTx/>
              <a:buFont typeface="Wingdings" pitchFamily="2" charset="2"/>
              <a:buNone/>
              <a:tabLst/>
            </a:pP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40" name="正方形/長方形 39"/>
          <p:cNvSpPr/>
          <p:nvPr/>
        </p:nvSpPr>
        <p:spPr bwMode="auto">
          <a:xfrm>
            <a:off x="6193368" y="4322237"/>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chemeClr val="accent2"/>
                </a:solidFill>
                <a:latin typeface="Meiryo UI" panose="020B0604030504040204" pitchFamily="50" charset="-128"/>
                <a:ea typeface="Meiryo UI" panose="020B0604030504040204" pitchFamily="50" charset="-128"/>
              </a:rPr>
              <a:t>○○開発</a:t>
            </a:r>
            <a:endParaRPr lang="en-US" altLang="ja-JP" dirty="0">
              <a:solidFill>
                <a:schemeClr val="accent2"/>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20000"/>
              </a:lnSpc>
              <a:spcBef>
                <a:spcPts val="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△△株式会社</a:t>
            </a:r>
            <a:endParaRPr lang="en-US" altLang="ja-JP" dirty="0">
              <a:solidFill>
                <a:schemeClr val="accent2"/>
              </a:solidFill>
              <a:latin typeface="Meiryo UI" panose="020B0604030504040204" pitchFamily="50" charset="-128"/>
              <a:ea typeface="Meiryo UI" panose="020B0604030504040204" pitchFamily="50" charset="-128"/>
            </a:endParaRPr>
          </a:p>
        </p:txBody>
      </p:sp>
      <p:cxnSp>
        <p:nvCxnSpPr>
          <p:cNvPr id="45" name="直線コネクタ 44"/>
          <p:cNvCxnSpPr>
            <a:stCxn id="38" idx="3"/>
            <a:endCxn id="39" idx="1"/>
          </p:cNvCxnSpPr>
          <p:nvPr/>
        </p:nvCxnSpPr>
        <p:spPr bwMode="auto">
          <a:xfrm>
            <a:off x="2201934" y="3639606"/>
            <a:ext cx="3991434" cy="1"/>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46" name="カギ線コネクタ 45"/>
          <p:cNvCxnSpPr>
            <a:stCxn id="38" idx="3"/>
            <a:endCxn id="40" idx="1"/>
          </p:cNvCxnSpPr>
          <p:nvPr/>
        </p:nvCxnSpPr>
        <p:spPr bwMode="auto">
          <a:xfrm>
            <a:off x="2201934" y="3639606"/>
            <a:ext cx="3991434" cy="935044"/>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58" name="正方形/長方形 57"/>
          <p:cNvSpPr/>
          <p:nvPr/>
        </p:nvSpPr>
        <p:spPr bwMode="auto">
          <a:xfrm>
            <a:off x="3028426" y="2696632"/>
            <a:ext cx="6115572" cy="3763435"/>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3028426" y="2370727"/>
            <a:ext cx="1261884" cy="313932"/>
          </a:xfrm>
          <a:prstGeom prst="rect">
            <a:avLst/>
          </a:prstGeom>
          <a:noFill/>
        </p:spPr>
        <p:txBody>
          <a:bodyPr wrap="none" rtlCol="0">
            <a:spAutoFit/>
          </a:bodyPr>
          <a:lstStyle/>
          <a:p>
            <a:pPr algn="l"/>
            <a:r>
              <a:rPr kumimoji="1" lang="ja-JP" altLang="en-US" sz="1200" dirty="0">
                <a:solidFill>
                  <a:schemeClr val="accent2"/>
                </a:solidFill>
                <a:latin typeface="Meiryo UI" panose="020B0604030504040204" pitchFamily="50" charset="-128"/>
                <a:ea typeface="Meiryo UI" panose="020B0604030504040204" pitchFamily="50" charset="-128"/>
              </a:rPr>
              <a:t>（委託先体制）</a:t>
            </a:r>
          </a:p>
        </p:txBody>
      </p:sp>
      <p:sp>
        <p:nvSpPr>
          <p:cNvPr id="16" name="正方形/長方形 15"/>
          <p:cNvSpPr/>
          <p:nvPr/>
        </p:nvSpPr>
        <p:spPr bwMode="auto">
          <a:xfrm>
            <a:off x="6193368" y="5257280"/>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chemeClr val="accent2"/>
                </a:solidFill>
                <a:latin typeface="Meiryo UI" panose="020B0604030504040204" pitchFamily="50" charset="-128"/>
                <a:ea typeface="Meiryo UI" panose="020B0604030504040204" pitchFamily="50" charset="-128"/>
              </a:rPr>
              <a:t>センサー開発、設置</a:t>
            </a:r>
            <a:endParaRPr lang="en-US" altLang="ja-JP" dirty="0">
              <a:solidFill>
                <a:schemeClr val="accent2"/>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20000"/>
              </a:lnSpc>
              <a:spcBef>
                <a:spcPts val="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○○株式会社</a:t>
            </a:r>
            <a:endParaRPr lang="en-US" altLang="ja-JP" dirty="0">
              <a:solidFill>
                <a:schemeClr val="accent2"/>
              </a:solidFill>
              <a:latin typeface="Meiryo UI" panose="020B0604030504040204" pitchFamily="50" charset="-128"/>
              <a:ea typeface="Meiryo UI" panose="020B0604030504040204" pitchFamily="50" charset="-128"/>
            </a:endParaRPr>
          </a:p>
        </p:txBody>
      </p:sp>
      <p:cxnSp>
        <p:nvCxnSpPr>
          <p:cNvPr id="17" name="カギ線コネクタ 16"/>
          <p:cNvCxnSpPr>
            <a:stCxn id="38" idx="3"/>
            <a:endCxn id="16" idx="1"/>
          </p:cNvCxnSpPr>
          <p:nvPr/>
        </p:nvCxnSpPr>
        <p:spPr bwMode="auto">
          <a:xfrm>
            <a:off x="2201934" y="3639606"/>
            <a:ext cx="3991434" cy="1870087"/>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Tree>
    <p:extLst>
      <p:ext uri="{BB962C8B-B14F-4D97-AF65-F5344CB8AC3E}">
        <p14:creationId xmlns:p14="http://schemas.microsoft.com/office/powerpoint/2010/main" val="3681608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solidFill>
                  <a:schemeClr val="tx1"/>
                </a:solidFill>
              </a:rPr>
              <a:t>２－３．実証事業の体制（単独申請の場合）</a:t>
            </a:r>
            <a:r>
              <a:rPr lang="ja-JP" altLang="en-US" dirty="0">
                <a:solidFill>
                  <a:schemeClr val="accent2"/>
                </a:solidFill>
              </a:rPr>
              <a:t>（２／２）</a:t>
            </a:r>
            <a:endParaRPr lang="en-US" altLang="ja-JP"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603314979"/>
              </p:ext>
            </p:extLst>
          </p:nvPr>
        </p:nvGraphicFramePr>
        <p:xfrm>
          <a:off x="418726" y="2203465"/>
          <a:ext cx="9049124" cy="3276434"/>
        </p:xfrm>
        <a:graphic>
          <a:graphicData uri="http://schemas.openxmlformats.org/drawingml/2006/table">
            <a:tbl>
              <a:tblPr firstRow="1" bandRow="1">
                <a:tableStyleId>{5C22544A-7EE6-4342-B048-85BDC9FD1C3A}</a:tableStyleId>
              </a:tblPr>
              <a:tblGrid>
                <a:gridCol w="1439513">
                  <a:extLst>
                    <a:ext uri="{9D8B030D-6E8A-4147-A177-3AD203B41FA5}">
                      <a16:colId xmlns:a16="http://schemas.microsoft.com/office/drawing/2014/main" val="20000"/>
                    </a:ext>
                  </a:extLst>
                </a:gridCol>
                <a:gridCol w="1902403">
                  <a:extLst>
                    <a:ext uri="{9D8B030D-6E8A-4147-A177-3AD203B41FA5}">
                      <a16:colId xmlns:a16="http://schemas.microsoft.com/office/drawing/2014/main" val="20001"/>
                    </a:ext>
                  </a:extLst>
                </a:gridCol>
                <a:gridCol w="1902403">
                  <a:extLst>
                    <a:ext uri="{9D8B030D-6E8A-4147-A177-3AD203B41FA5}">
                      <a16:colId xmlns:a16="http://schemas.microsoft.com/office/drawing/2014/main" val="2892814046"/>
                    </a:ext>
                  </a:extLst>
                </a:gridCol>
                <a:gridCol w="3804805">
                  <a:extLst>
                    <a:ext uri="{9D8B030D-6E8A-4147-A177-3AD203B41FA5}">
                      <a16:colId xmlns:a16="http://schemas.microsoft.com/office/drawing/2014/main" val="4227817745"/>
                    </a:ext>
                  </a:extLst>
                </a:gridCol>
              </a:tblGrid>
              <a:tr h="259080">
                <a:tc rowSpan="2">
                  <a:txBody>
                    <a:bodyPr/>
                    <a:lstStyle/>
                    <a:p>
                      <a:r>
                        <a:rPr kumimoji="1" lang="ja-JP" altLang="en-US" sz="1400" b="0" dirty="0">
                          <a:solidFill>
                            <a:schemeClr val="accent2"/>
                          </a:solidFill>
                          <a:latin typeface="Meiryo UI" panose="020B0604030504040204" pitchFamily="50" charset="-128"/>
                          <a:ea typeface="Meiryo UI" panose="020B0604030504040204" pitchFamily="50" charset="-128"/>
                        </a:rPr>
                        <a:t>実施体制</a:t>
                      </a:r>
                      <a:br>
                        <a:rPr kumimoji="1" lang="en-US" altLang="ja-JP" sz="1400" b="0" dirty="0">
                          <a:solidFill>
                            <a:schemeClr val="accent2"/>
                          </a:solidFill>
                          <a:latin typeface="Meiryo UI" panose="020B0604030504040204" pitchFamily="50" charset="-128"/>
                          <a:ea typeface="Meiryo UI" panose="020B0604030504040204" pitchFamily="50" charset="-128"/>
                        </a:rPr>
                      </a:br>
                      <a:r>
                        <a:rPr kumimoji="1" lang="ja-JP" altLang="en-US" sz="1400" b="0" dirty="0">
                          <a:solidFill>
                            <a:schemeClr val="accent2"/>
                          </a:solidFill>
                          <a:latin typeface="Meiryo UI" panose="020B0604030504040204" pitchFamily="50" charset="-128"/>
                          <a:ea typeface="Meiryo UI" panose="020B0604030504040204" pitchFamily="50" charset="-128"/>
                        </a:rPr>
                        <a:t>各企業</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rowSpan="2">
                  <a:txBody>
                    <a:bodyPr/>
                    <a:lstStyle/>
                    <a:p>
                      <a:r>
                        <a:rPr kumimoji="1" lang="ja-JP" altLang="en-US" sz="1400" b="0" dirty="0">
                          <a:solidFill>
                            <a:schemeClr val="accent2"/>
                          </a:solidFill>
                          <a:latin typeface="Meiryo UI" panose="020B0604030504040204" pitchFamily="50" charset="-128"/>
                          <a:ea typeface="Meiryo UI" panose="020B0604030504040204" pitchFamily="50" charset="-128"/>
                        </a:rPr>
                        <a:t>対象業務</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コンタクト状況</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h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59080">
                <a:tc vMerge="1">
                  <a:txBody>
                    <a:bodyPr/>
                    <a:lstStyle/>
                    <a:p>
                      <a:endParaRPr kumimoji="1" lang="ja-JP" altLang="en-US"/>
                    </a:p>
                  </a:txBody>
                  <a:tcPr/>
                </a:tc>
                <a:tc v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0">
                          <a:solidFill>
                            <a:schemeClr val="accent2"/>
                          </a:solidFill>
                          <a:latin typeface="Meiryo UI" panose="020B0604030504040204" pitchFamily="50" charset="-128"/>
                          <a:ea typeface="Meiryo UI" panose="020B0604030504040204" pitchFamily="50" charset="-128"/>
                        </a:rPr>
                        <a:t>合意状況</a:t>
                      </a:r>
                      <a:endParaRPr kumimoji="1" lang="ja-JP" altLang="en-US" b="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0" dirty="0">
                          <a:solidFill>
                            <a:schemeClr val="accent2"/>
                          </a:solidFill>
                          <a:latin typeface="Meiryo UI" panose="020B0604030504040204" pitchFamily="50" charset="-128"/>
                          <a:ea typeface="Meiryo UI" panose="020B0604030504040204" pitchFamily="50" charset="-128"/>
                        </a:rPr>
                        <a:t>詳細</a:t>
                      </a:r>
                      <a:endParaRPr kumimoji="1" lang="ja-JP" altLang="en-US" b="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883837">
                <a:tc>
                  <a:txBody>
                    <a:bodyPr/>
                    <a:lstStyle/>
                    <a:p>
                      <a:pPr>
                        <a:spcAft>
                          <a:spcPts val="600"/>
                        </a:spcAft>
                      </a:pPr>
                      <a:r>
                        <a:rPr lang="en-US" altLang="ja-JP" sz="1200" dirty="0">
                          <a:solidFill>
                            <a:schemeClr val="accent2"/>
                          </a:solidFill>
                          <a:latin typeface="Meiryo UI" panose="020B0604030504040204" pitchFamily="50" charset="-128"/>
                          <a:ea typeface="Meiryo UI" panose="020B0604030504040204" pitchFamily="50" charset="-128"/>
                        </a:rPr>
                        <a:t>××</a:t>
                      </a:r>
                      <a:r>
                        <a:rPr lang="ja-JP" altLang="en-US" sz="1200" dirty="0">
                          <a:solidFill>
                            <a:schemeClr val="accent2"/>
                          </a:solidFill>
                          <a:latin typeface="Meiryo UI" panose="020B0604030504040204" pitchFamily="50" charset="-128"/>
                          <a:ea typeface="Meiryo UI" panose="020B0604030504040204" pitchFamily="50" charset="-128"/>
                        </a:rPr>
                        <a:t>株式会社</a:t>
                      </a:r>
                      <a:endParaRPr lang="en-US" altLang="ja-JP" sz="1200" dirty="0">
                        <a:solidFill>
                          <a:schemeClr val="accent2"/>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chemeClr val="accent2"/>
                          </a:solidFill>
                          <a:latin typeface="Meiryo UI" panose="020B0604030504040204" pitchFamily="50" charset="-128"/>
                          <a:ea typeface="Meiryo UI" panose="020B0604030504040204" pitchFamily="50" charset="-128"/>
                        </a:rPr>
                        <a:t>（委託）</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○○仕様設計</a:t>
                      </a:r>
                      <a:endParaRPr kumimoji="1" lang="en-US" altLang="ja-JP" sz="12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a:solidFill>
                            <a:schemeClr val="accent2"/>
                          </a:solidFill>
                          <a:latin typeface="Meiryo UI" panose="020B0604030504040204" pitchFamily="50" charset="-128"/>
                          <a:ea typeface="Meiryo UI" panose="020B0604030504040204" pitchFamily="50" charset="-128"/>
                        </a:rPr>
                        <a:t>合意済</a:t>
                      </a:r>
                      <a:endParaRPr kumimoji="1" lang="ja-JP" altLang="en-US">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dirty="0">
                          <a:solidFill>
                            <a:schemeClr val="accent2"/>
                          </a:solidFill>
                          <a:latin typeface="Meiryo UI" panose="020B0604030504040204" pitchFamily="50" charset="-128"/>
                          <a:ea typeface="Meiryo UI" panose="020B0604030504040204" pitchFamily="50" charset="-128"/>
                        </a:rPr>
                        <a:t>概算費用、スケジュールについて合意済</a:t>
                      </a:r>
                      <a:endParaRPr kumimoji="1" lang="ja-JP" altLang="en-US"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2"/>
                  </a:ext>
                </a:extLst>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accent2"/>
                          </a:solidFill>
                          <a:latin typeface="Meiryo UI" panose="020B0604030504040204" pitchFamily="50" charset="-128"/>
                          <a:ea typeface="Meiryo UI" panose="020B0604030504040204" pitchFamily="50" charset="-128"/>
                        </a:rPr>
                        <a:t>△△株式会社</a:t>
                      </a:r>
                      <a:endParaRPr lang="en-US" altLang="ja-JP" sz="1200" dirty="0">
                        <a:solidFill>
                          <a:schemeClr val="accent2"/>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accent2"/>
                          </a:solidFill>
                          <a:latin typeface="Meiryo UI" panose="020B0604030504040204" pitchFamily="50" charset="-128"/>
                          <a:ea typeface="Meiryo UI" panose="020B0604030504040204" pitchFamily="50" charset="-128"/>
                        </a:rPr>
                        <a:t>（委託）</a:t>
                      </a:r>
                    </a:p>
                    <a:p>
                      <a:pPr marL="0" marR="0" indent="0" algn="l" defTabSz="914400" rtl="0" eaLnBrk="1" fontAlgn="auto" latinLnBrk="0" hangingPunct="1">
                        <a:lnSpc>
                          <a:spcPct val="100000"/>
                        </a:lnSpc>
                        <a:spcBef>
                          <a:spcPts val="0"/>
                        </a:spcBef>
                        <a:spcAft>
                          <a:spcPts val="600"/>
                        </a:spcAft>
                        <a:buClrTx/>
                        <a:buSzTx/>
                        <a:buFontTx/>
                        <a:buNone/>
                        <a:tabLst/>
                        <a:defRPr/>
                      </a:pPr>
                      <a:endParaRPr kumimoji="1" lang="ja-JP" altLang="en-US" sz="12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○○開発</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dirty="0">
                          <a:solidFill>
                            <a:schemeClr val="accent2"/>
                          </a:solidFill>
                          <a:latin typeface="Meiryo UI" panose="020B0604030504040204" pitchFamily="50" charset="-128"/>
                          <a:ea typeface="Meiryo UI" panose="020B0604030504040204" pitchFamily="50" charset="-128"/>
                        </a:rPr>
                        <a:t>打診中</a:t>
                      </a:r>
                      <a:endParaRPr kumimoji="1" lang="ja-JP" altLang="en-US"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先方の該当部内にて、現在検討中</a:t>
                      </a:r>
                      <a:endParaRPr kumimoji="1" lang="en-US" altLang="ja-JP" sz="1200" dirty="0">
                        <a:solidFill>
                          <a:schemeClr val="accent2"/>
                        </a:solidFill>
                        <a:latin typeface="Meiryo UI" panose="020B0604030504040204" pitchFamily="50" charset="-128"/>
                        <a:ea typeface="Meiryo UI" panose="020B0604030504040204" pitchFamily="50" charset="-128"/>
                      </a:endParaRPr>
                    </a:p>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○月上旬に回答頂ける予定</a:t>
                      </a:r>
                      <a:endParaRPr kumimoji="1" lang="en-US" altLang="ja-JP" sz="1200" dirty="0">
                        <a:solidFill>
                          <a:schemeClr val="accent2"/>
                        </a:solidFill>
                        <a:latin typeface="Meiryo UI" panose="020B0604030504040204" pitchFamily="50" charset="-128"/>
                        <a:ea typeface="Meiryo UI" panose="020B0604030504040204" pitchFamily="50" charset="-128"/>
                      </a:endParaRPr>
                    </a:p>
                    <a:p>
                      <a:pPr marL="0" indent="0">
                        <a:spcAft>
                          <a:spcPts val="600"/>
                        </a:spcAft>
                        <a:buFont typeface="Wingdings" panose="05000000000000000000" pitchFamily="2" charset="2"/>
                        <a:buNone/>
                      </a:pPr>
                      <a:r>
                        <a:rPr kumimoji="1" lang="en-US" altLang="ja-JP" sz="1200" dirty="0">
                          <a:solidFill>
                            <a:schemeClr val="accent2"/>
                          </a:solidFill>
                          <a:latin typeface="Meiryo UI" panose="020B0604030504040204" pitchFamily="50" charset="-128"/>
                          <a:ea typeface="Meiryo UI" panose="020B0604030504040204" pitchFamily="50" charset="-128"/>
                        </a:rPr>
                        <a:t>※</a:t>
                      </a:r>
                      <a:r>
                        <a:rPr kumimoji="1" lang="ja-JP" altLang="en-US" sz="1200" dirty="0">
                          <a:solidFill>
                            <a:schemeClr val="accent2"/>
                          </a:solidFill>
                          <a:latin typeface="Meiryo UI" panose="020B0604030504040204" pitchFamily="50" charset="-128"/>
                          <a:ea typeface="Meiryo UI" panose="020B0604030504040204" pitchFamily="50" charset="-128"/>
                        </a:rPr>
                        <a:t>担当部長より内諾は頂いている状況</a:t>
                      </a:r>
                      <a:endParaRPr kumimoji="1" lang="ja-JP" altLang="en-US"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4"/>
                  </a:ext>
                </a:extLst>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accent2"/>
                          </a:solidFill>
                          <a:latin typeface="Meiryo UI" panose="020B0604030504040204" pitchFamily="50" charset="-128"/>
                          <a:ea typeface="Meiryo UI" panose="020B0604030504040204" pitchFamily="50" charset="-128"/>
                        </a:rPr>
                        <a:t>○○株式会社</a:t>
                      </a:r>
                      <a:endParaRPr lang="en-US" altLang="ja-JP" sz="1200" dirty="0">
                        <a:solidFill>
                          <a:schemeClr val="accent2"/>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accent2"/>
                          </a:solidFill>
                          <a:latin typeface="Meiryo UI" panose="020B0604030504040204" pitchFamily="50" charset="-128"/>
                          <a:ea typeface="Meiryo UI" panose="020B0604030504040204" pitchFamily="50" charset="-128"/>
                        </a:rPr>
                        <a:t>（委託）</a:t>
                      </a:r>
                    </a:p>
                    <a:p>
                      <a:pPr marL="0" marR="0" indent="0" algn="l" defTabSz="914400" rtl="0" eaLnBrk="1" fontAlgn="auto" latinLnBrk="0" hangingPunct="1">
                        <a:lnSpc>
                          <a:spcPct val="100000"/>
                        </a:lnSpc>
                        <a:spcBef>
                          <a:spcPts val="0"/>
                        </a:spcBef>
                        <a:spcAft>
                          <a:spcPts val="600"/>
                        </a:spcAft>
                        <a:buClrTx/>
                        <a:buSzTx/>
                        <a:buFontTx/>
                        <a:buNone/>
                        <a:tabLst/>
                        <a:defRPr/>
                      </a:pPr>
                      <a:endParaRPr kumimoji="1" lang="ja-JP" altLang="en-US" sz="12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センサー開発、設置</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dirty="0">
                          <a:solidFill>
                            <a:schemeClr val="accent2"/>
                          </a:solidFill>
                          <a:latin typeface="Meiryo UI" panose="020B0604030504040204" pitchFamily="50" charset="-128"/>
                          <a:ea typeface="Meiryo UI" panose="020B0604030504040204" pitchFamily="50" charset="-128"/>
                        </a:rPr>
                        <a:t>委託先候補として検討中</a:t>
                      </a:r>
                      <a:endParaRPr kumimoji="1" lang="ja-JP" altLang="en-US"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171450" indent="-171450">
                        <a:spcAft>
                          <a:spcPts val="600"/>
                        </a:spcAft>
                        <a:buFont typeface="Arial" panose="020B0604020202020204" pitchFamily="34" charset="0"/>
                        <a:buChar char="•"/>
                      </a:pPr>
                      <a:r>
                        <a:rPr kumimoji="1" lang="ja-JP" altLang="en-US" sz="1200" dirty="0">
                          <a:solidFill>
                            <a:schemeClr val="accent2"/>
                          </a:solidFill>
                          <a:latin typeface="Meiryo UI" panose="020B0604030504040204" pitchFamily="50" charset="-128"/>
                          <a:ea typeface="Meiryo UI" panose="020B0604030504040204" pitchFamily="50" charset="-128"/>
                        </a:rPr>
                        <a:t>過去に他補助金事業（○○）にて、共同で新規センサー開発を実施した実績があり、今回も委託先候補として検討中</a:t>
                      </a:r>
                      <a:endParaRPr kumimoji="1" lang="en-US" altLang="ja-JP" sz="1200" dirty="0">
                        <a:solidFill>
                          <a:schemeClr val="accent2"/>
                        </a:solidFill>
                        <a:latin typeface="Meiryo UI" panose="020B0604030504040204" pitchFamily="50" charset="-128"/>
                        <a:ea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200" dirty="0">
                          <a:solidFill>
                            <a:schemeClr val="accent2"/>
                          </a:solidFill>
                          <a:latin typeface="Meiryo UI" panose="020B0604030504040204" pitchFamily="50" charset="-128"/>
                          <a:ea typeface="Meiryo UI" panose="020B0604030504040204" pitchFamily="50" charset="-128"/>
                        </a:rPr>
                        <a:t>△△株式会社が確定次第、調整開始予定</a:t>
                      </a:r>
                      <a:endParaRPr kumimoji="1" lang="ja-JP" altLang="en-US"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687600448"/>
                  </a:ext>
                </a:extLst>
              </a:tr>
            </a:tbl>
          </a:graphicData>
        </a:graphic>
      </p:graphicFrame>
      <p:sp>
        <p:nvSpPr>
          <p:cNvPr id="6" name="Rectangle 3">
            <a:extLst>
              <a:ext uri="{FF2B5EF4-FFF2-40B4-BE49-F238E27FC236}">
                <a16:creationId xmlns:a16="http://schemas.microsoft.com/office/drawing/2014/main" id="{380900C8-6475-491E-8DA6-21E9E3AA18B5}"/>
              </a:ext>
            </a:extLst>
          </p:cNvPr>
          <p:cNvSpPr txBox="1">
            <a:spLocks noChangeArrowheads="1"/>
          </p:cNvSpPr>
          <p:nvPr/>
        </p:nvSpPr>
        <p:spPr bwMode="auto">
          <a:xfrm>
            <a:off x="418726" y="1285875"/>
            <a:ext cx="9064625"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実施体制の各企業とのコンタクト状況については下記の通り。</a:t>
            </a:r>
          </a:p>
        </p:txBody>
      </p:sp>
      <p:sp>
        <p:nvSpPr>
          <p:cNvPr id="9" name="正方形/長方形 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10" name="四角形吹き出し 9"/>
          <p:cNvSpPr/>
          <p:nvPr/>
        </p:nvSpPr>
        <p:spPr bwMode="auto">
          <a:xfrm>
            <a:off x="1386445" y="5724005"/>
            <a:ext cx="4288214" cy="454026"/>
          </a:xfrm>
          <a:prstGeom prst="wedgeRectCallout">
            <a:avLst>
              <a:gd name="adj1" fmla="val -44022"/>
              <a:gd name="adj2" fmla="val -133815"/>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rgbClr val="FF0000"/>
                </a:solidFill>
                <a:latin typeface="Meiryo UI" panose="020B0604030504040204" pitchFamily="50" charset="-128"/>
                <a:ea typeface="Meiryo UI" panose="020B0604030504040204" pitchFamily="50" charset="-128"/>
              </a:rPr>
              <a:t>企業リストは２－３．（１／２）の委託先体制と一致させてください。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304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49960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２－４、５．実証事業の</a:t>
            </a:r>
            <a:r>
              <a:rPr lang="ja-JP" altLang="en-US" dirty="0">
                <a:solidFill>
                  <a:schemeClr val="tx1"/>
                </a:solidFill>
              </a:rPr>
              <a:t>体制</a:t>
            </a:r>
            <a:r>
              <a:rPr lang="ja-JP" altLang="en-US" dirty="0">
                <a:latin typeface="Meiryo UI" panose="020B0604030504040204" pitchFamily="50" charset="-128"/>
                <a:ea typeface="Meiryo UI" panose="020B0604030504040204" pitchFamily="50" charset="-128"/>
                <a:sym typeface="Meiryo UI" panose="020B0604030504040204" pitchFamily="50" charset="-128"/>
              </a:rPr>
              <a:t>（コンソーシアム申請、共同申請の場合）</a:t>
            </a:r>
            <a:r>
              <a:rPr lang="ja-JP" altLang="en-US" dirty="0">
                <a:solidFill>
                  <a:schemeClr val="accent2"/>
                </a:solidFill>
              </a:rPr>
              <a:t> （１／２）</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○○株式会社と（コンソーシアム</a:t>
            </a:r>
            <a:r>
              <a:rPr lang="en-US" altLang="ja-JP" dirty="0">
                <a:solidFill>
                  <a:schemeClr val="accent2"/>
                </a:solidFill>
              </a:rPr>
              <a:t>/</a:t>
            </a:r>
            <a:r>
              <a:rPr lang="ja-JP" altLang="en-US" dirty="0">
                <a:solidFill>
                  <a:schemeClr val="accent2"/>
                </a:solidFill>
              </a:rPr>
              <a:t>共同申請体制）を組み、弊社が幹事社を務める。</a:t>
            </a:r>
            <a:endParaRPr lang="en-US" altLang="ja-JP" dirty="0">
              <a:solidFill>
                <a:srgbClr val="FF0000"/>
              </a:solidFill>
            </a:endParaRPr>
          </a:p>
          <a:p>
            <a:pPr marL="211138" indent="-211138" eaLnBrk="1" hangingPunct="1">
              <a:buClr>
                <a:srgbClr val="5A5A5A"/>
              </a:buClr>
              <a:buSzPct val="100000"/>
              <a:buFont typeface="Wingdings"/>
              <a:buChar char="n"/>
            </a:pP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○○仕様設計について</a:t>
            </a:r>
            <a:r>
              <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株式会社に委託する。また、△△株式会社には○○開発を委託する。</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9" name="正方形/長方形 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8" name="正方形/長方形 7"/>
          <p:cNvSpPr/>
          <p:nvPr/>
        </p:nvSpPr>
        <p:spPr bwMode="auto">
          <a:xfrm>
            <a:off x="1084787" y="3183599"/>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solidFill>
                  <a:schemeClr val="accent2"/>
                </a:solidFill>
                <a:latin typeface="Meiryo UI" panose="020B0604030504040204" pitchFamily="50" charset="-128"/>
                <a:ea typeface="Meiryo UI" panose="020B0604030504040204" pitchFamily="50" charset="-128"/>
              </a:rPr>
              <a:t>PM</a:t>
            </a:r>
            <a:r>
              <a:rPr lang="ja-JP" altLang="en-US" dirty="0">
                <a:solidFill>
                  <a:schemeClr val="accent2"/>
                </a:solidFill>
                <a:latin typeface="Meiryo UI" panose="020B0604030504040204" pitchFamily="50" charset="-128"/>
                <a:ea typeface="Meiryo UI" panose="020B0604030504040204" pitchFamily="50" charset="-128"/>
              </a:rPr>
              <a:t>（幹事社）</a:t>
            </a:r>
            <a:br>
              <a:rPr lang="en-US" altLang="ja-JP" dirty="0">
                <a:solidFill>
                  <a:schemeClr val="accent2"/>
                </a:solidFill>
                <a:latin typeface="Meiryo UI" panose="020B0604030504040204" pitchFamily="50" charset="-128"/>
                <a:ea typeface="Meiryo UI" panose="020B0604030504040204" pitchFamily="50" charset="-128"/>
              </a:rPr>
            </a:b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10" name="正方形/長方形 9"/>
          <p:cNvSpPr/>
          <p:nvPr/>
        </p:nvSpPr>
        <p:spPr bwMode="auto">
          <a:xfrm>
            <a:off x="6159500" y="3183991"/>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○○仕様設計</a:t>
            </a:r>
            <a:endParaRPr lang="en-US" altLang="ja-JP" dirty="0">
              <a:solidFill>
                <a:schemeClr val="accent2"/>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50000"/>
              </a:lnSpc>
              <a:spcBef>
                <a:spcPct val="50000"/>
              </a:spcBef>
              <a:spcAft>
                <a:spcPct val="0"/>
              </a:spcAft>
              <a:buClr>
                <a:schemeClr val="bg2"/>
              </a:buClr>
              <a:buSzTx/>
              <a:buFont typeface="Wingdings" pitchFamily="2" charset="2"/>
              <a:buNone/>
              <a:tabLst/>
            </a:pP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cxnSp>
        <p:nvCxnSpPr>
          <p:cNvPr id="16" name="直線コネクタ 15"/>
          <p:cNvCxnSpPr>
            <a:stCxn id="8" idx="3"/>
            <a:endCxn id="10" idx="1"/>
          </p:cNvCxnSpPr>
          <p:nvPr/>
        </p:nvCxnSpPr>
        <p:spPr bwMode="auto">
          <a:xfrm>
            <a:off x="2656412" y="3436012"/>
            <a:ext cx="3503088" cy="392"/>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7" name="カギ線コネクタ 16"/>
          <p:cNvCxnSpPr>
            <a:cxnSpLocks/>
            <a:stCxn id="8" idx="3"/>
          </p:cNvCxnSpPr>
          <p:nvPr/>
        </p:nvCxnSpPr>
        <p:spPr bwMode="auto">
          <a:xfrm>
            <a:off x="2656412" y="3436012"/>
            <a:ext cx="3503088" cy="900774"/>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22" name="正方形/長方形 21"/>
          <p:cNvSpPr/>
          <p:nvPr/>
        </p:nvSpPr>
        <p:spPr bwMode="auto">
          <a:xfrm>
            <a:off x="2408236" y="5036342"/>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a:t>
            </a:r>
            <a:r>
              <a:rPr kumimoji="1" lang="ja-JP" altLang="en-US"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担当</a:t>
            </a:r>
            <a:br>
              <a:rPr lang="en-US" altLang="ja-JP" dirty="0">
                <a:solidFill>
                  <a:schemeClr val="accent2"/>
                </a:solidFill>
                <a:latin typeface="Meiryo UI" panose="020B0604030504040204" pitchFamily="50" charset="-128"/>
                <a:ea typeface="Meiryo UI" panose="020B0604030504040204" pitchFamily="50" charset="-128"/>
              </a:rPr>
            </a:b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23" name="正方形/長方形 22"/>
          <p:cNvSpPr/>
          <p:nvPr/>
        </p:nvSpPr>
        <p:spPr bwMode="auto">
          <a:xfrm>
            <a:off x="2408237" y="4296040"/>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担当</a:t>
            </a:r>
            <a:br>
              <a:rPr lang="en-US" altLang="ja-JP" dirty="0">
                <a:solidFill>
                  <a:schemeClr val="accent2"/>
                </a:solidFill>
                <a:latin typeface="Meiryo UI" panose="020B0604030504040204" pitchFamily="50" charset="-128"/>
                <a:ea typeface="Meiryo UI" panose="020B0604030504040204" pitchFamily="50" charset="-128"/>
              </a:rPr>
            </a:b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cxnSp>
        <p:nvCxnSpPr>
          <p:cNvPr id="25" name="カギ線コネクタ 24"/>
          <p:cNvCxnSpPr>
            <a:cxnSpLocks/>
            <a:stCxn id="8" idx="2"/>
            <a:endCxn id="23" idx="1"/>
          </p:cNvCxnSpPr>
          <p:nvPr/>
        </p:nvCxnSpPr>
        <p:spPr bwMode="auto">
          <a:xfrm rot="16200000" flipH="1">
            <a:off x="1709404" y="3849619"/>
            <a:ext cx="860029" cy="537637"/>
          </a:xfrm>
          <a:prstGeom prst="bentConnector2">
            <a:avLst/>
          </a:prstGeom>
          <a:solidFill>
            <a:schemeClr val="accent1"/>
          </a:solidFill>
          <a:ln w="12700" cap="flat" cmpd="sng" algn="ctr">
            <a:solidFill>
              <a:schemeClr val="accent2"/>
            </a:solidFill>
            <a:prstDash val="solid"/>
            <a:round/>
            <a:headEnd type="none" w="med" len="med"/>
            <a:tailEnd type="none" w="med" len="med"/>
          </a:ln>
          <a:effectLst/>
        </p:spPr>
      </p:cxnSp>
      <p:sp>
        <p:nvSpPr>
          <p:cNvPr id="26" name="正方形/長方形 25"/>
          <p:cNvSpPr/>
          <p:nvPr/>
        </p:nvSpPr>
        <p:spPr bwMode="auto">
          <a:xfrm>
            <a:off x="2408235" y="5825329"/>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○○担当</a:t>
            </a:r>
            <a:br>
              <a:rPr lang="en-US" altLang="ja-JP" dirty="0">
                <a:solidFill>
                  <a:schemeClr val="accent2"/>
                </a:solidFill>
                <a:latin typeface="Meiryo UI" panose="020B0604030504040204" pitchFamily="50" charset="-128"/>
                <a:ea typeface="Meiryo UI" panose="020B0604030504040204" pitchFamily="50" charset="-128"/>
              </a:rPr>
            </a:b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28" name="正方形/長方形 27"/>
          <p:cNvSpPr/>
          <p:nvPr/>
        </p:nvSpPr>
        <p:spPr bwMode="auto">
          <a:xfrm>
            <a:off x="520700" y="2738963"/>
            <a:ext cx="4051300" cy="3829209"/>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29" name="正方形/長方形 28"/>
          <p:cNvSpPr/>
          <p:nvPr/>
        </p:nvSpPr>
        <p:spPr bwMode="auto">
          <a:xfrm>
            <a:off x="5092698" y="2738963"/>
            <a:ext cx="4051300" cy="3829209"/>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443757" y="2399238"/>
            <a:ext cx="2773516" cy="289053"/>
          </a:xfrm>
          <a:prstGeom prst="rect">
            <a:avLst/>
          </a:prstGeom>
          <a:noFill/>
        </p:spPr>
        <p:txBody>
          <a:bodyPr wrap="none" rtlCol="0">
            <a:spAutoFit/>
          </a:bodyPr>
          <a:lstStyle/>
          <a:p>
            <a:pPr algn="l"/>
            <a:r>
              <a:rPr kumimoji="1" lang="ja-JP" altLang="en-US" sz="1200" dirty="0">
                <a:solidFill>
                  <a:schemeClr val="accent2"/>
                </a:solidFill>
                <a:latin typeface="Meiryo UI" panose="020B0604030504040204" pitchFamily="50" charset="-128"/>
                <a:ea typeface="Meiryo UI" panose="020B0604030504040204" pitchFamily="50" charset="-128"/>
              </a:rPr>
              <a:t>（コンソーシアム内体制</a:t>
            </a:r>
            <a:r>
              <a:rPr kumimoji="1" lang="en-US" altLang="ja-JP" sz="1200" dirty="0">
                <a:solidFill>
                  <a:schemeClr val="accent2"/>
                </a:solidFill>
                <a:latin typeface="Meiryo UI" panose="020B0604030504040204" pitchFamily="50" charset="-128"/>
                <a:ea typeface="Meiryo UI" panose="020B0604030504040204" pitchFamily="50" charset="-128"/>
              </a:rPr>
              <a:t>/</a:t>
            </a:r>
            <a:r>
              <a:rPr kumimoji="1" lang="ja-JP" altLang="en-US" sz="1200" dirty="0">
                <a:solidFill>
                  <a:schemeClr val="accent2"/>
                </a:solidFill>
                <a:latin typeface="Meiryo UI" panose="020B0604030504040204" pitchFamily="50" charset="-128"/>
                <a:ea typeface="Meiryo UI" panose="020B0604030504040204" pitchFamily="50" charset="-128"/>
              </a:rPr>
              <a:t>共同申請体制）</a:t>
            </a:r>
          </a:p>
        </p:txBody>
      </p:sp>
      <p:sp>
        <p:nvSpPr>
          <p:cNvPr id="31" name="テキスト ボックス 30"/>
          <p:cNvSpPr txBox="1"/>
          <p:nvPr/>
        </p:nvSpPr>
        <p:spPr>
          <a:xfrm>
            <a:off x="5169641" y="2399238"/>
            <a:ext cx="1261884" cy="313932"/>
          </a:xfrm>
          <a:prstGeom prst="rect">
            <a:avLst/>
          </a:prstGeom>
          <a:noFill/>
        </p:spPr>
        <p:txBody>
          <a:bodyPr wrap="none" rtlCol="0">
            <a:spAutoFit/>
          </a:bodyPr>
          <a:lstStyle/>
          <a:p>
            <a:pPr algn="l"/>
            <a:r>
              <a:rPr kumimoji="1" lang="ja-JP" altLang="en-US" sz="1200" dirty="0">
                <a:solidFill>
                  <a:schemeClr val="accent2"/>
                </a:solidFill>
                <a:latin typeface="Meiryo UI" panose="020B0604030504040204" pitchFamily="50" charset="-128"/>
                <a:ea typeface="Meiryo UI" panose="020B0604030504040204" pitchFamily="50" charset="-128"/>
              </a:rPr>
              <a:t>（委託先体制）</a:t>
            </a:r>
          </a:p>
        </p:txBody>
      </p:sp>
      <p:cxnSp>
        <p:nvCxnSpPr>
          <p:cNvPr id="37" name="カギ線コネクタ 24">
            <a:extLst>
              <a:ext uri="{FF2B5EF4-FFF2-40B4-BE49-F238E27FC236}">
                <a16:creationId xmlns:a16="http://schemas.microsoft.com/office/drawing/2014/main" id="{3AA0EBA6-9F37-4173-9FD8-13E1C003D31E}"/>
              </a:ext>
            </a:extLst>
          </p:cNvPr>
          <p:cNvCxnSpPr>
            <a:cxnSpLocks/>
            <a:stCxn id="8" idx="2"/>
            <a:endCxn id="22" idx="1"/>
          </p:cNvCxnSpPr>
          <p:nvPr/>
        </p:nvCxnSpPr>
        <p:spPr bwMode="auto">
          <a:xfrm rot="16200000" flipH="1">
            <a:off x="1339253" y="4219771"/>
            <a:ext cx="1600331" cy="537636"/>
          </a:xfrm>
          <a:prstGeom prst="bentConnector2">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39" name="カギ線コネクタ 24">
            <a:extLst>
              <a:ext uri="{FF2B5EF4-FFF2-40B4-BE49-F238E27FC236}">
                <a16:creationId xmlns:a16="http://schemas.microsoft.com/office/drawing/2014/main" id="{293954DC-2829-4C8B-A63B-8AE534C2C7B1}"/>
              </a:ext>
            </a:extLst>
          </p:cNvPr>
          <p:cNvCxnSpPr>
            <a:cxnSpLocks/>
            <a:stCxn id="8" idx="2"/>
            <a:endCxn id="26" idx="1"/>
          </p:cNvCxnSpPr>
          <p:nvPr/>
        </p:nvCxnSpPr>
        <p:spPr bwMode="auto">
          <a:xfrm rot="16200000" flipH="1">
            <a:off x="944758" y="4614265"/>
            <a:ext cx="2389318" cy="537635"/>
          </a:xfrm>
          <a:prstGeom prst="bentConnector2">
            <a:avLst/>
          </a:prstGeom>
          <a:solidFill>
            <a:schemeClr val="accent1"/>
          </a:solidFill>
          <a:ln w="12700" cap="flat" cmpd="sng" algn="ctr">
            <a:solidFill>
              <a:schemeClr val="accent2"/>
            </a:solidFill>
            <a:prstDash val="solid"/>
            <a:round/>
            <a:headEnd type="none" w="med" len="med"/>
            <a:tailEnd type="none" w="med" len="med"/>
          </a:ln>
          <a:effectLst/>
        </p:spPr>
      </p:cxnSp>
      <p:sp>
        <p:nvSpPr>
          <p:cNvPr id="61" name="正方形/長方形 60">
            <a:extLst>
              <a:ext uri="{FF2B5EF4-FFF2-40B4-BE49-F238E27FC236}">
                <a16:creationId xmlns:a16="http://schemas.microsoft.com/office/drawing/2014/main" id="{8A1CF82E-5CD3-4F9D-BC90-9C2BFCBE7847}"/>
              </a:ext>
            </a:extLst>
          </p:cNvPr>
          <p:cNvSpPr/>
          <p:nvPr/>
        </p:nvSpPr>
        <p:spPr bwMode="auto">
          <a:xfrm>
            <a:off x="6159500" y="4072866"/>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○○開発</a:t>
            </a:r>
            <a:endParaRPr lang="en-US" altLang="ja-JP" dirty="0">
              <a:solidFill>
                <a:schemeClr val="accent2"/>
              </a:solidFill>
              <a:latin typeface="Meiryo UI" panose="020B0604030504040204" pitchFamily="50" charset="-128"/>
              <a:ea typeface="Meiryo UI" panose="020B0604030504040204" pitchFamily="50" charset="-128"/>
            </a:endParaRPr>
          </a:p>
          <a:p>
            <a:pPr>
              <a:lnSpc>
                <a:spcPct val="50000"/>
              </a:lnSpc>
            </a:pP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8A1CF82E-5CD3-4F9D-BC90-9C2BFCBE7847}"/>
              </a:ext>
            </a:extLst>
          </p:cNvPr>
          <p:cNvSpPr/>
          <p:nvPr/>
        </p:nvSpPr>
        <p:spPr bwMode="auto">
          <a:xfrm>
            <a:off x="6159500" y="4961741"/>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センサー開発・設置</a:t>
            </a:r>
            <a:endParaRPr lang="en-US" altLang="ja-JP" dirty="0">
              <a:solidFill>
                <a:schemeClr val="accent2"/>
              </a:solidFill>
              <a:latin typeface="Meiryo UI" panose="020B0604030504040204" pitchFamily="50" charset="-128"/>
              <a:ea typeface="Meiryo UI" panose="020B0604030504040204" pitchFamily="50" charset="-128"/>
            </a:endParaRPr>
          </a:p>
          <a:p>
            <a:pPr>
              <a:lnSpc>
                <a:spcPct val="50000"/>
              </a:lnSpc>
            </a:pPr>
            <a:r>
              <a:rPr lang="ja-JP" altLang="en-US" dirty="0">
                <a:solidFill>
                  <a:schemeClr val="accent2"/>
                </a:solidFill>
                <a:latin typeface="Meiryo UI" panose="020B0604030504040204" pitchFamily="50" charset="-128"/>
                <a:ea typeface="Meiryo UI" panose="020B0604030504040204" pitchFamily="50" charset="-128"/>
              </a:rPr>
              <a:t>○○株式会社</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cxnSp>
        <p:nvCxnSpPr>
          <p:cNvPr id="27" name="カギ線コネクタ 26"/>
          <p:cNvCxnSpPr>
            <a:cxnSpLocks/>
            <a:stCxn id="8" idx="3"/>
            <a:endCxn id="24" idx="1"/>
          </p:cNvCxnSpPr>
          <p:nvPr/>
        </p:nvCxnSpPr>
        <p:spPr bwMode="auto">
          <a:xfrm>
            <a:off x="2656412" y="3436012"/>
            <a:ext cx="3503088" cy="1778142"/>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32" name="四角形吹き出し 9">
            <a:extLst>
              <a:ext uri="{FF2B5EF4-FFF2-40B4-BE49-F238E27FC236}">
                <a16:creationId xmlns:a16="http://schemas.microsoft.com/office/drawing/2014/main" id="{4F5A008A-86E0-45C1-9ECD-B3A844DE1217}"/>
              </a:ext>
            </a:extLst>
          </p:cNvPr>
          <p:cNvSpPr/>
          <p:nvPr/>
        </p:nvSpPr>
        <p:spPr bwMode="auto">
          <a:xfrm>
            <a:off x="3113485" y="1962587"/>
            <a:ext cx="2159945" cy="693239"/>
          </a:xfrm>
          <a:prstGeom prst="wedgeRectCallout">
            <a:avLst>
              <a:gd name="adj1" fmla="val -68033"/>
              <a:gd name="adj2" fmla="val -3881"/>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rPr>
              <a:t>コンソーシアム</a:t>
            </a:r>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共同申請いずれなのかが</a:t>
            </a:r>
            <a:endParaRPr lang="en-US" altLang="ja-JP" dirty="0">
              <a:solidFill>
                <a:srgbClr val="FF0000"/>
              </a:solidFill>
              <a:latin typeface="Meiryo UI" panose="020B0604030504040204" pitchFamily="50" charset="-128"/>
              <a:ea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分かるようにして下さい。</a:t>
            </a:r>
          </a:p>
        </p:txBody>
      </p:sp>
    </p:spTree>
    <p:extLst>
      <p:ext uri="{BB962C8B-B14F-4D97-AF65-F5344CB8AC3E}">
        <p14:creationId xmlns:p14="http://schemas.microsoft.com/office/powerpoint/2010/main" val="319344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49960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t>２－４、５．実証事業の</a:t>
            </a:r>
            <a:r>
              <a:rPr lang="ja-JP" altLang="en-US" dirty="0">
                <a:solidFill>
                  <a:schemeClr val="tx1"/>
                </a:solidFill>
              </a:rPr>
              <a:t>体制</a:t>
            </a:r>
            <a:r>
              <a:rPr lang="ja-JP" altLang="en-US" dirty="0"/>
              <a:t>（コンソーシアム申請、共同申請の場合）</a:t>
            </a:r>
            <a:r>
              <a:rPr lang="ja-JP" altLang="en-US" dirty="0">
                <a:solidFill>
                  <a:schemeClr val="accent2"/>
                </a:solidFill>
              </a:rPr>
              <a:t> （２／２）</a:t>
            </a:r>
            <a:endParaRPr lang="en-US" altLang="ja-JP" b="0"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144275014"/>
              </p:ext>
            </p:extLst>
          </p:nvPr>
        </p:nvGraphicFramePr>
        <p:xfrm>
          <a:off x="415923" y="2203465"/>
          <a:ext cx="9074151" cy="3307080"/>
        </p:xfrm>
        <a:graphic>
          <a:graphicData uri="http://schemas.openxmlformats.org/drawingml/2006/table">
            <a:tbl>
              <a:tblPr firstRow="1" bandRow="1">
                <a:tableStyleId>{5C22544A-7EE6-4342-B048-85BDC9FD1C3A}</a:tableStyleId>
              </a:tblPr>
              <a:tblGrid>
                <a:gridCol w="1443495">
                  <a:extLst>
                    <a:ext uri="{9D8B030D-6E8A-4147-A177-3AD203B41FA5}">
                      <a16:colId xmlns:a16="http://schemas.microsoft.com/office/drawing/2014/main" val="20000"/>
                    </a:ext>
                  </a:extLst>
                </a:gridCol>
                <a:gridCol w="1907664">
                  <a:extLst>
                    <a:ext uri="{9D8B030D-6E8A-4147-A177-3AD203B41FA5}">
                      <a16:colId xmlns:a16="http://schemas.microsoft.com/office/drawing/2014/main" val="20001"/>
                    </a:ext>
                  </a:extLst>
                </a:gridCol>
                <a:gridCol w="1907664">
                  <a:extLst>
                    <a:ext uri="{9D8B030D-6E8A-4147-A177-3AD203B41FA5}">
                      <a16:colId xmlns:a16="http://schemas.microsoft.com/office/drawing/2014/main" val="2892814046"/>
                    </a:ext>
                  </a:extLst>
                </a:gridCol>
                <a:gridCol w="3815328">
                  <a:extLst>
                    <a:ext uri="{9D8B030D-6E8A-4147-A177-3AD203B41FA5}">
                      <a16:colId xmlns:a16="http://schemas.microsoft.com/office/drawing/2014/main" val="4227817745"/>
                    </a:ext>
                  </a:extLst>
                </a:gridCol>
              </a:tblGrid>
              <a:tr h="259080">
                <a:tc rowSpan="2">
                  <a:txBody>
                    <a:bodyPr/>
                    <a:lstStyle/>
                    <a:p>
                      <a:r>
                        <a:rPr kumimoji="1" lang="ja-JP" altLang="en-US" sz="1400" b="0" dirty="0">
                          <a:solidFill>
                            <a:schemeClr val="accent2"/>
                          </a:solidFill>
                          <a:latin typeface="Meiryo UI" panose="020B0604030504040204" pitchFamily="50" charset="-128"/>
                          <a:ea typeface="Meiryo UI" panose="020B0604030504040204" pitchFamily="50" charset="-128"/>
                        </a:rPr>
                        <a:t>実施体制</a:t>
                      </a:r>
                      <a:br>
                        <a:rPr kumimoji="1" lang="en-US" altLang="ja-JP" sz="1400" b="0" dirty="0">
                          <a:solidFill>
                            <a:schemeClr val="accent2"/>
                          </a:solidFill>
                          <a:latin typeface="Meiryo UI" panose="020B0604030504040204" pitchFamily="50" charset="-128"/>
                          <a:ea typeface="Meiryo UI" panose="020B0604030504040204" pitchFamily="50" charset="-128"/>
                        </a:rPr>
                      </a:br>
                      <a:r>
                        <a:rPr kumimoji="1" lang="ja-JP" altLang="en-US" sz="1400" b="0" dirty="0">
                          <a:solidFill>
                            <a:schemeClr val="accent2"/>
                          </a:solidFill>
                          <a:latin typeface="Meiryo UI" panose="020B0604030504040204" pitchFamily="50" charset="-128"/>
                          <a:ea typeface="Meiryo UI" panose="020B0604030504040204" pitchFamily="50" charset="-128"/>
                        </a:rPr>
                        <a:t>各企業</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rowSpan="2">
                  <a:txBody>
                    <a:bodyPr/>
                    <a:lstStyle/>
                    <a:p>
                      <a:r>
                        <a:rPr kumimoji="1" lang="ja-JP" altLang="en-US" sz="1400" b="0" dirty="0">
                          <a:solidFill>
                            <a:schemeClr val="accent2"/>
                          </a:solidFill>
                          <a:latin typeface="Meiryo UI" panose="020B0604030504040204" pitchFamily="50" charset="-128"/>
                          <a:ea typeface="Meiryo UI" panose="020B0604030504040204" pitchFamily="50" charset="-128"/>
                        </a:rPr>
                        <a:t>対象業務</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コンタクト状況</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h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59080">
                <a:tc vMerge="1">
                  <a:txBody>
                    <a:bodyPr/>
                    <a:lstStyle/>
                    <a:p>
                      <a:endParaRPr kumimoji="1" lang="ja-JP" altLang="en-US"/>
                    </a:p>
                  </a:txBody>
                  <a:tcPr/>
                </a:tc>
                <a:tc v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0">
                          <a:solidFill>
                            <a:schemeClr val="accent2"/>
                          </a:solidFill>
                          <a:latin typeface="Meiryo UI" panose="020B0604030504040204" pitchFamily="50" charset="-128"/>
                          <a:ea typeface="Meiryo UI" panose="020B0604030504040204" pitchFamily="50" charset="-128"/>
                        </a:rPr>
                        <a:t>合意状況</a:t>
                      </a:r>
                      <a:endParaRPr kumimoji="1" lang="ja-JP" altLang="en-US" b="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0">
                          <a:solidFill>
                            <a:schemeClr val="accent2"/>
                          </a:solidFill>
                          <a:latin typeface="Meiryo UI" panose="020B0604030504040204" pitchFamily="50" charset="-128"/>
                          <a:ea typeface="Meiryo UI" panose="020B0604030504040204" pitchFamily="50" charset="-128"/>
                        </a:rPr>
                        <a:t>詳細</a:t>
                      </a:r>
                      <a:endParaRPr kumimoji="1" lang="ja-JP" altLang="en-US" b="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899160">
                <a:tc>
                  <a:txBody>
                    <a:bodyPr/>
                    <a:lstStyle/>
                    <a:p>
                      <a:pPr>
                        <a:spcAft>
                          <a:spcPts val="600"/>
                        </a:spcAft>
                      </a:pPr>
                      <a:r>
                        <a:rPr lang="en-US" altLang="ja-JP" sz="1200" b="0" dirty="0">
                          <a:solidFill>
                            <a:schemeClr val="accent2"/>
                          </a:solidFill>
                          <a:latin typeface="Meiryo UI" panose="020B0604030504040204" pitchFamily="50" charset="-128"/>
                          <a:ea typeface="Meiryo UI" panose="020B0604030504040204" pitchFamily="50" charset="-128"/>
                        </a:rPr>
                        <a:t>××</a:t>
                      </a:r>
                      <a:r>
                        <a:rPr lang="ja-JP" altLang="en-US" sz="1200" b="0" dirty="0">
                          <a:solidFill>
                            <a:schemeClr val="accent2"/>
                          </a:solidFill>
                          <a:latin typeface="Meiryo UI" panose="020B0604030504040204" pitchFamily="50" charset="-128"/>
                          <a:ea typeface="Meiryo UI" panose="020B0604030504040204" pitchFamily="50" charset="-128"/>
                        </a:rPr>
                        <a:t>株式会社</a:t>
                      </a:r>
                      <a:endParaRPr lang="en-US" altLang="ja-JP" sz="1200" b="0" dirty="0">
                        <a:solidFill>
                          <a:schemeClr val="accent2"/>
                        </a:solidFill>
                        <a:latin typeface="Meiryo UI" panose="020B0604030504040204" pitchFamily="50" charset="-128"/>
                        <a:ea typeface="Meiryo UI" panose="020B0604030504040204" pitchFamily="50" charset="-128"/>
                      </a:endParaRPr>
                    </a:p>
                    <a:p>
                      <a:pPr>
                        <a:spcAft>
                          <a:spcPts val="600"/>
                        </a:spcAft>
                      </a:pPr>
                      <a:r>
                        <a:rPr kumimoji="1" lang="ja-JP" altLang="en-US" sz="1200" b="0" dirty="0">
                          <a:solidFill>
                            <a:schemeClr val="accent2"/>
                          </a:solidFill>
                          <a:latin typeface="Meiryo UI" panose="020B0604030504040204" pitchFamily="50" charset="-128"/>
                          <a:ea typeface="Meiryo UI" panose="020B0604030504040204" pitchFamily="50" charset="-128"/>
                        </a:rPr>
                        <a:t>（コンソーシアム内</a:t>
                      </a:r>
                      <a:r>
                        <a:rPr kumimoji="1" lang="en-US" altLang="ja-JP" sz="1200" b="0" dirty="0">
                          <a:solidFill>
                            <a:schemeClr val="accent2"/>
                          </a:solidFill>
                          <a:latin typeface="Meiryo UI" panose="020B0604030504040204" pitchFamily="50" charset="-128"/>
                          <a:ea typeface="Meiryo UI" panose="020B0604030504040204" pitchFamily="50" charset="-128"/>
                        </a:rPr>
                        <a:t>/</a:t>
                      </a:r>
                      <a:r>
                        <a:rPr kumimoji="1" lang="ja-JP" altLang="en-US" sz="1200" b="0" dirty="0">
                          <a:solidFill>
                            <a:schemeClr val="accent2"/>
                          </a:solidFill>
                          <a:latin typeface="Meiryo UI" panose="020B0604030504040204" pitchFamily="50" charset="-128"/>
                          <a:ea typeface="Meiryo UI" panose="020B0604030504040204" pitchFamily="50" charset="-128"/>
                        </a:rPr>
                        <a:t>共同申請体制内）</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○○仕様設計</a:t>
                      </a:r>
                      <a:endParaRPr kumimoji="1" lang="en-US" altLang="ja-JP" sz="1200" b="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b="0" dirty="0">
                          <a:solidFill>
                            <a:schemeClr val="accent2"/>
                          </a:solidFill>
                          <a:latin typeface="Meiryo UI" panose="020B0604030504040204" pitchFamily="50" charset="-128"/>
                          <a:ea typeface="Meiryo UI" panose="020B0604030504040204" pitchFamily="50" charset="-128"/>
                        </a:rPr>
                        <a:t>合意済</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b="0" dirty="0">
                          <a:solidFill>
                            <a:schemeClr val="accent2"/>
                          </a:solidFill>
                          <a:latin typeface="Meiryo UI" panose="020B0604030504040204" pitchFamily="50" charset="-128"/>
                          <a:ea typeface="Meiryo UI" panose="020B0604030504040204" pitchFamily="50" charset="-128"/>
                        </a:rPr>
                        <a:t>概算費用、スケジュールについて合意済</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2"/>
                  </a:ext>
                </a:extLst>
              </a:tr>
              <a:tr h="89916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b="0" dirty="0">
                          <a:solidFill>
                            <a:schemeClr val="accent2"/>
                          </a:solidFill>
                          <a:latin typeface="Meiryo UI" panose="020B0604030504040204" pitchFamily="50" charset="-128"/>
                          <a:ea typeface="Meiryo UI" panose="020B0604030504040204" pitchFamily="50" charset="-128"/>
                        </a:rPr>
                        <a:t>△△株式会社</a:t>
                      </a:r>
                      <a:endParaRPr lang="en-US" altLang="ja-JP" sz="1200" b="0" dirty="0">
                        <a:solidFill>
                          <a:schemeClr val="accent2"/>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b="0" dirty="0">
                          <a:solidFill>
                            <a:schemeClr val="accent2"/>
                          </a:solidFill>
                          <a:latin typeface="Meiryo UI" panose="020B0604030504040204" pitchFamily="50" charset="-128"/>
                          <a:ea typeface="Meiryo UI" panose="020B0604030504040204" pitchFamily="50" charset="-128"/>
                        </a:rPr>
                        <a:t>（コンソーシアム内</a:t>
                      </a:r>
                      <a:r>
                        <a:rPr kumimoji="1" lang="en-US" altLang="ja-JP" sz="1200" b="0" dirty="0">
                          <a:solidFill>
                            <a:schemeClr val="accent2"/>
                          </a:solidFill>
                          <a:latin typeface="Meiryo UI" panose="020B0604030504040204" pitchFamily="50" charset="-128"/>
                          <a:ea typeface="Meiryo UI" panose="020B0604030504040204" pitchFamily="50" charset="-128"/>
                        </a:rPr>
                        <a:t>/</a:t>
                      </a:r>
                      <a:r>
                        <a:rPr kumimoji="1" lang="ja-JP" altLang="en-US" sz="1200" b="0" dirty="0">
                          <a:solidFill>
                            <a:schemeClr val="accent2"/>
                          </a:solidFill>
                          <a:latin typeface="Meiryo UI" panose="020B0604030504040204" pitchFamily="50" charset="-128"/>
                          <a:ea typeface="Meiryo UI" panose="020B0604030504040204" pitchFamily="50" charset="-128"/>
                        </a:rPr>
                        <a:t>共同申請体制内）</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○○開発</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ja-JP" altLang="en-US" sz="1200" b="0" dirty="0">
                          <a:solidFill>
                            <a:schemeClr val="accent2"/>
                          </a:solidFill>
                          <a:latin typeface="Meiryo UI" panose="020B0604030504040204" pitchFamily="50" charset="-128"/>
                          <a:ea typeface="Meiryo UI" panose="020B0604030504040204" pitchFamily="50" charset="-128"/>
                        </a:rPr>
                        <a:t>合意済</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先方の該当部内にて、現在検討中</a:t>
                      </a:r>
                      <a:endParaRPr kumimoji="1" lang="en-US" altLang="ja-JP" sz="1200" b="0" dirty="0">
                        <a:solidFill>
                          <a:schemeClr val="accent2"/>
                        </a:solidFill>
                        <a:latin typeface="Meiryo UI" panose="020B0604030504040204" pitchFamily="50" charset="-128"/>
                        <a:ea typeface="Meiryo UI" panose="020B0604030504040204" pitchFamily="50" charset="-128"/>
                      </a:endParaRPr>
                    </a:p>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○月上旬に回答頂ける予定</a:t>
                      </a:r>
                      <a:endParaRPr kumimoji="1" lang="en-US" altLang="ja-JP" sz="1200" b="0" dirty="0">
                        <a:solidFill>
                          <a:schemeClr val="accent2"/>
                        </a:solidFill>
                        <a:latin typeface="Meiryo UI" panose="020B0604030504040204" pitchFamily="50" charset="-128"/>
                        <a:ea typeface="Meiryo UI" panose="020B0604030504040204" pitchFamily="50" charset="-128"/>
                      </a:endParaRPr>
                    </a:p>
                    <a:p>
                      <a:pPr marL="0" indent="0">
                        <a:spcAft>
                          <a:spcPts val="600"/>
                        </a:spcAft>
                        <a:buFont typeface="Wingdings" panose="05000000000000000000" pitchFamily="2" charset="2"/>
                        <a:buNone/>
                      </a:pPr>
                      <a:r>
                        <a:rPr kumimoji="1" lang="en-US" altLang="ja-JP" sz="1200" b="0" dirty="0">
                          <a:solidFill>
                            <a:schemeClr val="accent2"/>
                          </a:solidFill>
                          <a:latin typeface="Meiryo UI" panose="020B0604030504040204" pitchFamily="50" charset="-128"/>
                          <a:ea typeface="Meiryo UI" panose="020B0604030504040204" pitchFamily="50" charset="-128"/>
                        </a:rPr>
                        <a:t>※</a:t>
                      </a:r>
                      <a:r>
                        <a:rPr kumimoji="1" lang="ja-JP" altLang="en-US" sz="1200" b="0" dirty="0">
                          <a:solidFill>
                            <a:schemeClr val="accent2"/>
                          </a:solidFill>
                          <a:latin typeface="Meiryo UI" panose="020B0604030504040204" pitchFamily="50" charset="-128"/>
                          <a:ea typeface="Meiryo UI" panose="020B0604030504040204" pitchFamily="50" charset="-128"/>
                        </a:rPr>
                        <a:t>担当部長より内諾は頂いている状況</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4"/>
                  </a:ext>
                </a:extLst>
              </a:tr>
              <a:tr h="89916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b="0" dirty="0">
                          <a:solidFill>
                            <a:schemeClr val="accent2"/>
                          </a:solidFill>
                          <a:latin typeface="Meiryo UI" panose="020B0604030504040204" pitchFamily="50" charset="-128"/>
                          <a:ea typeface="Meiryo UI" panose="020B0604030504040204" pitchFamily="50" charset="-128"/>
                        </a:rPr>
                        <a:t>○○株式会社</a:t>
                      </a:r>
                      <a:endParaRPr lang="en-US" altLang="ja-JP" sz="1200" b="0" dirty="0">
                        <a:solidFill>
                          <a:schemeClr val="accent2"/>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b="0" dirty="0">
                          <a:solidFill>
                            <a:schemeClr val="accent2"/>
                          </a:solidFill>
                          <a:latin typeface="Meiryo UI" panose="020B0604030504040204" pitchFamily="50" charset="-128"/>
                          <a:ea typeface="Meiryo UI" panose="020B0604030504040204" pitchFamily="50" charset="-128"/>
                        </a:rPr>
                        <a:t>（委託）</a:t>
                      </a:r>
                    </a:p>
                    <a:p>
                      <a:pPr marL="0" marR="0" indent="0" algn="l" defTabSz="914400" rtl="0" eaLnBrk="1" fontAlgn="auto" latinLnBrk="0" hangingPunct="1">
                        <a:lnSpc>
                          <a:spcPct val="100000"/>
                        </a:lnSpc>
                        <a:spcBef>
                          <a:spcPts val="0"/>
                        </a:spcBef>
                        <a:spcAft>
                          <a:spcPts val="600"/>
                        </a:spcAft>
                        <a:buClrTx/>
                        <a:buSzTx/>
                        <a:buFontTx/>
                        <a:buNone/>
                        <a:tabLst/>
                        <a:defRPr/>
                      </a:pPr>
                      <a:endParaRPr kumimoji="1" lang="ja-JP" altLang="en-US" sz="1200" b="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センサー開発、設置</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indent="0">
                        <a:spcAft>
                          <a:spcPts val="600"/>
                        </a:spcAft>
                        <a:buFont typeface="Wingdings" panose="05000000000000000000" pitchFamily="2" charset="2"/>
                        <a:buNone/>
                      </a:pPr>
                      <a:r>
                        <a:rPr kumimoji="1" lang="ja-JP" altLang="en-US" sz="1200" b="0" dirty="0">
                          <a:solidFill>
                            <a:schemeClr val="accent2"/>
                          </a:solidFill>
                          <a:latin typeface="Meiryo UI" panose="020B0604030504040204" pitchFamily="50" charset="-128"/>
                          <a:ea typeface="Meiryo UI" panose="020B0604030504040204" pitchFamily="50" charset="-128"/>
                        </a:rPr>
                        <a:t>委託先候補として検討中</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171450" indent="-171450">
                        <a:spcAft>
                          <a:spcPts val="600"/>
                        </a:spcAft>
                        <a:buFont typeface="Arial" panose="020B0604020202020204" pitchFamily="34" charset="0"/>
                        <a:buChar char="•"/>
                      </a:pPr>
                      <a:r>
                        <a:rPr kumimoji="1" lang="ja-JP" altLang="en-US" sz="1200" b="0" dirty="0">
                          <a:solidFill>
                            <a:schemeClr val="accent2"/>
                          </a:solidFill>
                          <a:latin typeface="Meiryo UI" panose="020B0604030504040204" pitchFamily="50" charset="-128"/>
                          <a:ea typeface="Meiryo UI" panose="020B0604030504040204" pitchFamily="50" charset="-128"/>
                        </a:rPr>
                        <a:t>過去に他補助金事業（○○）にて、共同で新規センサー開発を実施した実績があり、今回も委託先候補として検討中</a:t>
                      </a:r>
                      <a:endParaRPr kumimoji="1" lang="en-US" altLang="ja-JP" sz="1200" b="0" dirty="0">
                        <a:solidFill>
                          <a:schemeClr val="accent2"/>
                        </a:solidFill>
                        <a:latin typeface="Meiryo UI" panose="020B0604030504040204" pitchFamily="50" charset="-128"/>
                        <a:ea typeface="Meiryo UI" panose="020B0604030504040204" pitchFamily="50" charset="-128"/>
                      </a:endParaRPr>
                    </a:p>
                    <a:p>
                      <a:pPr marL="171450" indent="-171450">
                        <a:spcAft>
                          <a:spcPts val="600"/>
                        </a:spcAft>
                        <a:buFont typeface="Arial" panose="020B0604020202020204" pitchFamily="34" charset="0"/>
                        <a:buChar char="•"/>
                      </a:pPr>
                      <a:r>
                        <a:rPr lang="ja-JP" altLang="en-US" sz="1200" b="0" dirty="0">
                          <a:solidFill>
                            <a:schemeClr val="accent2"/>
                          </a:solidFill>
                          <a:latin typeface="Meiryo UI" panose="020B0604030504040204" pitchFamily="50" charset="-128"/>
                          <a:ea typeface="Meiryo UI" panose="020B0604030504040204" pitchFamily="50" charset="-128"/>
                        </a:rPr>
                        <a:t>△△株式会社</a:t>
                      </a:r>
                      <a:r>
                        <a:rPr kumimoji="1" lang="ja-JP" altLang="en-US" sz="1200" b="0" dirty="0">
                          <a:solidFill>
                            <a:schemeClr val="accent2"/>
                          </a:solidFill>
                          <a:latin typeface="Meiryo UI" panose="020B0604030504040204" pitchFamily="50" charset="-128"/>
                          <a:ea typeface="Meiryo UI" panose="020B0604030504040204" pitchFamily="50" charset="-128"/>
                        </a:rPr>
                        <a:t>が確定次第、調整開始予定</a:t>
                      </a:r>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687600448"/>
                  </a:ext>
                </a:extLst>
              </a:tr>
            </a:tbl>
          </a:graphicData>
        </a:graphic>
      </p:graphicFrame>
      <p:sp>
        <p:nvSpPr>
          <p:cNvPr id="6" name="Rectangle 3">
            <a:extLst>
              <a:ext uri="{FF2B5EF4-FFF2-40B4-BE49-F238E27FC236}">
                <a16:creationId xmlns:a16="http://schemas.microsoft.com/office/drawing/2014/main" id="{380900C8-6475-491E-8DA6-21E9E3AA18B5}"/>
              </a:ext>
            </a:extLst>
          </p:cNvPr>
          <p:cNvSpPr txBox="1">
            <a:spLocks noChangeArrowheads="1"/>
          </p:cNvSpPr>
          <p:nvPr/>
        </p:nvSpPr>
        <p:spPr bwMode="auto">
          <a:xfrm>
            <a:off x="418726" y="1285875"/>
            <a:ext cx="9064625"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実施体制の各企業とのコンタクト状況については下記の通り。</a:t>
            </a:r>
          </a:p>
        </p:txBody>
      </p:sp>
      <p:sp>
        <p:nvSpPr>
          <p:cNvPr id="9" name="正方形/長方形 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10" name="四角形吹き出し 9"/>
          <p:cNvSpPr/>
          <p:nvPr/>
        </p:nvSpPr>
        <p:spPr bwMode="auto">
          <a:xfrm>
            <a:off x="1386444" y="5724005"/>
            <a:ext cx="4829797" cy="601294"/>
          </a:xfrm>
          <a:prstGeom prst="wedgeRectCallout">
            <a:avLst>
              <a:gd name="adj1" fmla="val -44022"/>
              <a:gd name="adj2" fmla="val -133815"/>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rPr>
              <a:t>企業リストは２－４，５．（１／２）の体制と一致させてください。</a:t>
            </a: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幹事社以外はコンソーシアム参加者、共同事業者も全て記載してください。</a:t>
            </a:r>
          </a:p>
        </p:txBody>
      </p:sp>
    </p:spTree>
    <p:extLst>
      <p:ext uri="{BB962C8B-B14F-4D97-AF65-F5344CB8AC3E}">
        <p14:creationId xmlns:p14="http://schemas.microsoft.com/office/powerpoint/2010/main" val="2560444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50" y="1490220"/>
            <a:ext cx="6245316" cy="430887"/>
          </a:xfrm>
          <a:noFill/>
          <a:ln w="9525">
            <a:noFill/>
            <a:miter lim="800000"/>
            <a:headEnd/>
            <a:tailEnd/>
          </a:ln>
        </p:spPr>
        <p:txBody>
          <a:bodyPr vert="horz" wrap="square" lIns="0" tIns="0" rIns="0" bIns="0" numCol="1" anchor="ctr" anchorCtr="0" compatLnSpc="1">
            <a:prstTxWarp prst="textNoShape">
              <a:avLst/>
            </a:prstTxWarp>
            <a:spAutoFit/>
          </a:bodyPr>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３．実証事業完了後の事業展開</a:t>
            </a:r>
          </a:p>
        </p:txBody>
      </p:sp>
      <p:sp>
        <p:nvSpPr>
          <p:cNvPr id="3" name="Rectangle 1"/>
          <p:cNvSpPr>
            <a:spLocks noChangeArrowheads="1"/>
          </p:cNvSpPr>
          <p:nvPr/>
        </p:nvSpPr>
        <p:spPr bwMode="auto">
          <a:xfrm>
            <a:off x="730249" y="2280878"/>
            <a:ext cx="8709025" cy="2185214"/>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t" anchorCtr="0" compatLnSpc="1">
            <a:prstTxWarp prst="textNoShape">
              <a:avLst/>
            </a:prstTxWarp>
            <a:spAutoFit/>
          </a:bodyPr>
          <a:lstStyle/>
          <a:p>
            <a:pPr marL="180975" indent="-180975" algn="l">
              <a:lnSpc>
                <a:spcPct val="150000"/>
              </a:lnSpc>
              <a:spcBef>
                <a:spcPct val="0"/>
              </a:spcBef>
              <a:buClr>
                <a:srgbClr val="5A5A5A"/>
              </a:buClr>
              <a:buSzPct val="100000"/>
            </a:pPr>
            <a:r>
              <a:rPr kumimoji="1" lang="ja-JP"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a:t>
            </a:r>
            <a:r>
              <a:rPr kumimoji="1" 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提案を求める事項</a:t>
            </a:r>
            <a:r>
              <a:rPr kumimoji="1" lang="ja-JP"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3-1.</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実証事業完了後の取組方針</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spcAft>
                <a:spcPts val="600"/>
              </a:spcAft>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本実証事業の完了後の取組方針（他設備、他事業者、他業界への導入計画等）について説明すること。</a:t>
            </a: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3-2.</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実証事業完了後のスケジュール</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spcAft>
                <a:spcPts val="600"/>
              </a:spcAft>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本実証事業の完了後のスケジュールについて説明すること。</a:t>
            </a:r>
          </a:p>
          <a:p>
            <a:pPr marL="180975" lvl="0" indent="-180975" algn="l" eaLnBrk="0" hangingPunct="0">
              <a:lnSpc>
                <a:spcPct val="150000"/>
              </a:lnSpc>
              <a:spcBef>
                <a:spcPct val="0"/>
              </a:spcBef>
              <a:buClr>
                <a:srgbClr val="5A5A5A"/>
              </a:buClr>
              <a:buSzPct val="100000"/>
              <a:buFont typeface="Wingdings"/>
              <a:buChar char="n"/>
            </a:pPr>
            <a:r>
              <a:rPr lang="en-US" altLang="ja-JP" sz="1200" b="1"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3-3.</a:t>
            </a:r>
            <a:r>
              <a:rPr lang="ja-JP" altLang="en-US" sz="1200" b="1"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産業保安高度化に向けた会社方針・計画・取組</a:t>
            </a:r>
            <a:endParaRPr lang="en-US" altLang="ja-JP" sz="1200" b="1"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spcAft>
                <a:spcPts val="600"/>
              </a:spcAft>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スマート保安推進に向けた会社方針や計画、取組などについて説明すること。またその中での本実証事業の位置づけを説明すること。</a:t>
            </a:r>
            <a:endPar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p:txBody>
      </p:sp>
    </p:spTree>
    <p:extLst>
      <p:ext uri="{BB962C8B-B14F-4D97-AF65-F5344CB8AC3E}">
        <p14:creationId xmlns:p14="http://schemas.microsoft.com/office/powerpoint/2010/main" val="984335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３－１．実証事業完了後の取組方針</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本実証事業の完了後には、継続して○○社と協業体制を続ける。</a:t>
            </a: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a:solidFill>
                  <a:schemeClr val="accent2"/>
                </a:solidFill>
              </a:rPr>
              <a:t>また、○○技術の開発を行い、○○機械を保有する事業者、○○技術が転用可能な○○業界に販路を拡大する。</a:t>
            </a:r>
          </a:p>
        </p:txBody>
      </p:sp>
      <p:grpSp>
        <p:nvGrpSpPr>
          <p:cNvPr id="8" name="グループ化 5"/>
          <p:cNvGrpSpPr/>
          <p:nvPr/>
        </p:nvGrpSpPr>
        <p:grpSpPr>
          <a:xfrm>
            <a:off x="5041963" y="2403358"/>
            <a:ext cx="4448112" cy="307777"/>
            <a:chOff x="1136650" y="2761183"/>
            <a:chExt cx="7632700" cy="307777"/>
          </a:xfrm>
        </p:grpSpPr>
        <p:sp>
          <p:nvSpPr>
            <p:cNvPr id="9" name="テキスト ボックス 8"/>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実証事業完了後の事業展開</a:t>
              </a:r>
            </a:p>
          </p:txBody>
        </p:sp>
        <p:cxnSp>
          <p:nvCxnSpPr>
            <p:cNvPr id="10" name="直線コネクタ 9"/>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5"/>
          <p:cNvGrpSpPr/>
          <p:nvPr/>
        </p:nvGrpSpPr>
        <p:grpSpPr>
          <a:xfrm>
            <a:off x="419100" y="2396636"/>
            <a:ext cx="4448112" cy="307777"/>
            <a:chOff x="1136650" y="2761183"/>
            <a:chExt cx="7632700" cy="307777"/>
          </a:xfrm>
        </p:grpSpPr>
        <p:sp>
          <p:nvSpPr>
            <p:cNvPr id="12" name="テキスト ボックス 11"/>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実証事業完了後の取組体制</a:t>
              </a:r>
            </a:p>
          </p:txBody>
        </p:sp>
        <p:cxnSp>
          <p:nvCxnSpPr>
            <p:cNvPr id="13" name="直線コネクタ 12"/>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4" name="Rectangle 3"/>
          <p:cNvSpPr txBox="1">
            <a:spLocks noChangeArrowheads="1"/>
          </p:cNvSpPr>
          <p:nvPr/>
        </p:nvSpPr>
        <p:spPr bwMode="auto">
          <a:xfrm>
            <a:off x="5041963" y="3313045"/>
            <a:ext cx="4448112" cy="28161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ts val="0"/>
              </a:spcBef>
              <a:spcAft>
                <a:spcPct val="0"/>
              </a:spcAft>
              <a:buClr>
                <a:schemeClr val="bg2"/>
              </a:buClr>
              <a:buFont typeface="Wingdings" pitchFamily="2" charset="2"/>
              <a:buChar char="n"/>
              <a:defRPr kumimoji="1" sz="1400">
                <a:solidFill>
                  <a:srgbClr val="000000"/>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539750" indent="-271463" algn="l" rtl="0" eaLnBrk="0" fontAlgn="base" hangingPunct="0">
              <a:lnSpc>
                <a:spcPct val="120000"/>
              </a:lnSpc>
              <a:spcBef>
                <a:spcPts val="0"/>
              </a:spcBef>
              <a:spcAft>
                <a:spcPct val="0"/>
              </a:spcAft>
              <a:buClr>
                <a:schemeClr val="bg2"/>
              </a:buClr>
              <a:buFont typeface="Wingdings" pitchFamily="2" charset="2"/>
              <a:buChar char="l"/>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2pPr>
            <a:lvl3pPr marL="812800" indent="-271463" algn="l" rtl="0" eaLnBrk="0" fontAlgn="base" hangingPunct="0">
              <a:lnSpc>
                <a:spcPct val="120000"/>
              </a:lnSpc>
              <a:spcBef>
                <a:spcPts val="0"/>
              </a:spcBef>
              <a:spcAft>
                <a:spcPct val="0"/>
              </a:spcAft>
              <a:buClr>
                <a:schemeClr val="bg2"/>
              </a:buClr>
              <a:buFont typeface="ＭＳ Ｐゴシック" charset="-128"/>
              <a:buChar char="–"/>
              <a:defRPr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3pPr>
            <a:lvl4pPr marL="1079500" indent="-265113" algn="l" rtl="0" eaLnBrk="0" fontAlgn="base" hangingPunct="0">
              <a:lnSpc>
                <a:spcPct val="120000"/>
              </a:lnSpc>
              <a:spcBef>
                <a:spcPts val="0"/>
              </a:spcBef>
              <a:spcAft>
                <a:spcPct val="0"/>
              </a:spcAft>
              <a:buClr>
                <a:schemeClr val="bg2"/>
              </a:buClr>
              <a:buFont typeface="ＭＳ Ｐゴシック" charset="-128"/>
              <a:buChar char="–"/>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a:solidFill>
                  <a:schemeClr val="accent2"/>
                </a:solidFill>
              </a:rPr>
              <a:t>業界へのオープン化</a:t>
            </a:r>
            <a:endParaRPr lang="en-US" altLang="ja-JP" kern="0" dirty="0">
              <a:solidFill>
                <a:schemeClr val="accent2"/>
              </a:solidFill>
            </a:endParaRPr>
          </a:p>
          <a:p>
            <a:pPr marL="484188" lvl="1" indent="-211138" eaLnBrk="1" hangingPunct="1">
              <a:spcAft>
                <a:spcPts val="600"/>
              </a:spcAft>
              <a:buClr>
                <a:srgbClr val="5A5A5A"/>
              </a:buClr>
              <a:buSzPct val="100000"/>
              <a:buFont typeface="Wingdings"/>
              <a:buChar char="n"/>
            </a:pPr>
            <a:r>
              <a:rPr lang="ja-JP" altLang="en-US" kern="0" dirty="0">
                <a:solidFill>
                  <a:schemeClr val="accent2"/>
                </a:solidFill>
              </a:rPr>
              <a:t>業界標準となるように業界団体経由でオープンサービスとして提供</a:t>
            </a:r>
            <a:endParaRPr lang="en-US" altLang="ja-JP" kern="0" dirty="0">
              <a:solidFill>
                <a:schemeClr val="accent2"/>
              </a:solidFill>
            </a:endParaRPr>
          </a:p>
          <a:p>
            <a:pPr marL="211138" indent="-211138" eaLnBrk="1" hangingPunct="1">
              <a:buClr>
                <a:srgbClr val="5A5A5A"/>
              </a:buClr>
              <a:buSzPct val="100000"/>
              <a:buFont typeface="Wingdings"/>
              <a:buChar char="n"/>
            </a:pPr>
            <a:r>
              <a:rPr lang="ja-JP" altLang="en-US" kern="0" dirty="0">
                <a:solidFill>
                  <a:schemeClr val="accent2"/>
                </a:solidFill>
              </a:rPr>
              <a:t>他設備・他事業所への導入</a:t>
            </a:r>
            <a:endParaRPr lang="en-US" altLang="ja-JP" kern="0" dirty="0">
              <a:solidFill>
                <a:schemeClr val="accent2"/>
              </a:solidFill>
            </a:endParaRPr>
          </a:p>
          <a:p>
            <a:pPr marL="484188" lvl="1" indent="-211138" eaLnBrk="1" hangingPunct="1">
              <a:spcAft>
                <a:spcPts val="600"/>
              </a:spcAft>
              <a:buClr>
                <a:srgbClr val="5A5A5A"/>
              </a:buClr>
              <a:buSzPct val="100000"/>
              <a:buFont typeface="Wingdings"/>
              <a:buChar char="n"/>
            </a:pPr>
            <a:r>
              <a:rPr lang="ja-JP" altLang="en-US" kern="0" dirty="0">
                <a:solidFill>
                  <a:schemeClr val="accent2"/>
                </a:solidFill>
              </a:rPr>
              <a:t>自社内の○○という設備に導入</a:t>
            </a:r>
            <a:endParaRPr lang="en-US" altLang="ja-JP" kern="0" dirty="0">
              <a:solidFill>
                <a:schemeClr val="accent2"/>
              </a:solidFill>
            </a:endParaRPr>
          </a:p>
          <a:p>
            <a:pPr marL="211138" indent="-211138" eaLnBrk="1" hangingPunct="1">
              <a:buClr>
                <a:srgbClr val="5A5A5A"/>
              </a:buClr>
              <a:buSzPct val="100000"/>
              <a:buFont typeface="Wingdings"/>
              <a:buChar char="n"/>
            </a:pPr>
            <a:r>
              <a:rPr lang="ja-JP" altLang="en-US" kern="0" dirty="0">
                <a:solidFill>
                  <a:schemeClr val="accent2"/>
                </a:solidFill>
              </a:rPr>
              <a:t>他事業者への販売</a:t>
            </a:r>
            <a:endParaRPr lang="en-US" altLang="ja-JP" kern="0" dirty="0">
              <a:solidFill>
                <a:schemeClr val="accent2"/>
              </a:solidFill>
            </a:endParaRPr>
          </a:p>
          <a:p>
            <a:pPr marL="484188" lvl="1" indent="-211138" eaLnBrk="1" hangingPunct="1">
              <a:buClr>
                <a:srgbClr val="5A5A5A"/>
              </a:buClr>
              <a:buSzPct val="100000"/>
              <a:buFont typeface="Wingdings"/>
              <a:buChar char="n"/>
            </a:pPr>
            <a:r>
              <a:rPr lang="ja-JP" altLang="en-US" kern="0" dirty="0">
                <a:solidFill>
                  <a:schemeClr val="accent2"/>
                </a:solidFill>
              </a:rPr>
              <a:t>○○という機械を使用している○○社、○○社への販売</a:t>
            </a:r>
            <a:endParaRPr lang="en-US" altLang="ja-JP" kern="0" dirty="0">
              <a:solidFill>
                <a:schemeClr val="accent2"/>
              </a:solidFill>
            </a:endParaRPr>
          </a:p>
          <a:p>
            <a:pPr marL="484188" lvl="1" indent="-211138" eaLnBrk="1" hangingPunct="1">
              <a:buClr>
                <a:srgbClr val="5A5A5A"/>
              </a:buClr>
              <a:buSzPct val="100000"/>
              <a:buFont typeface="Wingdings"/>
              <a:buChar char="n"/>
            </a:pPr>
            <a:r>
              <a:rPr lang="ja-JP" altLang="en-US" kern="0" dirty="0">
                <a:solidFill>
                  <a:schemeClr val="accent2"/>
                </a:solidFill>
              </a:rPr>
              <a:t>○○という機械に類似した機械を使用している○○社への販売</a:t>
            </a:r>
            <a:endParaRPr lang="en-US" altLang="ja-JP" kern="0" dirty="0">
              <a:solidFill>
                <a:schemeClr val="accent2"/>
              </a:solidFill>
            </a:endParaRPr>
          </a:p>
          <a:p>
            <a:pPr marL="484188" lvl="1" indent="-211138" eaLnBrk="1" hangingPunct="1">
              <a:spcAft>
                <a:spcPts val="600"/>
              </a:spcAft>
              <a:buClr>
                <a:srgbClr val="5A5A5A"/>
              </a:buClr>
              <a:buSzPct val="100000"/>
              <a:buFont typeface="Wingdings"/>
              <a:buChar char="n"/>
            </a:pPr>
            <a:r>
              <a:rPr lang="ja-JP" altLang="en-US" kern="0" dirty="0">
                <a:solidFill>
                  <a:schemeClr val="accent2"/>
                </a:solidFill>
              </a:rPr>
              <a:t>○○社からはすでに導入したいとの声をいただいている</a:t>
            </a:r>
            <a:endParaRPr lang="en-US" altLang="ja-JP" kern="0" dirty="0">
              <a:solidFill>
                <a:schemeClr val="accent2"/>
              </a:solidFill>
            </a:endParaRPr>
          </a:p>
          <a:p>
            <a:pPr marL="211138" indent="-211138" eaLnBrk="1" hangingPunct="1">
              <a:buClr>
                <a:srgbClr val="5A5A5A"/>
              </a:buClr>
              <a:buSzPct val="100000"/>
              <a:buFont typeface="Wingdings"/>
              <a:buChar char="n"/>
            </a:pPr>
            <a:r>
              <a:rPr lang="ja-JP" altLang="en-US" kern="0" dirty="0">
                <a:solidFill>
                  <a:schemeClr val="accent2"/>
                </a:solidFill>
              </a:rPr>
              <a:t>他業界への販売</a:t>
            </a:r>
            <a:endParaRPr lang="en-US" altLang="ja-JP" kern="0" dirty="0">
              <a:solidFill>
                <a:schemeClr val="accent2"/>
              </a:solidFill>
            </a:endParaRPr>
          </a:p>
          <a:p>
            <a:pPr marL="484188" lvl="1" indent="-211138" eaLnBrk="1" hangingPunct="1">
              <a:buClr>
                <a:srgbClr val="5A5A5A"/>
              </a:buClr>
              <a:buSzPct val="100000"/>
              <a:buFont typeface="Wingdings"/>
              <a:buChar char="n"/>
            </a:pPr>
            <a:r>
              <a:rPr lang="ja-JP" altLang="en-US" kern="0" dirty="0">
                <a:solidFill>
                  <a:schemeClr val="accent2"/>
                </a:solidFill>
              </a:rPr>
              <a:t>○○という新たな技術開発を行い、○○業界に転用</a:t>
            </a:r>
            <a:endParaRPr lang="en-US" altLang="ja-JP" kern="0" dirty="0">
              <a:solidFill>
                <a:schemeClr val="accent2"/>
              </a:solidFill>
            </a:endParaRPr>
          </a:p>
          <a:p>
            <a:pPr marL="484188" lvl="1" indent="-211138" eaLnBrk="1" hangingPunct="1">
              <a:buClr>
                <a:srgbClr val="5A5A5A"/>
              </a:buClr>
              <a:buSzPct val="100000"/>
              <a:buFont typeface="Wingdings"/>
              <a:buChar char="n"/>
            </a:pPr>
            <a:r>
              <a:rPr lang="ja-JP" altLang="en-US" kern="0" dirty="0">
                <a:solidFill>
                  <a:schemeClr val="accent2"/>
                </a:solidFill>
              </a:rPr>
              <a:t>得られたデータを○○業界に販売</a:t>
            </a:r>
          </a:p>
        </p:txBody>
      </p:sp>
      <p:sp>
        <p:nvSpPr>
          <p:cNvPr id="15" name="正方形/長方形 14"/>
          <p:cNvSpPr/>
          <p:nvPr/>
        </p:nvSpPr>
        <p:spPr bwMode="auto">
          <a:xfrm>
            <a:off x="1924441" y="3682652"/>
            <a:ext cx="1571625"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ts val="0"/>
              </a:spcBef>
              <a:spcAft>
                <a:spcPct val="0"/>
              </a:spcAft>
              <a:buClr>
                <a:schemeClr val="bg2"/>
              </a:buClr>
              <a:buSzTx/>
              <a:buFont typeface="Wingdings" pitchFamily="2" charset="2"/>
              <a:buNone/>
              <a:tabLst/>
            </a:pPr>
            <a:r>
              <a:rPr lang="ja-JP" altLang="en-US" dirty="0">
                <a:solidFill>
                  <a:schemeClr val="accent2"/>
                </a:solidFill>
                <a:latin typeface="Meiryo UI" panose="020B0604030504040204" pitchFamily="50" charset="-128"/>
                <a:ea typeface="Meiryo UI" panose="020B0604030504040204" pitchFamily="50" charset="-128"/>
              </a:rPr>
              <a:t>○○株式会社</a:t>
            </a:r>
            <a:endParaRPr lang="en-US" altLang="ja-JP" dirty="0">
              <a:solidFill>
                <a:schemeClr val="accent2"/>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20000"/>
              </a:lnSpc>
              <a:spcBef>
                <a:spcPts val="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〇〇</a:t>
            </a:r>
            <a:r>
              <a:rPr lang="ja-JP" altLang="en-US" dirty="0">
                <a:solidFill>
                  <a:schemeClr val="accent2"/>
                </a:solidFill>
                <a:latin typeface="Meiryo UI" panose="020B0604030504040204" pitchFamily="50" charset="-128"/>
                <a:ea typeface="Meiryo UI" panose="020B0604030504040204" pitchFamily="50" charset="-128"/>
              </a:rPr>
              <a:t>担当</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17" name="正方形/長方形 16"/>
          <p:cNvSpPr/>
          <p:nvPr/>
        </p:nvSpPr>
        <p:spPr bwMode="auto">
          <a:xfrm>
            <a:off x="1459199" y="4611342"/>
            <a:ext cx="1077389"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株式会社</a:t>
            </a:r>
            <a:br>
              <a:rPr lang="en-US" altLang="ja-JP" dirty="0">
                <a:solidFill>
                  <a:schemeClr val="accent2"/>
                </a:solidFill>
                <a:latin typeface="Meiryo UI" panose="020B0604030504040204" pitchFamily="50" charset="-128"/>
                <a:ea typeface="Meiryo UI" panose="020B0604030504040204" pitchFamily="50" charset="-128"/>
              </a:rPr>
            </a:b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担当</a:t>
            </a:r>
            <a:endParaRPr kumimoji="1" lang="en-US" altLang="ja-JP" sz="10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29" name="正方形/長方形 28"/>
          <p:cNvSpPr/>
          <p:nvPr/>
        </p:nvSpPr>
        <p:spPr bwMode="auto">
          <a:xfrm>
            <a:off x="1001644" y="3313045"/>
            <a:ext cx="3479800" cy="2259080"/>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37" name="正方形/長方形 36"/>
          <p:cNvSpPr/>
          <p:nvPr/>
        </p:nvSpPr>
        <p:spPr bwMode="auto">
          <a:xfrm>
            <a:off x="2870655" y="4611340"/>
            <a:ext cx="1077389" cy="504825"/>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株式会社</a:t>
            </a:r>
            <a:br>
              <a:rPr lang="en-US" altLang="ja-JP" dirty="0">
                <a:solidFill>
                  <a:schemeClr val="accent2"/>
                </a:solidFill>
                <a:latin typeface="Meiryo UI" panose="020B0604030504040204" pitchFamily="50" charset="-128"/>
                <a:ea typeface="Meiryo UI" panose="020B0604030504040204" pitchFamily="50" charset="-128"/>
              </a:rPr>
            </a:br>
            <a:r>
              <a:rPr lang="en-US" altLang="ja-JP" dirty="0">
                <a:solidFill>
                  <a:schemeClr val="accent2"/>
                </a:solidFill>
                <a:latin typeface="Meiryo UI" panose="020B0604030504040204" pitchFamily="50" charset="-128"/>
                <a:ea typeface="Meiryo UI" panose="020B0604030504040204" pitchFamily="50" charset="-128"/>
              </a:rPr>
              <a:t>××</a:t>
            </a:r>
            <a:r>
              <a:rPr lang="ja-JP" altLang="en-US" dirty="0">
                <a:solidFill>
                  <a:schemeClr val="accent2"/>
                </a:solidFill>
                <a:latin typeface="Meiryo UI" panose="020B0604030504040204" pitchFamily="50" charset="-128"/>
                <a:ea typeface="Meiryo UI" panose="020B0604030504040204" pitchFamily="50" charset="-128"/>
              </a:rPr>
              <a:t>担当</a:t>
            </a:r>
            <a:endParaRPr lang="en-US" altLang="ja-JP" dirty="0">
              <a:solidFill>
                <a:schemeClr val="accent2"/>
              </a:solidFill>
              <a:latin typeface="Meiryo UI" panose="020B0604030504040204" pitchFamily="50" charset="-128"/>
              <a:ea typeface="Meiryo UI" panose="020B0604030504040204" pitchFamily="50" charset="-128"/>
            </a:endParaRPr>
          </a:p>
        </p:txBody>
      </p:sp>
      <p:cxnSp>
        <p:nvCxnSpPr>
          <p:cNvPr id="56" name="カギ線コネクタ 55"/>
          <p:cNvCxnSpPr>
            <a:cxnSpLocks/>
            <a:stCxn id="17" idx="0"/>
            <a:endCxn id="15" idx="2"/>
          </p:cNvCxnSpPr>
          <p:nvPr/>
        </p:nvCxnSpPr>
        <p:spPr bwMode="auto">
          <a:xfrm rot="5400000" flipH="1" flipV="1">
            <a:off x="2142142" y="4043230"/>
            <a:ext cx="423865" cy="712360"/>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59" name="カギ線コネクタ 58"/>
          <p:cNvCxnSpPr>
            <a:cxnSpLocks/>
            <a:stCxn id="15" idx="2"/>
            <a:endCxn id="37" idx="0"/>
          </p:cNvCxnSpPr>
          <p:nvPr/>
        </p:nvCxnSpPr>
        <p:spPr bwMode="auto">
          <a:xfrm rot="16200000" flipH="1">
            <a:off x="2847871" y="4049860"/>
            <a:ext cx="423863" cy="699096"/>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19" name="正方形/長方形 1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2788982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３－２．実証事業完了後</a:t>
            </a:r>
            <a:r>
              <a:rPr lang="ja-JP" altLang="en-US" dirty="0"/>
              <a:t>のスケジュール</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本実証事業の完了後、自社内の○○に</a:t>
            </a:r>
            <a:r>
              <a:rPr lang="en-US" altLang="ja-JP" dirty="0">
                <a:solidFill>
                  <a:schemeClr val="accent2"/>
                </a:solidFill>
              </a:rPr>
              <a:t>AI</a:t>
            </a:r>
            <a:r>
              <a:rPr lang="ja-JP" altLang="en-US" dirty="0">
                <a:solidFill>
                  <a:schemeClr val="accent2"/>
                </a:solidFill>
              </a:rPr>
              <a:t>を導入する。</a:t>
            </a: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a:solidFill>
                  <a:schemeClr val="accent2"/>
                </a:solidFill>
              </a:rPr>
              <a:t>○年○月から他事業者への販売を始め、最終的には他業界への販売を実施する。</a:t>
            </a:r>
          </a:p>
        </p:txBody>
      </p:sp>
      <p:grpSp>
        <p:nvGrpSpPr>
          <p:cNvPr id="11" name="グループ化 5"/>
          <p:cNvGrpSpPr/>
          <p:nvPr/>
        </p:nvGrpSpPr>
        <p:grpSpPr>
          <a:xfrm>
            <a:off x="419099" y="1965039"/>
            <a:ext cx="9070975" cy="307777"/>
            <a:chOff x="1136650" y="2761183"/>
            <a:chExt cx="7632700" cy="307777"/>
          </a:xfrm>
        </p:grpSpPr>
        <p:sp>
          <p:nvSpPr>
            <p:cNvPr id="12" name="テキスト ボックス 11"/>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実証事業完了後のスケジュール</a:t>
              </a:r>
            </a:p>
          </p:txBody>
        </p:sp>
        <p:cxnSp>
          <p:nvCxnSpPr>
            <p:cNvPr id="13" name="直線コネクタ 12"/>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6" name="四角形吹き出し 9">
            <a:extLst>
              <a:ext uri="{FF2B5EF4-FFF2-40B4-BE49-F238E27FC236}">
                <a16:creationId xmlns:a16="http://schemas.microsoft.com/office/drawing/2014/main" id="{1FB143ED-71FD-4B9C-B898-A6938E4DD5AF}"/>
              </a:ext>
            </a:extLst>
          </p:cNvPr>
          <p:cNvSpPr/>
          <p:nvPr/>
        </p:nvSpPr>
        <p:spPr bwMode="auto">
          <a:xfrm>
            <a:off x="1386444" y="5665483"/>
            <a:ext cx="5116769" cy="940142"/>
          </a:xfrm>
          <a:prstGeom prst="wedgeRectCallout">
            <a:avLst>
              <a:gd name="adj1" fmla="val -33874"/>
              <a:gd name="adj2" fmla="val -106354"/>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lnSpc>
                <a:spcPct val="100000"/>
              </a:lnSpc>
              <a:spcBef>
                <a:spcPts val="0"/>
              </a:spcBef>
            </a:pPr>
            <a:r>
              <a:rPr lang="ja-JP" altLang="en-US" dirty="0">
                <a:solidFill>
                  <a:srgbClr val="FF0000"/>
                </a:solidFill>
                <a:latin typeface="Meiryo UI" panose="020B0604030504040204" pitchFamily="50" charset="-128"/>
                <a:ea typeface="Meiryo UI" panose="020B0604030504040204" pitchFamily="50" charset="-128"/>
              </a:rPr>
              <a:t>「２－２．実証スケジュール」以降の展開フェーズの取組内容（実証事業完了後の取組内容）</a:t>
            </a:r>
            <a:endParaRPr lang="en-US" altLang="ja-JP" dirty="0">
              <a:solidFill>
                <a:srgbClr val="FF0000"/>
              </a:solidFill>
              <a:latin typeface="Meiryo UI" panose="020B0604030504040204" pitchFamily="50" charset="-128"/>
              <a:ea typeface="Meiryo UI" panose="020B0604030504040204" pitchFamily="50" charset="-128"/>
            </a:endParaRPr>
          </a:p>
          <a:p>
            <a:pPr>
              <a:lnSpc>
                <a:spcPct val="100000"/>
              </a:lnSpc>
              <a:spcBef>
                <a:spcPts val="0"/>
              </a:spcBef>
            </a:pPr>
            <a:r>
              <a:rPr lang="ja-JP" altLang="en-US" dirty="0">
                <a:solidFill>
                  <a:srgbClr val="FF0000"/>
                </a:solidFill>
                <a:latin typeface="Meiryo UI" panose="020B0604030504040204" pitchFamily="50" charset="-128"/>
                <a:ea typeface="Meiryo UI" panose="020B0604030504040204" pitchFamily="50" charset="-128"/>
              </a:rPr>
              <a:t>について記載してください。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pPr>
              <a:lnSpc>
                <a:spcPct val="100000"/>
              </a:lnSpc>
              <a:spcBef>
                <a:spcPts val="0"/>
              </a:spcBef>
            </a:pPr>
            <a:r>
              <a:rPr lang="ja-JP" altLang="en-US" dirty="0">
                <a:solidFill>
                  <a:srgbClr val="FF0000"/>
                </a:solidFill>
                <a:latin typeface="Meiryo UI" panose="020B0604030504040204" pitchFamily="50" charset="-128"/>
                <a:ea typeface="Meiryo UI" panose="020B0604030504040204" pitchFamily="50" charset="-128"/>
              </a:rPr>
              <a:t>なお、必要に応じてスケジュール期間を修正してください（ 「２－２．実証スケジュール」</a:t>
            </a:r>
            <a:endParaRPr lang="en-US" altLang="ja-JP" dirty="0">
              <a:solidFill>
                <a:srgbClr val="FF0000"/>
              </a:solidFill>
              <a:latin typeface="Meiryo UI" panose="020B0604030504040204" pitchFamily="50" charset="-128"/>
              <a:ea typeface="Meiryo UI" panose="020B0604030504040204" pitchFamily="50" charset="-128"/>
            </a:endParaRPr>
          </a:p>
          <a:p>
            <a:pPr>
              <a:lnSpc>
                <a:spcPct val="100000"/>
              </a:lnSpc>
              <a:spcBef>
                <a:spcPts val="0"/>
              </a:spcBef>
            </a:pPr>
            <a:r>
              <a:rPr lang="ja-JP" altLang="en-US" dirty="0">
                <a:solidFill>
                  <a:srgbClr val="FF0000"/>
                </a:solidFill>
                <a:latin typeface="Meiryo UI" panose="020B0604030504040204" pitchFamily="50" charset="-128"/>
                <a:ea typeface="Meiryo UI" panose="020B0604030504040204" pitchFamily="50" charset="-128"/>
              </a:rPr>
              <a:t>で実証事業が完了する月の翌月以降のスケジュールを本スライドに記載してください。 ）。</a:t>
            </a:r>
          </a:p>
        </p:txBody>
      </p:sp>
      <p:graphicFrame>
        <p:nvGraphicFramePr>
          <p:cNvPr id="20" name="表 19"/>
          <p:cNvGraphicFramePr>
            <a:graphicFrameLocks noGrp="1"/>
          </p:cNvGraphicFramePr>
          <p:nvPr>
            <p:extLst>
              <p:ext uri="{D42A27DB-BD31-4B8C-83A1-F6EECF244321}">
                <p14:modId xmlns:p14="http://schemas.microsoft.com/office/powerpoint/2010/main" val="2916259213"/>
              </p:ext>
            </p:extLst>
          </p:nvPr>
        </p:nvGraphicFramePr>
        <p:xfrm>
          <a:off x="419101" y="2667761"/>
          <a:ext cx="9048745" cy="2895600"/>
        </p:xfrm>
        <a:graphic>
          <a:graphicData uri="http://schemas.openxmlformats.org/drawingml/2006/table">
            <a:tbl>
              <a:tblPr firstRow="1" bandRow="1">
                <a:tableStyleId>{5C22544A-7EE6-4342-B048-85BDC9FD1C3A}</a:tableStyleId>
              </a:tblPr>
              <a:tblGrid>
                <a:gridCol w="1140145">
                  <a:extLst>
                    <a:ext uri="{9D8B030D-6E8A-4147-A177-3AD203B41FA5}">
                      <a16:colId xmlns:a16="http://schemas.microsoft.com/office/drawing/2014/main" val="3808666533"/>
                    </a:ext>
                  </a:extLst>
                </a:gridCol>
                <a:gridCol w="659050">
                  <a:extLst>
                    <a:ext uri="{9D8B030D-6E8A-4147-A177-3AD203B41FA5}">
                      <a16:colId xmlns:a16="http://schemas.microsoft.com/office/drawing/2014/main" val="354065248"/>
                    </a:ext>
                  </a:extLst>
                </a:gridCol>
                <a:gridCol w="659050">
                  <a:extLst>
                    <a:ext uri="{9D8B030D-6E8A-4147-A177-3AD203B41FA5}">
                      <a16:colId xmlns:a16="http://schemas.microsoft.com/office/drawing/2014/main" val="2899825545"/>
                    </a:ext>
                  </a:extLst>
                </a:gridCol>
                <a:gridCol w="659050">
                  <a:extLst>
                    <a:ext uri="{9D8B030D-6E8A-4147-A177-3AD203B41FA5}">
                      <a16:colId xmlns:a16="http://schemas.microsoft.com/office/drawing/2014/main" val="1309187351"/>
                    </a:ext>
                  </a:extLst>
                </a:gridCol>
                <a:gridCol w="659050">
                  <a:extLst>
                    <a:ext uri="{9D8B030D-6E8A-4147-A177-3AD203B41FA5}">
                      <a16:colId xmlns:a16="http://schemas.microsoft.com/office/drawing/2014/main" val="20002"/>
                    </a:ext>
                  </a:extLst>
                </a:gridCol>
                <a:gridCol w="659050">
                  <a:extLst>
                    <a:ext uri="{9D8B030D-6E8A-4147-A177-3AD203B41FA5}">
                      <a16:colId xmlns:a16="http://schemas.microsoft.com/office/drawing/2014/main" val="20005"/>
                    </a:ext>
                  </a:extLst>
                </a:gridCol>
                <a:gridCol w="659050">
                  <a:extLst>
                    <a:ext uri="{9D8B030D-6E8A-4147-A177-3AD203B41FA5}">
                      <a16:colId xmlns:a16="http://schemas.microsoft.com/office/drawing/2014/main" val="20004"/>
                    </a:ext>
                  </a:extLst>
                </a:gridCol>
                <a:gridCol w="659050">
                  <a:extLst>
                    <a:ext uri="{9D8B030D-6E8A-4147-A177-3AD203B41FA5}">
                      <a16:colId xmlns:a16="http://schemas.microsoft.com/office/drawing/2014/main" val="20006"/>
                    </a:ext>
                  </a:extLst>
                </a:gridCol>
                <a:gridCol w="659050">
                  <a:extLst>
                    <a:ext uri="{9D8B030D-6E8A-4147-A177-3AD203B41FA5}">
                      <a16:colId xmlns:a16="http://schemas.microsoft.com/office/drawing/2014/main" val="20007"/>
                    </a:ext>
                  </a:extLst>
                </a:gridCol>
                <a:gridCol w="659050">
                  <a:extLst>
                    <a:ext uri="{9D8B030D-6E8A-4147-A177-3AD203B41FA5}">
                      <a16:colId xmlns:a16="http://schemas.microsoft.com/office/drawing/2014/main" val="20008"/>
                    </a:ext>
                  </a:extLst>
                </a:gridCol>
                <a:gridCol w="659050">
                  <a:extLst>
                    <a:ext uri="{9D8B030D-6E8A-4147-A177-3AD203B41FA5}">
                      <a16:colId xmlns:a16="http://schemas.microsoft.com/office/drawing/2014/main" val="20009"/>
                    </a:ext>
                  </a:extLst>
                </a:gridCol>
                <a:gridCol w="659050">
                  <a:extLst>
                    <a:ext uri="{9D8B030D-6E8A-4147-A177-3AD203B41FA5}">
                      <a16:colId xmlns:a16="http://schemas.microsoft.com/office/drawing/2014/main" val="20010"/>
                    </a:ext>
                  </a:extLst>
                </a:gridCol>
                <a:gridCol w="659050">
                  <a:extLst>
                    <a:ext uri="{9D8B030D-6E8A-4147-A177-3AD203B41FA5}">
                      <a16:colId xmlns:a16="http://schemas.microsoft.com/office/drawing/2014/main" val="20011"/>
                    </a:ext>
                  </a:extLst>
                </a:gridCol>
              </a:tblGrid>
              <a:tr h="250368">
                <a:tc rowSpan="2">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gridSpan="4">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2021</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gridSpan="4">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gridSpan="4">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50368">
                <a:tc v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4-6</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7-9</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10-12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4-6</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7-9</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10-12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4-6</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7-9</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10-12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518160">
                <a:tc>
                  <a:txBody>
                    <a:bodyPr/>
                    <a:lstStyle/>
                    <a:p>
                      <a:pPr algn="ctr"/>
                      <a:r>
                        <a:rPr kumimoji="1" lang="en-US" altLang="ja-JP" sz="1400" dirty="0">
                          <a:solidFill>
                            <a:schemeClr val="accent2"/>
                          </a:solidFill>
                          <a:latin typeface="Meiryo UI" panose="020B0604030504040204" pitchFamily="50" charset="-128"/>
                          <a:ea typeface="Meiryo UI" panose="020B0604030504040204" pitchFamily="50" charset="-128"/>
                        </a:rPr>
                        <a:t>AI</a:t>
                      </a:r>
                      <a:r>
                        <a:rPr kumimoji="1" lang="ja-JP" altLang="en-US" sz="1400" dirty="0">
                          <a:solidFill>
                            <a:schemeClr val="accent2"/>
                          </a:solidFill>
                          <a:latin typeface="Meiryo UI" panose="020B0604030504040204" pitchFamily="50" charset="-128"/>
                          <a:ea typeface="Meiryo UI" panose="020B0604030504040204" pitchFamily="50" charset="-128"/>
                        </a:rPr>
                        <a:t>エンジン</a:t>
                      </a:r>
                      <a:endParaRPr kumimoji="1" lang="en-US" altLang="ja-JP" sz="1400" dirty="0">
                        <a:solidFill>
                          <a:schemeClr val="accent2"/>
                        </a:solidFill>
                        <a:latin typeface="Meiryo UI" panose="020B0604030504040204" pitchFamily="50" charset="-128"/>
                        <a:ea typeface="Meiryo UI" panose="020B0604030504040204" pitchFamily="50" charset="-128"/>
                      </a:endParaRPr>
                    </a:p>
                    <a:p>
                      <a:pPr algn="ctr"/>
                      <a:r>
                        <a:rPr kumimoji="1" lang="ja-JP" altLang="en-US" sz="1400" dirty="0">
                          <a:solidFill>
                            <a:schemeClr val="accent2"/>
                          </a:solidFill>
                          <a:latin typeface="Meiryo UI" panose="020B0604030504040204" pitchFamily="50" charset="-128"/>
                          <a:ea typeface="Meiryo UI" panose="020B0604030504040204" pitchFamily="50" charset="-128"/>
                        </a:rPr>
                        <a:t>カスタマイズ</a:t>
                      </a:r>
                      <a:endParaRPr kumimoji="1" lang="en-US" altLang="ja-JP" sz="1400" dirty="0">
                        <a:solidFill>
                          <a:schemeClr val="accent2"/>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4"/>
                  </a:ext>
                </a:extLst>
              </a:tr>
              <a:tr h="518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2"/>
                          </a:solidFill>
                          <a:latin typeface="Meiryo UI" panose="020B0604030504040204" pitchFamily="50" charset="-128"/>
                          <a:ea typeface="Meiryo UI" panose="020B0604030504040204" pitchFamily="50" charset="-128"/>
                        </a:rPr>
                        <a:t>他設備への</a:t>
                      </a:r>
                      <a:endParaRPr kumimoji="1" lang="en-US" altLang="ja-JP" sz="1400" dirty="0">
                        <a:solidFill>
                          <a:schemeClr val="accent2"/>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2"/>
                          </a:solidFill>
                          <a:latin typeface="Meiryo UI" panose="020B0604030504040204" pitchFamily="50" charset="-128"/>
                          <a:ea typeface="Meiryo UI" panose="020B0604030504040204" pitchFamily="50" charset="-128"/>
                        </a:rPr>
                        <a:t>導入</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5"/>
                  </a:ext>
                </a:extLst>
              </a:tr>
              <a:tr h="518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2"/>
                          </a:solidFill>
                          <a:latin typeface="Meiryo UI" panose="020B0604030504040204" pitchFamily="50" charset="-128"/>
                          <a:ea typeface="Meiryo UI" panose="020B0604030504040204" pitchFamily="50" charset="-128"/>
                        </a:rPr>
                        <a:t>他事業者への販売</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7"/>
                  </a:ext>
                </a:extLst>
              </a:tr>
              <a:tr h="518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2"/>
                          </a:solidFill>
                          <a:latin typeface="Meiryo UI" panose="020B0604030504040204" pitchFamily="50" charset="-128"/>
                          <a:ea typeface="Meiryo UI" panose="020B0604030504040204" pitchFamily="50" charset="-128"/>
                        </a:rPr>
                        <a:t>他業界への</a:t>
                      </a:r>
                      <a:endParaRPr kumimoji="1" lang="en-US" altLang="ja-JP" sz="1400" dirty="0">
                        <a:solidFill>
                          <a:schemeClr val="accent2"/>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2"/>
                          </a:solidFill>
                          <a:latin typeface="Meiryo UI" panose="020B0604030504040204" pitchFamily="50" charset="-128"/>
                          <a:ea typeface="Meiryo UI" panose="020B0604030504040204" pitchFamily="50" charset="-128"/>
                        </a:rPr>
                        <a:t>販売</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21" name="ホームベース 20"/>
          <p:cNvSpPr/>
          <p:nvPr/>
        </p:nvSpPr>
        <p:spPr bwMode="auto">
          <a:xfrm>
            <a:off x="1566584" y="3663039"/>
            <a:ext cx="2602004" cy="217881"/>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2" name="ホームベース 21"/>
          <p:cNvSpPr/>
          <p:nvPr/>
        </p:nvSpPr>
        <p:spPr bwMode="auto">
          <a:xfrm>
            <a:off x="4224579" y="4179071"/>
            <a:ext cx="1628179" cy="217881"/>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3" name="ホームベース 22"/>
          <p:cNvSpPr/>
          <p:nvPr/>
        </p:nvSpPr>
        <p:spPr bwMode="auto">
          <a:xfrm>
            <a:off x="4881562" y="4698697"/>
            <a:ext cx="4586287" cy="217881"/>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4" name="ホームベース 23"/>
          <p:cNvSpPr/>
          <p:nvPr/>
        </p:nvSpPr>
        <p:spPr bwMode="auto">
          <a:xfrm>
            <a:off x="6858000" y="5202581"/>
            <a:ext cx="2609849" cy="217881"/>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5" name="正方形/長方形 24"/>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029088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txBox="1">
            <a:spLocks noChangeArrowheads="1"/>
          </p:cNvSpPr>
          <p:nvPr/>
        </p:nvSpPr>
        <p:spPr bwMode="auto">
          <a:xfrm>
            <a:off x="415925" y="3141663"/>
            <a:ext cx="9074150" cy="2987675"/>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266700" indent="-266700" algn="l" rtl="0" eaLnBrk="0" fontAlgn="base" hangingPunct="0">
              <a:lnSpc>
                <a:spcPct val="120000"/>
              </a:lnSpc>
              <a:spcBef>
                <a:spcPts val="0"/>
              </a:spcBef>
              <a:spcAft>
                <a:spcPct val="0"/>
              </a:spcAft>
              <a:buClr>
                <a:schemeClr val="bg2"/>
              </a:buClr>
              <a:buFont typeface="Wingdings" pitchFamily="2" charset="2"/>
              <a:buChar char="n"/>
              <a:defRPr kumimoji="1" sz="1400">
                <a:solidFill>
                  <a:srgbClr val="000000"/>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539750" indent="-271463" algn="l" rtl="0" eaLnBrk="0" fontAlgn="base" hangingPunct="0">
              <a:lnSpc>
                <a:spcPct val="120000"/>
              </a:lnSpc>
              <a:spcBef>
                <a:spcPts val="0"/>
              </a:spcBef>
              <a:spcAft>
                <a:spcPct val="0"/>
              </a:spcAft>
              <a:buClr>
                <a:schemeClr val="bg2"/>
              </a:buClr>
              <a:buFont typeface="Wingdings" pitchFamily="2" charset="2"/>
              <a:buChar char="l"/>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2pPr>
            <a:lvl3pPr marL="812800" indent="-271463" algn="l" rtl="0" eaLnBrk="0" fontAlgn="base" hangingPunct="0">
              <a:lnSpc>
                <a:spcPct val="120000"/>
              </a:lnSpc>
              <a:spcBef>
                <a:spcPts val="0"/>
              </a:spcBef>
              <a:spcAft>
                <a:spcPct val="0"/>
              </a:spcAft>
              <a:buClr>
                <a:schemeClr val="bg2"/>
              </a:buClr>
              <a:buFont typeface="ＭＳ Ｐゴシック" charset="-128"/>
              <a:buChar char="–"/>
              <a:defRPr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3pPr>
            <a:lvl4pPr marL="1079500" indent="-265113" algn="l" rtl="0" eaLnBrk="0" fontAlgn="base" hangingPunct="0">
              <a:lnSpc>
                <a:spcPct val="120000"/>
              </a:lnSpc>
              <a:spcBef>
                <a:spcPts val="0"/>
              </a:spcBef>
              <a:spcAft>
                <a:spcPct val="0"/>
              </a:spcAft>
              <a:buClr>
                <a:schemeClr val="bg2"/>
              </a:buClr>
              <a:buFont typeface="ＭＳ Ｐゴシック" charset="-128"/>
              <a:buChar char="–"/>
              <a:defRPr kumimoji="1" sz="1200">
                <a:solidFill>
                  <a:srgbClr val="000000"/>
                </a:solidFill>
                <a:latin typeface="Meiryo UI" panose="020B0604030504040204" pitchFamily="50" charset="-128"/>
                <a:ea typeface="Meiryo UI" panose="020B0604030504040204" pitchFamily="50" charset="-128"/>
                <a:sym typeface="Meiryo UI" panose="020B060403050404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経営層のコミットメント</a:t>
            </a:r>
            <a:endParaRPr lang="en-US" altLang="ja-JP" kern="0" dirty="0">
              <a:solidFill>
                <a:schemeClr val="accent2"/>
              </a:solidFill>
            </a:endParaRPr>
          </a:p>
          <a:p>
            <a:pPr marL="484188" lvl="1"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弊社専務の○○が今回のプロジェクトのアドバイザーを担当</a:t>
            </a:r>
            <a:endParaRPr lang="en-US" altLang="ja-JP" kern="0" dirty="0">
              <a:solidFill>
                <a:schemeClr val="accent2"/>
              </a:solidFill>
            </a:endParaRPr>
          </a:p>
          <a:p>
            <a:pPr marL="273050" lvl="1" indent="0" eaLnBrk="1" hangingPunct="1">
              <a:spcBef>
                <a:spcPts val="600"/>
              </a:spcBef>
              <a:spcAft>
                <a:spcPts val="0"/>
              </a:spcAft>
              <a:buClr>
                <a:srgbClr val="5A5A5A"/>
              </a:buClr>
              <a:buSzPct val="100000"/>
              <a:buNone/>
            </a:pPr>
            <a:endParaRPr lang="en-US" altLang="ja-JP" kern="0" dirty="0">
              <a:solidFill>
                <a:schemeClr val="accent2"/>
              </a:solidFill>
            </a:endParaRPr>
          </a:p>
          <a:p>
            <a:pPr marL="211138" indent="-211138" eaLnBrk="1" hangingPunct="1">
              <a:spcBef>
                <a:spcPts val="600"/>
              </a:spcBef>
              <a:spcAft>
                <a:spcPts val="0"/>
              </a:spcAft>
              <a:buClr>
                <a:srgbClr val="5A5A5A"/>
              </a:buClr>
              <a:buSzPct val="100000"/>
              <a:buFont typeface="Wingdings"/>
              <a:buChar char="n"/>
            </a:pPr>
            <a:r>
              <a:rPr lang="en-US" altLang="ja-JP" kern="0" dirty="0">
                <a:solidFill>
                  <a:schemeClr val="accent2"/>
                </a:solidFill>
              </a:rPr>
              <a:t>AI</a:t>
            </a:r>
            <a:r>
              <a:rPr lang="ja-JP" altLang="en-US" kern="0" dirty="0">
                <a:solidFill>
                  <a:schemeClr val="accent2"/>
                </a:solidFill>
              </a:rPr>
              <a:t>エンジニア育成体制の強化</a:t>
            </a:r>
            <a:endParaRPr lang="en-US" altLang="ja-JP" kern="0" dirty="0">
              <a:solidFill>
                <a:schemeClr val="accent2"/>
              </a:solidFill>
            </a:endParaRPr>
          </a:p>
          <a:p>
            <a:pPr marL="484188" lvl="1"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エンジニア採用（新卒・中途）の強化</a:t>
            </a:r>
            <a:endParaRPr lang="en-US" altLang="ja-JP" kern="0" dirty="0">
              <a:solidFill>
                <a:schemeClr val="accent2"/>
              </a:solidFill>
            </a:endParaRPr>
          </a:p>
          <a:p>
            <a:pPr marL="484188" lvl="1"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社内のエンジニア育成制度を新設（社外の勉強会への参加のサポート等）</a:t>
            </a:r>
            <a:endParaRPr lang="en-US" altLang="ja-JP" kern="0" dirty="0">
              <a:solidFill>
                <a:schemeClr val="accent2"/>
              </a:solidFill>
            </a:endParaRPr>
          </a:p>
          <a:p>
            <a:pPr marL="273050" lvl="1" indent="0" eaLnBrk="1" hangingPunct="1">
              <a:spcBef>
                <a:spcPts val="600"/>
              </a:spcBef>
              <a:spcAft>
                <a:spcPts val="0"/>
              </a:spcAft>
              <a:buClr>
                <a:srgbClr val="5A5A5A"/>
              </a:buClr>
              <a:buSzPct val="100000"/>
              <a:buNone/>
            </a:pPr>
            <a:endParaRPr lang="en-US" altLang="ja-JP" kern="0" dirty="0">
              <a:solidFill>
                <a:schemeClr val="accent2"/>
              </a:solidFill>
            </a:endParaRPr>
          </a:p>
          <a:p>
            <a:pPr marL="211138"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専門部署の設立（予定）</a:t>
            </a:r>
            <a:endParaRPr lang="en-US" altLang="ja-JP" kern="0" dirty="0">
              <a:solidFill>
                <a:schemeClr val="accent2"/>
              </a:solidFill>
            </a:endParaRPr>
          </a:p>
          <a:p>
            <a:pPr marL="484188" lvl="1" indent="-211138" eaLnBrk="1" hangingPunct="1">
              <a:spcBef>
                <a:spcPts val="600"/>
              </a:spcBef>
              <a:spcAft>
                <a:spcPts val="0"/>
              </a:spcAft>
              <a:buClr>
                <a:srgbClr val="5A5A5A"/>
              </a:buClr>
              <a:buSzPct val="100000"/>
              <a:buFont typeface="Wingdings"/>
              <a:buChar char="n"/>
            </a:pPr>
            <a:r>
              <a:rPr lang="ja-JP" altLang="en-US" kern="0" dirty="0">
                <a:solidFill>
                  <a:schemeClr val="accent2"/>
                </a:solidFill>
              </a:rPr>
              <a:t>本実証事業の完了後に、</a:t>
            </a:r>
            <a:r>
              <a:rPr lang="en-US" altLang="ja-JP" kern="0" dirty="0">
                <a:solidFill>
                  <a:schemeClr val="accent2"/>
                </a:solidFill>
              </a:rPr>
              <a:t>AI</a:t>
            </a:r>
            <a:r>
              <a:rPr lang="ja-JP" altLang="en-US" kern="0" dirty="0">
                <a:solidFill>
                  <a:schemeClr val="accent2"/>
                </a:solidFill>
              </a:rPr>
              <a:t>点検システムを強化するための部署を新設予定</a:t>
            </a:r>
          </a:p>
        </p:txBody>
      </p:sp>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３－３．</a:t>
            </a:r>
            <a:r>
              <a:rPr lang="ja-JP" altLang="en-US" dirty="0"/>
              <a:t>産業保安高度化に向けた会社方針・計画・取組</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現在、スマート保安推進に向けて</a:t>
            </a:r>
            <a:r>
              <a:rPr lang="en-US" altLang="ja-JP" dirty="0">
                <a:solidFill>
                  <a:schemeClr val="accent2"/>
                </a:solidFill>
              </a:rPr>
              <a:t>AI</a:t>
            </a:r>
            <a:r>
              <a:rPr lang="ja-JP" altLang="en-US" dirty="0">
                <a:solidFill>
                  <a:schemeClr val="accent2"/>
                </a:solidFill>
              </a:rPr>
              <a:t>エンジニア育成制度の強化を図っている。</a:t>
            </a: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a:solidFill>
                  <a:schemeClr val="accent2"/>
                </a:solidFill>
              </a:rPr>
              <a:t>また本実証事業の完了後には、スマート保安推進に向けて</a:t>
            </a:r>
            <a:r>
              <a:rPr lang="en-US" altLang="ja-JP" dirty="0">
                <a:solidFill>
                  <a:schemeClr val="accent2"/>
                </a:solidFill>
              </a:rPr>
              <a:t>AI</a:t>
            </a:r>
            <a:r>
              <a:rPr lang="ja-JP" altLang="en-US" dirty="0">
                <a:solidFill>
                  <a:schemeClr val="accent2"/>
                </a:solidFill>
              </a:rPr>
              <a:t>点検システムを強化するための部署を新設する予定である。</a:t>
            </a:r>
          </a:p>
        </p:txBody>
      </p:sp>
      <p:grpSp>
        <p:nvGrpSpPr>
          <p:cNvPr id="11" name="グループ化 5"/>
          <p:cNvGrpSpPr/>
          <p:nvPr/>
        </p:nvGrpSpPr>
        <p:grpSpPr>
          <a:xfrm>
            <a:off x="419099" y="2396636"/>
            <a:ext cx="9070975" cy="307777"/>
            <a:chOff x="1136650" y="2761183"/>
            <a:chExt cx="7632700" cy="307777"/>
          </a:xfrm>
        </p:grpSpPr>
        <p:sp>
          <p:nvSpPr>
            <p:cNvPr id="12" name="テキスト ボックス 11"/>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スマート保安推進に向けて実施している、または計画している取組について</a:t>
              </a:r>
            </a:p>
          </p:txBody>
        </p:sp>
        <p:cxnSp>
          <p:nvCxnSpPr>
            <p:cNvPr id="13" name="直線コネクタ 12"/>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4" name="四角形吹き出し 13"/>
          <p:cNvSpPr/>
          <p:nvPr/>
        </p:nvSpPr>
        <p:spPr bwMode="auto">
          <a:xfrm>
            <a:off x="6804212" y="3778620"/>
            <a:ext cx="2685863" cy="1958321"/>
          </a:xfrm>
          <a:prstGeom prst="wedgeRectCallout">
            <a:avLst>
              <a:gd name="adj1" fmla="val -82278"/>
              <a:gd name="adj2" fmla="val -26205"/>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rPr>
              <a:t>スマート保安推進に向けて実施している、</a:t>
            </a:r>
            <a:endParaRPr lang="en-US" altLang="ja-JP" dirty="0">
              <a:solidFill>
                <a:srgbClr val="FF0000"/>
              </a:solidFill>
              <a:latin typeface="Meiryo UI" panose="020B0604030504040204" pitchFamily="50" charset="-128"/>
              <a:ea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または計画している取組について記載してください。</a:t>
            </a: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（体制整備（経営層のコミットメント、</a:t>
            </a:r>
            <a:endParaRPr lang="en-US" altLang="ja-JP" dirty="0">
              <a:solidFill>
                <a:srgbClr val="FF0000"/>
              </a:solidFill>
              <a:latin typeface="Meiryo UI" panose="020B0604030504040204" pitchFamily="50" charset="-128"/>
              <a:ea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人材育成体制、専門部署設立など。</a:t>
            </a:r>
            <a:endParaRPr lang="en-US" altLang="ja-JP" dirty="0">
              <a:solidFill>
                <a:srgbClr val="FF0000"/>
              </a:solidFill>
              <a:latin typeface="Meiryo UI" panose="020B0604030504040204" pitchFamily="50" charset="-128"/>
              <a:ea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また、</a:t>
            </a:r>
            <a:r>
              <a:rPr lang="en-US" altLang="ja-JP" dirty="0">
                <a:solidFill>
                  <a:srgbClr val="FF0000"/>
                </a:solidFill>
                <a:latin typeface="Meiryo UI" panose="020B0604030504040204" pitchFamily="50" charset="-128"/>
                <a:ea typeface="Meiryo UI" panose="020B0604030504040204" pitchFamily="50" charset="-128"/>
              </a:rPr>
              <a:t>AI</a:t>
            </a:r>
            <a:r>
              <a:rPr lang="ja-JP" altLang="en-US" dirty="0">
                <a:solidFill>
                  <a:srgbClr val="FF0000"/>
                </a:solidFill>
                <a:latin typeface="Meiryo UI" panose="020B0604030504040204" pitchFamily="50" charset="-128"/>
                <a:ea typeface="Meiryo UI" panose="020B0604030504040204" pitchFamily="50" charset="-128"/>
              </a:rPr>
              <a:t>ベンダーであれば産業保安分野への</a:t>
            </a:r>
            <a:endParaRPr lang="en-US" altLang="ja-JP" dirty="0">
              <a:solidFill>
                <a:srgbClr val="FF0000"/>
              </a:solidFill>
              <a:latin typeface="Meiryo UI" panose="020B0604030504040204" pitchFamily="50" charset="-128"/>
              <a:ea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rPr>
              <a:t>事業進出計画の策定など）。）</a:t>
            </a:r>
          </a:p>
        </p:txBody>
      </p:sp>
      <p:sp>
        <p:nvSpPr>
          <p:cNvPr id="16" name="正方形/長方形 15"/>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134826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50" y="1490220"/>
            <a:ext cx="5917293" cy="430887"/>
          </a:xfrm>
          <a:noFill/>
          <a:ln w="9525">
            <a:noFill/>
            <a:miter lim="800000"/>
            <a:headEnd/>
            <a:tailEnd/>
          </a:ln>
        </p:spPr>
        <p:txBody>
          <a:bodyPr vert="horz" wrap="square" lIns="0" tIns="0" rIns="0" bIns="0" numCol="1" anchor="ctr" anchorCtr="0" compatLnSpc="1">
            <a:prstTxWarp prst="textNoShape">
              <a:avLst/>
            </a:prstTxWarp>
            <a:spAutoFit/>
          </a:bodyPr>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１．実証技術・システムの全体像</a:t>
            </a:r>
          </a:p>
        </p:txBody>
      </p:sp>
      <p:sp>
        <p:nvSpPr>
          <p:cNvPr id="3" name="Rectangle 1"/>
          <p:cNvSpPr>
            <a:spLocks noChangeArrowheads="1"/>
          </p:cNvSpPr>
          <p:nvPr/>
        </p:nvSpPr>
        <p:spPr bwMode="auto">
          <a:xfrm>
            <a:off x="730250" y="2280878"/>
            <a:ext cx="8602436" cy="3370153"/>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t" anchorCtr="0" compatLnSpc="1">
            <a:prstTxWarp prst="textNoShape">
              <a:avLst/>
            </a:prstTxWarp>
            <a:spAutoFit/>
          </a:bodyPr>
          <a:lstStyle/>
          <a:p>
            <a:pPr marL="180975" indent="-180975" algn="l">
              <a:lnSpc>
                <a:spcPct val="150000"/>
              </a:lnSpc>
              <a:spcBef>
                <a:spcPct val="0"/>
              </a:spcBef>
              <a:buClr>
                <a:srgbClr val="5A5A5A"/>
              </a:buClr>
              <a:buSzPct val="100000"/>
            </a:pPr>
            <a:r>
              <a:rPr kumimoji="1" lang="ja-JP"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a:t>
            </a:r>
            <a:r>
              <a:rPr kumimoji="1" 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提案を求める事項</a:t>
            </a:r>
            <a:r>
              <a:rPr kumimoji="1" lang="ja-JP"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1-1.</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概要とその位置づけ</a:t>
            </a: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実証を行う</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の概要と、技術・システムを適用する対象・範囲について説明すること。</a:t>
            </a:r>
          </a:p>
          <a:p>
            <a:pPr marL="352425" lvl="1" indent="-169863" algn="l" eaLnBrk="0" hangingPunct="0">
              <a:lnSpc>
                <a:spcPct val="150000"/>
              </a:lnSpc>
              <a:spcBef>
                <a:spcPct val="0"/>
              </a:spcBef>
              <a:buClr>
                <a:srgbClr val="969696"/>
              </a:buClr>
              <a:buSzPct val="70000"/>
              <a:buFont typeface="Wingdings"/>
              <a:buChar char="l"/>
            </a:pP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の適用対象・範囲に関するプラント内の機能・役割を記載すること。</a:t>
            </a:r>
          </a:p>
          <a:p>
            <a:pPr marL="180975" indent="-180975" algn="l" eaLnBrk="0" hangingPunct="0">
              <a:lnSpc>
                <a:spcPct val="150000"/>
              </a:lnSpc>
              <a:spcBef>
                <a:spcPts val="60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1-2.</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期待される効果</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実証を行う</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が国民生活維持、保安力（正確で効果的な点検や検査等を通じて産業保安インフラにおける災害、事故、予期せぬ運転停止等の安全を損ねる事態を防止する能力）の維持・向上、保安、運転業務の省人・遠隔化等にもたらす効果を説明すること。</a:t>
            </a:r>
          </a:p>
          <a:p>
            <a:pPr marL="180975" indent="-180975" algn="l" eaLnBrk="0" hangingPunct="0">
              <a:lnSpc>
                <a:spcPct val="150000"/>
              </a:lnSpc>
              <a:spcBef>
                <a:spcPts val="60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1-3.</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ユーザーニーズ</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実証を行う</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に対するユーザーのニーズ、また対象とする運転・保安業務について具体的に説明すること。</a:t>
            </a:r>
          </a:p>
          <a:p>
            <a:pPr marL="180975" indent="-180975" algn="l" eaLnBrk="0" hangingPunct="0">
              <a:lnSpc>
                <a:spcPct val="150000"/>
              </a:lnSpc>
              <a:spcBef>
                <a:spcPts val="60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1-4.AI</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の革新性</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実証を行う</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の既存技術に対する革新性について説明すること。</a:t>
            </a:r>
          </a:p>
        </p:txBody>
      </p:sp>
    </p:spTree>
    <p:extLst>
      <p:ext uri="{BB962C8B-B14F-4D97-AF65-F5344CB8AC3E}">
        <p14:creationId xmlns:p14="http://schemas.microsoft.com/office/powerpoint/2010/main" val="136240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t>１－１．概要とその位置づけ</a:t>
            </a:r>
            <a:endParaRPr lang="en-US" altLang="ja-JP" dirty="0"/>
          </a:p>
        </p:txBody>
      </p:sp>
      <p:sp>
        <p:nvSpPr>
          <p:cNvPr id="9220" name="Rectangle 3"/>
          <p:cNvSpPr>
            <a:spLocks noGrp="1" noChangeArrowheads="1"/>
          </p:cNvSpPr>
          <p:nvPr>
            <p:ph idx="4294967295"/>
          </p:nvPr>
        </p:nvSpPr>
        <p:spPr>
          <a:xfrm>
            <a:off x="418726" y="1285875"/>
            <a:ext cx="9064625" cy="565026"/>
          </a:xfrm>
          <a:prstGeom prst="rect">
            <a:avLst/>
          </a:prstGeom>
        </p:spPr>
        <p:txBody>
          <a:bodyPr>
            <a:spAutoFit/>
          </a:bodyPr>
          <a:lstStyle/>
          <a:p>
            <a:pPr marL="211138" indent="-211138" eaLnBrk="1" hangingPunct="1">
              <a:spcBef>
                <a:spcPts val="600"/>
              </a:spcBef>
              <a:buClr>
                <a:srgbClr val="5A5A5A"/>
              </a:buClr>
              <a:buSzPct val="100000"/>
              <a:buFont typeface="Wingdings"/>
              <a:buChar char="n"/>
            </a:pPr>
            <a:r>
              <a:rPr lang="ja-JP" altLang="en-US" dirty="0">
                <a:solidFill>
                  <a:schemeClr val="accent2"/>
                </a:solidFill>
              </a:rPr>
              <a:t>（記入例）実証を行う</a:t>
            </a:r>
            <a:r>
              <a:rPr lang="en-US" altLang="ja-JP" dirty="0">
                <a:solidFill>
                  <a:schemeClr val="accent2"/>
                </a:solidFill>
              </a:rPr>
              <a:t>AI</a:t>
            </a:r>
            <a:r>
              <a:rPr lang="ja-JP" altLang="en-US" dirty="0">
                <a:solidFill>
                  <a:schemeClr val="accent2"/>
                </a:solidFill>
              </a:rPr>
              <a:t>は、○○の効率化を目的としたものである。</a:t>
            </a:r>
          </a:p>
          <a:p>
            <a:pPr marL="211138" indent="-211138" eaLnBrk="1" hangingPunct="1">
              <a:spcBef>
                <a:spcPts val="600"/>
              </a:spcBef>
              <a:buClr>
                <a:srgbClr val="5A5A5A"/>
              </a:buClr>
              <a:buSzPct val="100000"/>
              <a:buFont typeface="Wingdings"/>
              <a:buChar char="n"/>
            </a:pPr>
            <a:r>
              <a:rPr lang="ja-JP" altLang="en-US" dirty="0">
                <a:solidFill>
                  <a:schemeClr val="accent2"/>
                </a:solidFill>
              </a:rPr>
              <a:t>生産工程の中の○○というフローにおける、○○機械による○○プロセスに</a:t>
            </a:r>
            <a:r>
              <a:rPr lang="en-US" altLang="ja-JP" dirty="0">
                <a:solidFill>
                  <a:schemeClr val="accent2"/>
                </a:solidFill>
              </a:rPr>
              <a:t>AI</a:t>
            </a:r>
            <a:r>
              <a:rPr lang="ja-JP" altLang="en-US" dirty="0">
                <a:solidFill>
                  <a:schemeClr val="accent2"/>
                </a:solidFill>
              </a:rPr>
              <a:t>を搭載して効率化を図る。</a:t>
            </a:r>
            <a:endParaRPr lang="en-US" altLang="ja-JP"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12" name="グループ化 5"/>
          <p:cNvGrpSpPr/>
          <p:nvPr/>
        </p:nvGrpSpPr>
        <p:grpSpPr>
          <a:xfrm>
            <a:off x="415925" y="2403953"/>
            <a:ext cx="9021866" cy="307777"/>
            <a:chOff x="1136650" y="2761183"/>
            <a:chExt cx="7632700" cy="307777"/>
          </a:xfrm>
        </p:grpSpPr>
        <p:sp>
          <p:nvSpPr>
            <p:cNvPr id="13" name="テキスト ボックス 12"/>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全体工程と</a:t>
              </a:r>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適用範囲</a:t>
              </a:r>
              <a:endPar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cxnSp>
          <p:nvCxnSpPr>
            <p:cNvPr id="14" name="直線コネクタ 13"/>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p:cNvGrpSpPr/>
          <p:nvPr/>
        </p:nvGrpSpPr>
        <p:grpSpPr>
          <a:xfrm>
            <a:off x="426727" y="3312743"/>
            <a:ext cx="1650843" cy="2760658"/>
            <a:chOff x="426727" y="3141663"/>
            <a:chExt cx="1650843" cy="2931738"/>
          </a:xfrm>
          <a:solidFill>
            <a:schemeClr val="accent5"/>
          </a:solidFill>
        </p:grpSpPr>
        <p:sp>
          <p:nvSpPr>
            <p:cNvPr id="15" name="フローチャート: 他ページ結合子 14"/>
            <p:cNvSpPr/>
            <p:nvPr/>
          </p:nvSpPr>
          <p:spPr bwMode="auto">
            <a:xfrm>
              <a:off x="426727" y="3141663"/>
              <a:ext cx="1650843" cy="647700"/>
            </a:xfrm>
            <a:prstGeom prst="flowChartOffpageConnector">
              <a:avLst/>
            </a:prstGeom>
            <a:grp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フロー</a:t>
              </a:r>
              <a:r>
                <a:rPr kumimoji="1" lang="en-US" altLang="ja-JP"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A</a:t>
              </a:r>
              <a:endPar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29" name="フローチャート: 他ページ結合子 28"/>
            <p:cNvSpPr/>
            <p:nvPr/>
          </p:nvSpPr>
          <p:spPr bwMode="auto">
            <a:xfrm>
              <a:off x="426727" y="3895445"/>
              <a:ext cx="1650843" cy="647700"/>
            </a:xfrm>
            <a:prstGeom prst="flowChartOffpageConnector">
              <a:avLst/>
            </a:prstGeom>
            <a:grp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フロー</a:t>
              </a:r>
              <a:r>
                <a:rPr kumimoji="1" lang="en-US" altLang="ja-JP"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B</a:t>
              </a:r>
              <a:endPar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sp>
          <p:nvSpPr>
            <p:cNvPr id="30" name="フローチャート: 他ページ結合子 29"/>
            <p:cNvSpPr/>
            <p:nvPr/>
          </p:nvSpPr>
          <p:spPr bwMode="auto">
            <a:xfrm>
              <a:off x="426727" y="4671919"/>
              <a:ext cx="1650843" cy="647700"/>
            </a:xfrm>
            <a:prstGeom prst="flowChartOffpageConnector">
              <a:avLst/>
            </a:prstGeom>
            <a:solidFill>
              <a:schemeClr val="accent2"/>
            </a:solidFill>
            <a:ln w="12700" cap="flat" cmpd="sng" algn="ctr">
              <a:solidFill>
                <a:schemeClr val="tx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フロー</a:t>
              </a:r>
              <a:r>
                <a:rPr kumimoji="1" lang="en-US" altLang="ja-JP"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C</a:t>
              </a:r>
            </a:p>
          </p:txBody>
        </p:sp>
        <p:sp>
          <p:nvSpPr>
            <p:cNvPr id="31" name="フローチャート: 他ページ結合子 30"/>
            <p:cNvSpPr/>
            <p:nvPr/>
          </p:nvSpPr>
          <p:spPr bwMode="auto">
            <a:xfrm>
              <a:off x="426727" y="5425701"/>
              <a:ext cx="1650843" cy="647700"/>
            </a:xfrm>
            <a:prstGeom prst="flowChartOffpageConnector">
              <a:avLst/>
            </a:prstGeom>
            <a:grp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400" dirty="0">
                  <a:solidFill>
                    <a:schemeClr val="accent2"/>
                  </a:solidFill>
                  <a:latin typeface="Meiryo UI" panose="020B0604030504040204" pitchFamily="50" charset="-128"/>
                  <a:ea typeface="Meiryo UI" panose="020B0604030504040204" pitchFamily="50" charset="-128"/>
                </a:rPr>
                <a:t>フロー</a:t>
              </a:r>
              <a:r>
                <a:rPr lang="en-US" altLang="ja-JP" sz="1400" dirty="0">
                  <a:solidFill>
                    <a:schemeClr val="accent2"/>
                  </a:solidFill>
                  <a:latin typeface="Meiryo UI" panose="020B0604030504040204" pitchFamily="50" charset="-128"/>
                  <a:ea typeface="Meiryo UI" panose="020B0604030504040204" pitchFamily="50" charset="-128"/>
                </a:rPr>
                <a:t>D</a:t>
              </a:r>
              <a:endPar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endParaRPr>
            </a:p>
          </p:txBody>
        </p:sp>
      </p:grpSp>
      <p:sp>
        <p:nvSpPr>
          <p:cNvPr id="32" name="正方形/長方形 31"/>
          <p:cNvSpPr/>
          <p:nvPr/>
        </p:nvSpPr>
        <p:spPr bwMode="auto">
          <a:xfrm>
            <a:off x="2576513" y="3312743"/>
            <a:ext cx="6861278" cy="2816594"/>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628650" lvl="1" indent="-171450" algn="l">
              <a:buFont typeface="Wingdings" panose="05000000000000000000" pitchFamily="2" charset="2"/>
              <a:buChar char="ü"/>
            </a:pP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フロー</a:t>
            </a:r>
            <a:r>
              <a:rPr kumimoji="1" lang="en-US" altLang="ja-JP"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C</a:t>
            </a:r>
            <a:r>
              <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は、全生産工程の中で○○という役割を担っている。</a:t>
            </a:r>
            <a:endParaRPr kumimoji="1" lang="en-US" altLang="ja-JP"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a:p>
            <a:pPr marL="628650" lvl="1" indent="-171450" algn="l">
              <a:buFont typeface="Wingdings" panose="05000000000000000000" pitchFamily="2" charset="2"/>
              <a:buChar char="ü"/>
            </a:pP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○○というデータをインプット・学習させることにより、○○ということができる</a:t>
            </a:r>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を構築する。</a:t>
            </a:r>
            <a:endParaRPr kumimoji="1" lang="ja-JP" altLang="en-US" sz="14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43" name="グループ化 5"/>
          <p:cNvGrpSpPr/>
          <p:nvPr/>
        </p:nvGrpSpPr>
        <p:grpSpPr>
          <a:xfrm>
            <a:off x="422109" y="2769713"/>
            <a:ext cx="1659433" cy="307777"/>
            <a:chOff x="1136650" y="2761183"/>
            <a:chExt cx="7632700" cy="307777"/>
          </a:xfrm>
        </p:grpSpPr>
        <p:sp>
          <p:nvSpPr>
            <p:cNvPr id="44" name="テキスト ボックス 43"/>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生産工程</a:t>
              </a:r>
            </a:p>
          </p:txBody>
        </p:sp>
        <p:cxnSp>
          <p:nvCxnSpPr>
            <p:cNvPr id="45" name="直線コネクタ 44"/>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6" name="グループ化 5"/>
          <p:cNvGrpSpPr/>
          <p:nvPr/>
        </p:nvGrpSpPr>
        <p:grpSpPr>
          <a:xfrm>
            <a:off x="2576513" y="2764325"/>
            <a:ext cx="6861277" cy="307777"/>
            <a:chOff x="1136650" y="2761183"/>
            <a:chExt cx="7632700" cy="307777"/>
          </a:xfrm>
        </p:grpSpPr>
        <p:sp>
          <p:nvSpPr>
            <p:cNvPr id="47" name="テキスト ボックス 46"/>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実証する</a:t>
              </a:r>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の適用範囲と役割</a:t>
              </a:r>
            </a:p>
          </p:txBody>
        </p:sp>
        <p:cxnSp>
          <p:nvCxnSpPr>
            <p:cNvPr id="48" name="直線コネクタ 47"/>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4" name="直線コネクタ 3"/>
          <p:cNvCxnSpPr/>
          <p:nvPr/>
        </p:nvCxnSpPr>
        <p:spPr bwMode="auto">
          <a:xfrm flipV="1">
            <a:off x="2081542" y="3312744"/>
            <a:ext cx="494971" cy="1440957"/>
          </a:xfrm>
          <a:prstGeom prst="line">
            <a:avLst/>
          </a:prstGeom>
          <a:solidFill>
            <a:schemeClr val="accent1"/>
          </a:solidFill>
          <a:ln w="12700" cap="flat" cmpd="sng" algn="ctr">
            <a:solidFill>
              <a:schemeClr val="bg2"/>
            </a:solidFill>
            <a:prstDash val="dash"/>
            <a:round/>
            <a:headEnd type="none" w="med" len="med"/>
            <a:tailEnd type="none" w="med" len="med"/>
          </a:ln>
          <a:effectLst/>
        </p:spPr>
      </p:cxnSp>
      <p:cxnSp>
        <p:nvCxnSpPr>
          <p:cNvPr id="26" name="直線コネクタ 25"/>
          <p:cNvCxnSpPr/>
          <p:nvPr/>
        </p:nvCxnSpPr>
        <p:spPr bwMode="auto">
          <a:xfrm>
            <a:off x="2081542" y="5242560"/>
            <a:ext cx="494971" cy="886778"/>
          </a:xfrm>
          <a:prstGeom prst="line">
            <a:avLst/>
          </a:prstGeom>
          <a:solidFill>
            <a:schemeClr val="accent1"/>
          </a:solidFill>
          <a:ln w="12700" cap="flat" cmpd="sng" algn="ctr">
            <a:solidFill>
              <a:schemeClr val="bg2"/>
            </a:solidFill>
            <a:prstDash val="dash"/>
            <a:round/>
            <a:headEnd type="none" w="med" len="med"/>
            <a:tailEnd type="none" w="med" len="med"/>
          </a:ln>
          <a:effectLst/>
        </p:spPr>
      </p:cxnSp>
      <p:sp>
        <p:nvSpPr>
          <p:cNvPr id="24" name="四角形吹き出し 9">
            <a:extLst>
              <a:ext uri="{FF2B5EF4-FFF2-40B4-BE49-F238E27FC236}">
                <a16:creationId xmlns:a16="http://schemas.microsoft.com/office/drawing/2014/main" id="{84F3A46E-784B-4E1F-836C-7E4268D4FD4C}"/>
              </a:ext>
            </a:extLst>
          </p:cNvPr>
          <p:cNvSpPr/>
          <p:nvPr/>
        </p:nvSpPr>
        <p:spPr bwMode="auto">
          <a:xfrm>
            <a:off x="3721366" y="2038194"/>
            <a:ext cx="3323172" cy="615554"/>
          </a:xfrm>
          <a:prstGeom prst="wedgeRectCallout">
            <a:avLst>
              <a:gd name="adj1" fmla="val -25754"/>
              <a:gd name="adj2" fmla="val -72910"/>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rPr>
              <a:t>様式自由。文章や図表等を用いて</a:t>
            </a: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できるだけイメージが</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わきやすい内容となるように工夫してください。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046355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１－２．期待される効果</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56502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○○というプロセスの○○を効率化することにより、運転精度を向上させることにつながる。</a:t>
            </a: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a:solidFill>
                  <a:schemeClr val="accent2"/>
                </a:solidFill>
              </a:rPr>
              <a:t>また、実証する</a:t>
            </a:r>
            <a:r>
              <a:rPr lang="en-US" altLang="ja-JP" dirty="0">
                <a:solidFill>
                  <a:schemeClr val="accent2"/>
                </a:solidFill>
              </a:rPr>
              <a:t>AI</a:t>
            </a:r>
            <a:r>
              <a:rPr lang="ja-JP" altLang="en-US" dirty="0">
                <a:solidFill>
                  <a:schemeClr val="accent2"/>
                </a:solidFill>
              </a:rPr>
              <a:t>が○○することにより有事の際にも遠隔で点検できるようになり、保安力の向上につながる。</a:t>
            </a:r>
          </a:p>
        </p:txBody>
      </p:sp>
      <p:sp>
        <p:nvSpPr>
          <p:cNvPr id="9" name="正方形/長方形 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26" name="グループ化 25"/>
          <p:cNvGrpSpPr/>
          <p:nvPr/>
        </p:nvGrpSpPr>
        <p:grpSpPr>
          <a:xfrm>
            <a:off x="495304" y="2403953"/>
            <a:ext cx="4327865" cy="307777"/>
            <a:chOff x="1136650" y="2761183"/>
            <a:chExt cx="7632700" cy="307777"/>
          </a:xfrm>
        </p:grpSpPr>
        <p:sp>
          <p:nvSpPr>
            <p:cNvPr id="27" name="テキスト ボックス 26"/>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現場で起きている問題</a:t>
              </a:r>
            </a:p>
          </p:txBody>
        </p:sp>
        <p:cxnSp>
          <p:nvCxnSpPr>
            <p:cNvPr id="28" name="直線コネクタ 27"/>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p:nvPr/>
        </p:nvGrpSpPr>
        <p:grpSpPr>
          <a:xfrm>
            <a:off x="5130422" y="2403953"/>
            <a:ext cx="4327865" cy="307777"/>
            <a:chOff x="1136650" y="2761183"/>
            <a:chExt cx="7632700" cy="307777"/>
          </a:xfrm>
        </p:grpSpPr>
        <p:sp>
          <p:nvSpPr>
            <p:cNvPr id="30" name="テキスト ボックス 29"/>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活用による解決方法</a:t>
              </a:r>
            </a:p>
          </p:txBody>
        </p:sp>
        <p:cxnSp>
          <p:nvCxnSpPr>
            <p:cNvPr id="31" name="直線コネクタ 30"/>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8" name="正方形/長方形 17"/>
          <p:cNvSpPr/>
          <p:nvPr/>
        </p:nvSpPr>
        <p:spPr bwMode="auto">
          <a:xfrm>
            <a:off x="495303" y="3141663"/>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○○というプロセスにおける運転判断の精度にばらつきが出る。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19" name="正方形/長方形 18"/>
          <p:cNvSpPr/>
          <p:nvPr/>
        </p:nvSpPr>
        <p:spPr bwMode="auto">
          <a:xfrm>
            <a:off x="495304" y="4701697"/>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○○というプロセスは予期せぬトラブルによる停止が多い。</a:t>
            </a:r>
          </a:p>
        </p:txBody>
      </p:sp>
      <p:sp>
        <p:nvSpPr>
          <p:cNvPr id="20" name="正方形/長方形 19"/>
          <p:cNvSpPr/>
          <p:nvPr/>
        </p:nvSpPr>
        <p:spPr bwMode="auto">
          <a:xfrm>
            <a:off x="495303" y="3921680"/>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○○というプロセスは常に人が監視しないといけないが人員が不足している。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21" name="正方形/長方形 20"/>
          <p:cNvSpPr/>
          <p:nvPr/>
        </p:nvSpPr>
        <p:spPr bwMode="auto">
          <a:xfrm>
            <a:off x="5103444" y="3148298"/>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を用いて○○することにより、高精度の判断が常にできるようになる。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23" name="正方形/長方形 22"/>
          <p:cNvSpPr/>
          <p:nvPr/>
        </p:nvSpPr>
        <p:spPr bwMode="auto">
          <a:xfrm>
            <a:off x="5103445" y="4708332"/>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○○というプロセスに</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を活用することにより、トラブルを事前に把握し機械の停止頻度を下げることができる。</a:t>
            </a:r>
          </a:p>
        </p:txBody>
      </p:sp>
      <p:sp>
        <p:nvSpPr>
          <p:cNvPr id="24" name="正方形/長方形 23"/>
          <p:cNvSpPr/>
          <p:nvPr/>
        </p:nvSpPr>
        <p:spPr bwMode="auto">
          <a:xfrm>
            <a:off x="5103444" y="3928315"/>
            <a:ext cx="43538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○○というプロセスに</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を活用することで監視を省人化できるようになる。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cxnSp>
        <p:nvCxnSpPr>
          <p:cNvPr id="4" name="直線矢印コネクタ 3">
            <a:extLst>
              <a:ext uri="{FF2B5EF4-FFF2-40B4-BE49-F238E27FC236}">
                <a16:creationId xmlns:a16="http://schemas.microsoft.com/office/drawing/2014/main" id="{7AA40D7A-7732-4491-A331-D78219D483D3}"/>
              </a:ext>
            </a:extLst>
          </p:cNvPr>
          <p:cNvCxnSpPr>
            <a:stCxn id="21" idx="1"/>
            <a:endCxn id="18" idx="3"/>
          </p:cNvCxnSpPr>
          <p:nvPr/>
        </p:nvCxnSpPr>
        <p:spPr bwMode="auto">
          <a:xfrm flipH="1" flipV="1">
            <a:off x="4849128" y="3465513"/>
            <a:ext cx="254316"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22" name="直線矢印コネクタ 21">
            <a:extLst>
              <a:ext uri="{FF2B5EF4-FFF2-40B4-BE49-F238E27FC236}">
                <a16:creationId xmlns:a16="http://schemas.microsoft.com/office/drawing/2014/main" id="{7FEE89C3-0EBD-4962-9324-FC4C03172B97}"/>
              </a:ext>
            </a:extLst>
          </p:cNvPr>
          <p:cNvCxnSpPr>
            <a:cxnSpLocks/>
            <a:stCxn id="24" idx="1"/>
            <a:endCxn id="20" idx="3"/>
          </p:cNvCxnSpPr>
          <p:nvPr/>
        </p:nvCxnSpPr>
        <p:spPr bwMode="auto">
          <a:xfrm flipH="1" flipV="1">
            <a:off x="4849128" y="4245530"/>
            <a:ext cx="254316"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25" name="直線矢印コネクタ 24">
            <a:extLst>
              <a:ext uri="{FF2B5EF4-FFF2-40B4-BE49-F238E27FC236}">
                <a16:creationId xmlns:a16="http://schemas.microsoft.com/office/drawing/2014/main" id="{704EDC98-759D-4DC5-8959-0322759482AD}"/>
              </a:ext>
            </a:extLst>
          </p:cNvPr>
          <p:cNvCxnSpPr>
            <a:cxnSpLocks/>
            <a:stCxn id="23" idx="1"/>
            <a:endCxn id="19" idx="3"/>
          </p:cNvCxnSpPr>
          <p:nvPr/>
        </p:nvCxnSpPr>
        <p:spPr bwMode="auto">
          <a:xfrm flipH="1" flipV="1">
            <a:off x="4849129" y="5025547"/>
            <a:ext cx="254316"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sp>
        <p:nvSpPr>
          <p:cNvPr id="32" name="四角形吹き出し 27">
            <a:extLst>
              <a:ext uri="{FF2B5EF4-FFF2-40B4-BE49-F238E27FC236}">
                <a16:creationId xmlns:a16="http://schemas.microsoft.com/office/drawing/2014/main" id="{4C3E14D9-2576-4781-AEB5-8E7DDAC229DE}"/>
              </a:ext>
            </a:extLst>
          </p:cNvPr>
          <p:cNvSpPr/>
          <p:nvPr/>
        </p:nvSpPr>
        <p:spPr bwMode="auto">
          <a:xfrm>
            <a:off x="3947176" y="5423802"/>
            <a:ext cx="2156975" cy="776794"/>
          </a:xfrm>
          <a:prstGeom prst="wedgeRectCallout">
            <a:avLst>
              <a:gd name="adj1" fmla="val -264"/>
              <a:gd name="adj2" fmla="val -74696"/>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矢印を使って問題と解決方法の</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対応関係が分かるようにしてください。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4488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１－３．ユーザーニーズ</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1" y="1285875"/>
            <a:ext cx="9271000" cy="229550"/>
          </a:xfrm>
          <a:prstGeom prst="rect">
            <a:avLst/>
          </a:prstGeom>
        </p:spPr>
        <p:txBody>
          <a:bodyPr wrap="square">
            <a:spAutoFit/>
          </a:bodyPr>
          <a:lstStyle/>
          <a:p>
            <a:pPr marL="211138" indent="-211138" eaLnBrk="1" hangingPunct="1">
              <a:spcAft>
                <a:spcPts val="0"/>
              </a:spcAft>
              <a:buClr>
                <a:srgbClr val="5A5A5A"/>
              </a:buClr>
              <a:buSzPct val="100000"/>
              <a:buFont typeface="Wingdings"/>
              <a:buChar char="n"/>
            </a:pP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○○業界では、○○に関する事故が年間○○件程度あり、</a:t>
            </a:r>
            <a:r>
              <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による事故の未然防止が急務課題となっている。</a:t>
            </a:r>
            <a:endParaRPr lang="en-US" altLang="ja-JP"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8" name="グループ化 7"/>
          <p:cNvGrpSpPr/>
          <p:nvPr/>
        </p:nvGrpSpPr>
        <p:grpSpPr>
          <a:xfrm>
            <a:off x="419101" y="2403953"/>
            <a:ext cx="4435856" cy="307777"/>
            <a:chOff x="1136650" y="2761183"/>
            <a:chExt cx="7632700" cy="307777"/>
          </a:xfrm>
        </p:grpSpPr>
        <p:sp>
          <p:nvSpPr>
            <p:cNvPr id="9" name="テキスト ボックス 8"/>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○○ユーザー・業界の課題・ニーズ</a:t>
              </a:r>
            </a:p>
          </p:txBody>
        </p:sp>
        <p:cxnSp>
          <p:nvCxnSpPr>
            <p:cNvPr id="10" name="直線コネクタ 9"/>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6" name="正方形/長方形 35"/>
          <p:cNvSpPr/>
          <p:nvPr/>
        </p:nvSpPr>
        <p:spPr bwMode="auto">
          <a:xfrm>
            <a:off x="419100" y="3141663"/>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○○業界においては、○○を高精度で出力できないことに課題がある。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56" name="グループ化 55"/>
          <p:cNvGrpSpPr/>
          <p:nvPr/>
        </p:nvGrpSpPr>
        <p:grpSpPr>
          <a:xfrm>
            <a:off x="5054219" y="2403953"/>
            <a:ext cx="4435856" cy="307777"/>
            <a:chOff x="1136650" y="2761183"/>
            <a:chExt cx="7632700" cy="307777"/>
          </a:xfrm>
        </p:grpSpPr>
        <p:sp>
          <p:nvSpPr>
            <p:cNvPr id="57" name="テキスト ボックス 56"/>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○○事故の件数（○年～○年）</a:t>
              </a:r>
            </a:p>
          </p:txBody>
        </p:sp>
        <p:cxnSp>
          <p:nvCxnSpPr>
            <p:cNvPr id="58" name="直線コネクタ 57"/>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 name="グループ化 1"/>
          <p:cNvGrpSpPr/>
          <p:nvPr/>
        </p:nvGrpSpPr>
        <p:grpSpPr>
          <a:xfrm>
            <a:off x="5720223" y="3219399"/>
            <a:ext cx="3111500" cy="2089943"/>
            <a:chOff x="5720223" y="3548857"/>
            <a:chExt cx="3111500" cy="2089943"/>
          </a:xfrm>
          <a:solidFill>
            <a:schemeClr val="accent5"/>
          </a:solidFill>
        </p:grpSpPr>
        <p:cxnSp>
          <p:nvCxnSpPr>
            <p:cNvPr id="20" name="直線矢印コネクタ 19"/>
            <p:cNvCxnSpPr/>
            <p:nvPr/>
          </p:nvCxnSpPr>
          <p:spPr bwMode="auto">
            <a:xfrm>
              <a:off x="5720223" y="5638800"/>
              <a:ext cx="3111500" cy="0"/>
            </a:xfrm>
            <a:prstGeom prst="straightConnector1">
              <a:avLst/>
            </a:prstGeom>
            <a:grpFill/>
            <a:ln w="12700" cap="flat" cmpd="sng" algn="ctr">
              <a:solidFill>
                <a:schemeClr val="accent2"/>
              </a:solidFill>
              <a:prstDash val="solid"/>
              <a:round/>
              <a:headEnd type="none" w="med" len="med"/>
              <a:tailEnd type="arrow"/>
            </a:ln>
            <a:effectLst/>
          </p:spPr>
        </p:cxnSp>
        <p:cxnSp>
          <p:nvCxnSpPr>
            <p:cNvPr id="21" name="直線矢印コネクタ 20"/>
            <p:cNvCxnSpPr/>
            <p:nvPr/>
          </p:nvCxnSpPr>
          <p:spPr bwMode="auto">
            <a:xfrm flipV="1">
              <a:off x="5720223" y="3548857"/>
              <a:ext cx="0" cy="2089943"/>
            </a:xfrm>
            <a:prstGeom prst="straightConnector1">
              <a:avLst/>
            </a:prstGeom>
            <a:grpFill/>
            <a:ln w="12700" cap="flat" cmpd="sng" algn="ctr">
              <a:solidFill>
                <a:schemeClr val="accent2"/>
              </a:solidFill>
              <a:prstDash val="solid"/>
              <a:round/>
              <a:headEnd type="none" w="med" len="med"/>
              <a:tailEnd type="arrow"/>
            </a:ln>
            <a:effectLst/>
          </p:spPr>
        </p:cxnSp>
        <p:cxnSp>
          <p:nvCxnSpPr>
            <p:cNvPr id="22" name="直線コネクタ 21"/>
            <p:cNvCxnSpPr/>
            <p:nvPr/>
          </p:nvCxnSpPr>
          <p:spPr bwMode="auto">
            <a:xfrm flipV="1">
              <a:off x="5974223" y="4135438"/>
              <a:ext cx="2565400" cy="1020762"/>
            </a:xfrm>
            <a:prstGeom prst="line">
              <a:avLst/>
            </a:prstGeom>
            <a:grpFill/>
            <a:ln w="12700" cap="flat" cmpd="sng" algn="ctr">
              <a:solidFill>
                <a:schemeClr val="accent2"/>
              </a:solidFill>
              <a:prstDash val="solid"/>
              <a:round/>
              <a:headEnd type="none" w="med" len="med"/>
              <a:tailEnd type="none" w="med" len="med"/>
            </a:ln>
            <a:effectLst/>
          </p:spPr>
        </p:cxnSp>
        <p:sp>
          <p:nvSpPr>
            <p:cNvPr id="23" name="正方形/長方形 22"/>
            <p:cNvSpPr/>
            <p:nvPr/>
          </p:nvSpPr>
          <p:spPr bwMode="auto">
            <a:xfrm>
              <a:off x="6152023" y="3645354"/>
              <a:ext cx="2209800" cy="402318"/>
            </a:xfrm>
            <a:prstGeom prst="rect">
              <a:avLst/>
            </a:prstGeom>
            <a:grp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R="0" defTabSz="914400" rtl="0" eaLnBrk="1" fontAlgn="base" latinLnBrk="0" hangingPunct="1">
                <a:lnSpc>
                  <a:spcPct val="120000"/>
                </a:lnSpc>
                <a:spcBef>
                  <a:spcPct val="50000"/>
                </a:spcBef>
                <a:spcAft>
                  <a:spcPct val="0"/>
                </a:spcAft>
                <a:buClr>
                  <a:schemeClr val="bg2"/>
                </a:buClr>
                <a:buSzTx/>
                <a:tabLst/>
              </a:pP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rPr>
                <a:t>○○年　○○件</a:t>
              </a:r>
            </a:p>
          </p:txBody>
        </p:sp>
      </p:grpSp>
      <p:sp>
        <p:nvSpPr>
          <p:cNvPr id="25" name="正方形/長方形 24"/>
          <p:cNvSpPr/>
          <p:nvPr/>
        </p:nvSpPr>
        <p:spPr bwMode="auto">
          <a:xfrm>
            <a:off x="419101" y="4701697"/>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「○○の部分を</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で効率化できることは需要が高いと考える」　　（○○社ヒアリング結果）</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26" name="正方形/長方形 25"/>
          <p:cNvSpPr/>
          <p:nvPr/>
        </p:nvSpPr>
        <p:spPr bwMode="auto">
          <a:xfrm>
            <a:off x="419100" y="3921680"/>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○○に関する事故は年間○○件程度あり、</a:t>
            </a:r>
            <a:endPar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a:p>
            <a:pPr algn="l">
              <a:spcBef>
                <a:spcPts val="0"/>
              </a:spcBef>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　　</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の活用による事故の未然の予防が急務課題となっている。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28" name="四角形吹き出し 27"/>
          <p:cNvSpPr/>
          <p:nvPr/>
        </p:nvSpPr>
        <p:spPr bwMode="auto">
          <a:xfrm>
            <a:off x="7940488" y="1821179"/>
            <a:ext cx="1549587" cy="1193483"/>
          </a:xfrm>
          <a:prstGeom prst="wedgeRectCallout">
            <a:avLst>
              <a:gd name="adj1" fmla="val -38511"/>
              <a:gd name="adj2" fmla="val 72861"/>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ユーザーニーズが大きいことを</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示すためのエビデンスを</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記載して下さい。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（例：事故件数のグラフ、</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市場規模推移等）</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08415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１－４．</a:t>
            </a:r>
            <a:r>
              <a:rPr lang="en-US" altLang="ja-JP" dirty="0">
                <a:latin typeface="Meiryo UI" panose="020B0604030504040204" pitchFamily="50" charset="-128"/>
                <a:ea typeface="Meiryo UI" panose="020B0604030504040204" pitchFamily="50" charset="-128"/>
                <a:sym typeface="Meiryo UI" panose="020B0604030504040204" pitchFamily="50" charset="-128"/>
              </a:rPr>
              <a:t>AI</a:t>
            </a:r>
            <a:r>
              <a:rPr lang="ja-JP" altLang="en-US" dirty="0">
                <a:latin typeface="Meiryo UI" panose="020B0604030504040204" pitchFamily="50" charset="-128"/>
                <a:ea typeface="Meiryo UI" panose="020B0604030504040204" pitchFamily="50" charset="-128"/>
                <a:sym typeface="Meiryo UI" panose="020B0604030504040204" pitchFamily="50" charset="-128"/>
              </a:rPr>
              <a:t>の革新性</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70975" cy="594009"/>
          </a:xfrm>
          <a:prstGeom prst="rect">
            <a:avLst/>
          </a:prstGeom>
        </p:spPr>
        <p:txBody>
          <a:bodyPr wrap="square">
            <a:spAutoFit/>
          </a:bodyPr>
          <a:lstStyle/>
          <a:p>
            <a:pPr marL="211138" indent="-211138" eaLnBrk="1" hangingPunct="1">
              <a:spcAft>
                <a:spcPts val="0"/>
              </a:spcAft>
              <a:buClr>
                <a:srgbClr val="5A5A5A"/>
              </a:buClr>
              <a:buSzPct val="100000"/>
              <a:buFont typeface="Wingdings"/>
              <a:buChar char="n"/>
            </a:pP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これまで</a:t>
            </a:r>
            <a:r>
              <a:rPr lang="ja-JP" altLang="en-US" dirty="0">
                <a:solidFill>
                  <a:schemeClr val="accent2"/>
                </a:solidFill>
              </a:rPr>
              <a:t>開発が進められてきた</a:t>
            </a:r>
            <a:r>
              <a:rPr lang="en-US" altLang="ja-JP" dirty="0">
                <a:solidFill>
                  <a:schemeClr val="accent2"/>
                </a:solidFill>
              </a:rPr>
              <a:t>AI</a:t>
            </a:r>
            <a:r>
              <a:rPr lang="ja-JP" altLang="en-US"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では○○という課題ゆえに、○○を解決できて</a:t>
            </a:r>
            <a:r>
              <a:rPr lang="ja-JP" altLang="en-US" dirty="0">
                <a:solidFill>
                  <a:schemeClr val="accent2"/>
                </a:solidFill>
              </a:rPr>
              <a:t>いなかった（既存の取組事例がある場合）。</a:t>
            </a:r>
            <a:endParaRPr lang="en-US" altLang="ja-JP"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a:p>
            <a:pPr marL="211138" indent="-211138" eaLnBrk="1" hangingPunct="1">
              <a:spcAft>
                <a:spcPts val="0"/>
              </a:spcAft>
              <a:buClr>
                <a:srgbClr val="5A5A5A"/>
              </a:buClr>
              <a:buSzPct val="100000"/>
              <a:buFont typeface="Wingdings"/>
              <a:buChar char="n"/>
            </a:pPr>
            <a:r>
              <a:rPr lang="ja-JP" altLang="en-US" dirty="0">
                <a:solidFill>
                  <a:schemeClr val="accent2"/>
                </a:solidFill>
              </a:rPr>
              <a:t>実証する</a:t>
            </a:r>
            <a:r>
              <a:rPr lang="en-US" altLang="ja-JP" dirty="0">
                <a:solidFill>
                  <a:schemeClr val="accent2"/>
                </a:solidFill>
              </a:rPr>
              <a:t>AI</a:t>
            </a:r>
            <a:r>
              <a:rPr lang="ja-JP" altLang="en-US" dirty="0">
                <a:solidFill>
                  <a:schemeClr val="accent2"/>
                </a:solidFill>
              </a:rPr>
              <a:t>は○○という課題を○○という方法で打破できるという点で革新性を有したものである。</a:t>
            </a:r>
            <a:endParaRPr lang="ja-JP" altLang="en-US" dirty="0">
              <a:solidFill>
                <a:schemeClr val="accent2"/>
              </a:solidFill>
              <a:sym typeface="Meiryo UI" panose="020B0604030504040204" pitchFamily="50" charset="-128"/>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34" name="グループ化 5"/>
          <p:cNvGrpSpPr/>
          <p:nvPr/>
        </p:nvGrpSpPr>
        <p:grpSpPr>
          <a:xfrm>
            <a:off x="5118166" y="2403358"/>
            <a:ext cx="4314504" cy="307777"/>
            <a:chOff x="1136650" y="2761183"/>
            <a:chExt cx="7632700" cy="307777"/>
          </a:xfrm>
        </p:grpSpPr>
        <p:sp>
          <p:nvSpPr>
            <p:cNvPr id="35" name="テキスト ボックス 34"/>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実証を行う</a:t>
              </a:r>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の革新性とその実現方法</a:t>
              </a:r>
            </a:p>
          </p:txBody>
        </p:sp>
        <p:cxnSp>
          <p:nvCxnSpPr>
            <p:cNvPr id="36" name="直線コネクタ 35"/>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5"/>
          <p:cNvGrpSpPr/>
          <p:nvPr/>
        </p:nvGrpSpPr>
        <p:grpSpPr>
          <a:xfrm>
            <a:off x="419100" y="2403360"/>
            <a:ext cx="4314504" cy="307777"/>
            <a:chOff x="1136650" y="2761183"/>
            <a:chExt cx="7632700" cy="307777"/>
          </a:xfrm>
        </p:grpSpPr>
        <p:sp>
          <p:nvSpPr>
            <p:cNvPr id="38" name="テキスト ボックス 37"/>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実証する</a:t>
              </a:r>
              <a:r>
                <a:rPr lang="en-US" altLang="ja-JP"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における開発の難しさ</a:t>
              </a:r>
            </a:p>
          </p:txBody>
        </p:sp>
        <p:cxnSp>
          <p:nvCxnSpPr>
            <p:cNvPr id="39" name="直線コネクタ 38"/>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0" name="正方形/長方形 39"/>
          <p:cNvSpPr/>
          <p:nvPr/>
        </p:nvSpPr>
        <p:spPr bwMode="auto">
          <a:xfrm>
            <a:off x="419100" y="3141663"/>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インプットデータが限られている。（これまでは○○という理由により○○データしか取得できなかった）</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41" name="正方形/長方形 40"/>
          <p:cNvSpPr/>
          <p:nvPr/>
        </p:nvSpPr>
        <p:spPr bwMode="auto">
          <a:xfrm>
            <a:off x="419101" y="4701697"/>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これまでの</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エンジンでは低い精度のアウトプットしかでなかった。</a:t>
            </a:r>
          </a:p>
        </p:txBody>
      </p:sp>
      <p:sp>
        <p:nvSpPr>
          <p:cNvPr id="42" name="正方形/長方形 41"/>
          <p:cNvSpPr/>
          <p:nvPr/>
        </p:nvSpPr>
        <p:spPr bwMode="auto">
          <a:xfrm>
            <a:off x="419100" y="3921680"/>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これまでは○○に多大なコストがかかり、投資対効果のある</a:t>
            </a:r>
            <a:r>
              <a:rPr kumimoji="1" lang="en-US" altLang="ja-JP"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AI</a:t>
            </a: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が構築できなかった。</a:t>
            </a:r>
          </a:p>
        </p:txBody>
      </p:sp>
      <p:sp>
        <p:nvSpPr>
          <p:cNvPr id="43" name="正方形/長方形 42"/>
          <p:cNvSpPr/>
          <p:nvPr/>
        </p:nvSpPr>
        <p:spPr bwMode="auto">
          <a:xfrm>
            <a:off x="5103444" y="3148298"/>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○○という自社技術を用いることにより、これまで得られなかった○○というデータを取得できる。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44" name="正方形/長方形 43"/>
          <p:cNvSpPr/>
          <p:nvPr/>
        </p:nvSpPr>
        <p:spPr bwMode="auto">
          <a:xfrm>
            <a:off x="5103445" y="4708332"/>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○○という特徴を有する新たなアルゴリズムの開発により、より高い精度のアウトプットを出すことができる。</a:t>
            </a:r>
            <a:endPar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45" name="正方形/長方形 44"/>
          <p:cNvSpPr/>
          <p:nvPr/>
        </p:nvSpPr>
        <p:spPr bwMode="auto">
          <a:xfrm>
            <a:off x="5103444" y="3928315"/>
            <a:ext cx="4328425"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○○という新技術を用いることにより、○○のコスト削減が可能になる。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cxnSp>
        <p:nvCxnSpPr>
          <p:cNvPr id="18" name="直線矢印コネクタ 17">
            <a:extLst>
              <a:ext uri="{FF2B5EF4-FFF2-40B4-BE49-F238E27FC236}">
                <a16:creationId xmlns:a16="http://schemas.microsoft.com/office/drawing/2014/main" id="{A2606B44-5854-4A8E-BB45-D541B30A89C3}"/>
              </a:ext>
            </a:extLst>
          </p:cNvPr>
          <p:cNvCxnSpPr>
            <a:cxnSpLocks/>
            <a:stCxn id="43" idx="1"/>
            <a:endCxn id="40" idx="3"/>
          </p:cNvCxnSpPr>
          <p:nvPr/>
        </p:nvCxnSpPr>
        <p:spPr bwMode="auto">
          <a:xfrm flipH="1" flipV="1">
            <a:off x="4747525" y="3465513"/>
            <a:ext cx="355919"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22" name="直線矢印コネクタ 21">
            <a:extLst>
              <a:ext uri="{FF2B5EF4-FFF2-40B4-BE49-F238E27FC236}">
                <a16:creationId xmlns:a16="http://schemas.microsoft.com/office/drawing/2014/main" id="{2264BB87-48F9-4602-9F5C-7374DEA79FBC}"/>
              </a:ext>
            </a:extLst>
          </p:cNvPr>
          <p:cNvCxnSpPr>
            <a:cxnSpLocks/>
            <a:stCxn id="45" idx="1"/>
            <a:endCxn id="42" idx="3"/>
          </p:cNvCxnSpPr>
          <p:nvPr/>
        </p:nvCxnSpPr>
        <p:spPr bwMode="auto">
          <a:xfrm flipH="1" flipV="1">
            <a:off x="4747525" y="4245530"/>
            <a:ext cx="355919"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25" name="直線矢印コネクタ 24">
            <a:extLst>
              <a:ext uri="{FF2B5EF4-FFF2-40B4-BE49-F238E27FC236}">
                <a16:creationId xmlns:a16="http://schemas.microsoft.com/office/drawing/2014/main" id="{B9AC1B0E-45EC-4377-98F6-6B39426EA72A}"/>
              </a:ext>
            </a:extLst>
          </p:cNvPr>
          <p:cNvCxnSpPr>
            <a:cxnSpLocks/>
            <a:stCxn id="44" idx="1"/>
            <a:endCxn id="41" idx="3"/>
          </p:cNvCxnSpPr>
          <p:nvPr/>
        </p:nvCxnSpPr>
        <p:spPr bwMode="auto">
          <a:xfrm flipH="1" flipV="1">
            <a:off x="4747526" y="5025547"/>
            <a:ext cx="355919"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sp>
        <p:nvSpPr>
          <p:cNvPr id="28" name="四角形吹き出し 27">
            <a:extLst>
              <a:ext uri="{FF2B5EF4-FFF2-40B4-BE49-F238E27FC236}">
                <a16:creationId xmlns:a16="http://schemas.microsoft.com/office/drawing/2014/main" id="{3083B27D-A8DC-45F6-AE76-2C45BA0D05FD}"/>
              </a:ext>
            </a:extLst>
          </p:cNvPr>
          <p:cNvSpPr/>
          <p:nvPr/>
        </p:nvSpPr>
        <p:spPr bwMode="auto">
          <a:xfrm>
            <a:off x="3947176" y="5423802"/>
            <a:ext cx="2156975" cy="776794"/>
          </a:xfrm>
          <a:prstGeom prst="wedgeRectCallout">
            <a:avLst>
              <a:gd name="adj1" fmla="val -264"/>
              <a:gd name="adj2" fmla="val -74696"/>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矢印を使って対応関係が</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分かるようにしてください。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60571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50" y="1490220"/>
            <a:ext cx="5917293" cy="430887"/>
          </a:xfrm>
          <a:noFill/>
          <a:ln w="9525">
            <a:noFill/>
            <a:miter lim="800000"/>
            <a:headEnd/>
            <a:tailEnd/>
          </a:ln>
        </p:spPr>
        <p:txBody>
          <a:bodyPr vert="horz" wrap="square" lIns="0" tIns="0" rIns="0" bIns="0" numCol="1" anchor="ctr" anchorCtr="0" compatLnSpc="1">
            <a:prstTxWarp prst="textNoShape">
              <a:avLst/>
            </a:prstTxWarp>
            <a:spAutoFit/>
          </a:bodyPr>
          <a:lstStyle/>
          <a:p>
            <a:r>
              <a:rPr lang="ja-JP" altLang="en-US" dirty="0">
                <a:latin typeface="Meiryo UI" panose="020B0604030504040204" pitchFamily="50" charset="-128"/>
                <a:ea typeface="Meiryo UI" panose="020B0604030504040204" pitchFamily="50" charset="-128"/>
                <a:sym typeface="Meiryo UI" panose="020B0604030504040204" pitchFamily="50" charset="-128"/>
              </a:rPr>
              <a:t>２．実施事業の概要</a:t>
            </a:r>
          </a:p>
        </p:txBody>
      </p:sp>
      <p:sp>
        <p:nvSpPr>
          <p:cNvPr id="3" name="Rectangle 1"/>
          <p:cNvSpPr>
            <a:spLocks noChangeArrowheads="1"/>
          </p:cNvSpPr>
          <p:nvPr/>
        </p:nvSpPr>
        <p:spPr bwMode="auto">
          <a:xfrm>
            <a:off x="730250" y="2280879"/>
            <a:ext cx="8602436" cy="3570208"/>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t" anchorCtr="0" compatLnSpc="1">
            <a:prstTxWarp prst="textNoShape">
              <a:avLst/>
            </a:prstTxWarp>
            <a:spAutoFit/>
          </a:bodyPr>
          <a:lstStyle/>
          <a:p>
            <a:pPr marL="180975" indent="-180975" algn="l">
              <a:lnSpc>
                <a:spcPct val="150000"/>
              </a:lnSpc>
              <a:spcBef>
                <a:spcPct val="0"/>
              </a:spcBef>
              <a:buClr>
                <a:srgbClr val="5A5A5A"/>
              </a:buClr>
              <a:buSzPct val="100000"/>
            </a:pPr>
            <a:r>
              <a:rPr lang="ja-JP" altLang="ja-JP" sz="1200" b="1" dirty="0">
                <a:solidFill>
                  <a:schemeClr val="tx1"/>
                </a:solidFill>
                <a:latin typeface="Meiryo UI" panose="020B0604030504040204" pitchFamily="50" charset="-128"/>
                <a:ea typeface="Meiryo UI" panose="020B0604030504040204" pitchFamily="50" charset="-128"/>
                <a:cs typeface="ＭＳ ゴシック" pitchFamily="49" charset="-128"/>
                <a:sym typeface="Meiryo UI" panose="020B0604030504040204" pitchFamily="50" charset="-128"/>
              </a:rPr>
              <a:t>【提案を求める事項】</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2-1.</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実証における実施項目および方法</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実証事業中に取り組む実施項目（</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の性能評価および現場での効果検証を含）および各項目の実施方法を記載すること。</a:t>
            </a:r>
          </a:p>
          <a:p>
            <a:pPr marL="180975" indent="-180975" algn="l" eaLnBrk="0" hangingPunct="0">
              <a:lnSpc>
                <a:spcPct val="150000"/>
              </a:lnSpc>
              <a:spcBef>
                <a:spcPts val="60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2-2.</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実証事業のスケジュール</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実施項目毎に具体的なスケジュールを記載すること。また、想定される遅延リスクならびにその対応策を説明すること。</a:t>
            </a:r>
          </a:p>
          <a:p>
            <a:pPr marL="180975" indent="-180975" algn="l" eaLnBrk="0" hangingPunct="0">
              <a:lnSpc>
                <a:spcPct val="150000"/>
              </a:lnSpc>
              <a:spcBef>
                <a:spcPts val="60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2-3.</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実証事業の体制（単独申請の場合）</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実証体制について記載すること。</a:t>
            </a: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2-4</a:t>
            </a:r>
            <a:r>
              <a:rPr lang="ja-JP" altLang="en-US" sz="1200" b="1" dirty="0" err="1">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t>
            </a:r>
            <a:r>
              <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5.</a:t>
            </a:r>
            <a:r>
              <a:rPr lang="ja-JP" altLang="en-US"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実証事業の体制（コンソーシアム申請、共同申請の場合）</a:t>
            </a:r>
            <a:endParaRPr lang="en-US" altLang="ja-JP" sz="1200" b="1" dirty="0">
              <a:solidFill>
                <a:schemeClr val="tx1"/>
              </a:solidFill>
              <a:latin typeface="Meiryo UI" panose="020B0604030504040204" pitchFamily="50" charset="-128"/>
              <a:ea typeface="Meiryo UI" panose="020B0604030504040204" pitchFamily="50" charset="-128"/>
              <a:cs typeface="Times New Roman" pitchFamily="18" charset="0"/>
              <a:sym typeface="Meiryo UI" panose="020B0604030504040204" pitchFamily="50" charset="-128"/>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共同申請、コンソーシアム申請のいずれで申請するのかを明記すること。</a:t>
            </a: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実証体制の全体像（</a:t>
            </a:r>
            <a:r>
              <a:rPr lang="en-US" altLang="ja-JP"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開発者、プラント運営者を含）を記載し、各企業が共同申請者またはコンソーシアム登録申請者なのか外注先・委託先なのかが分かるように記載すること。またどのような目的で、どういった内容の役割分担、連携を進めるか説明すること。</a:t>
            </a: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Meiryo UI" panose="020B0604030504040204" pitchFamily="50" charset="-128"/>
                <a:ea typeface="Meiryo UI" panose="020B0604030504040204" pitchFamily="50" charset="-128"/>
                <a:cs typeface="Times New Roman" pitchFamily="18" charset="0"/>
                <a:sym typeface="Meiryo UI" panose="020B0604030504040204" pitchFamily="50" charset="-128"/>
              </a:rPr>
              <a:t>連携事業者とのコンタクト状況や、連携についての合意状況について説明すること。　</a:t>
            </a:r>
          </a:p>
        </p:txBody>
      </p:sp>
    </p:spTree>
    <p:extLst>
      <p:ext uri="{BB962C8B-B14F-4D97-AF65-F5344CB8AC3E}">
        <p14:creationId xmlns:p14="http://schemas.microsoft.com/office/powerpoint/2010/main" val="155852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２－１．実証における実施項目および方法</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9220" name="Rectangle 3"/>
          <p:cNvSpPr>
            <a:spLocks noGrp="1" noChangeArrowheads="1"/>
          </p:cNvSpPr>
          <p:nvPr>
            <p:ph idx="4294967295"/>
          </p:nvPr>
        </p:nvSpPr>
        <p:spPr>
          <a:xfrm>
            <a:off x="419100" y="1285875"/>
            <a:ext cx="9064625" cy="229550"/>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solidFill>
                  <a:schemeClr val="accent2"/>
                </a:solidFill>
              </a:rPr>
              <a:t>本実証事業においては、○○、○○、・・・を実施する。</a:t>
            </a:r>
            <a:endParaRPr lang="en-US" altLang="ja-JP"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pSp>
        <p:nvGrpSpPr>
          <p:cNvPr id="24" name="グループ化 5"/>
          <p:cNvGrpSpPr/>
          <p:nvPr/>
        </p:nvGrpSpPr>
        <p:grpSpPr>
          <a:xfrm>
            <a:off x="5041963" y="1963091"/>
            <a:ext cx="4448112" cy="307777"/>
            <a:chOff x="1136650" y="2761183"/>
            <a:chExt cx="7632700" cy="307777"/>
          </a:xfrm>
        </p:grpSpPr>
        <p:sp>
          <p:nvSpPr>
            <p:cNvPr id="25" name="テキスト ボックス 24"/>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a:solidFill>
                    <a:schemeClr val="accent2"/>
                  </a:solidFill>
                  <a:latin typeface="Meiryo UI" panose="020B0604030504040204" pitchFamily="50" charset="-128"/>
                  <a:ea typeface="Meiryo UI" panose="020B0604030504040204" pitchFamily="50" charset="-128"/>
                  <a:sym typeface="Meiryo UI" panose="020B0604030504040204" pitchFamily="50" charset="-128"/>
                </a:rPr>
                <a:t>概要</a:t>
              </a:r>
              <a:endPar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cxnSp>
          <p:nvCxnSpPr>
            <p:cNvPr id="26" name="直線コネクタ 25"/>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5"/>
          <p:cNvGrpSpPr/>
          <p:nvPr/>
        </p:nvGrpSpPr>
        <p:grpSpPr>
          <a:xfrm>
            <a:off x="419100" y="1956369"/>
            <a:ext cx="4448112" cy="307777"/>
            <a:chOff x="1136650" y="2761183"/>
            <a:chExt cx="7632700" cy="307777"/>
          </a:xfrm>
        </p:grpSpPr>
        <p:sp>
          <p:nvSpPr>
            <p:cNvPr id="28" name="テキスト ボックス 27"/>
            <p:cNvSpPr txBox="1">
              <a:spLocks noChangeArrowheads="1"/>
            </p:cNvSpPr>
            <p:nvPr/>
          </p:nvSpPr>
          <p:spPr bwMode="auto">
            <a:xfrm>
              <a:off x="1136650" y="2761183"/>
              <a:ext cx="7632700" cy="307777"/>
            </a:xfrm>
            <a:prstGeom prst="rect">
              <a:avLst/>
            </a:prstGeom>
            <a:noFill/>
            <a:ln w="9525">
              <a:noFill/>
              <a:miter lim="800000"/>
              <a:headEnd/>
              <a:tailEnd/>
            </a:ln>
          </p:spPr>
          <p:txBody>
            <a:bodyPr wrap="none" lIns="90000" rIns="90000" anchor="ctr" anchorCtr="0">
              <a:noAutofit/>
            </a:bodyPr>
            <a:lstStyle/>
            <a:p>
              <a:pPr algn="l"/>
              <a:r>
                <a:rPr lang="ja-JP" altLang="en-US" sz="14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実施項目</a:t>
              </a:r>
            </a:p>
          </p:txBody>
        </p:sp>
        <p:cxnSp>
          <p:nvCxnSpPr>
            <p:cNvPr id="29" name="直線コネクタ 28"/>
            <p:cNvCxnSpPr/>
            <p:nvPr/>
          </p:nvCxnSpPr>
          <p:spPr>
            <a:xfrm>
              <a:off x="1136650" y="3068960"/>
              <a:ext cx="76327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0" name="正方形/長方形 29"/>
          <p:cNvSpPr/>
          <p:nvPr/>
        </p:nvSpPr>
        <p:spPr bwMode="auto">
          <a:xfrm>
            <a:off x="419100" y="2701396"/>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システム構築</a:t>
            </a:r>
          </a:p>
        </p:txBody>
      </p:sp>
      <p:sp>
        <p:nvSpPr>
          <p:cNvPr id="31" name="正方形/長方形 30"/>
          <p:cNvSpPr/>
          <p:nvPr/>
        </p:nvSpPr>
        <p:spPr bwMode="auto">
          <a:xfrm>
            <a:off x="419101" y="4261430"/>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現場での効果検証</a:t>
            </a:r>
          </a:p>
        </p:txBody>
      </p:sp>
      <p:sp>
        <p:nvSpPr>
          <p:cNvPr id="32" name="正方形/長方形 31"/>
          <p:cNvSpPr/>
          <p:nvPr/>
        </p:nvSpPr>
        <p:spPr bwMode="auto">
          <a:xfrm>
            <a:off x="419100" y="3481413"/>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仮想空間におけるシミュレーション</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33" name="正方形/長方形 32"/>
          <p:cNvSpPr/>
          <p:nvPr/>
        </p:nvSpPr>
        <p:spPr bwMode="auto">
          <a:xfrm>
            <a:off x="5027241" y="2708031"/>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○○からインプットデータを収集し、自社エンジニアがシステムを構築する。</a:t>
            </a:r>
            <a:endPar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34" name="正方形/長方形 33"/>
          <p:cNvSpPr/>
          <p:nvPr/>
        </p:nvSpPr>
        <p:spPr bwMode="auto">
          <a:xfrm>
            <a:off x="5027242" y="4268065"/>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自社内の○○という機械に</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を導入し、○○という観点から効果検証をする。</a:t>
            </a:r>
            <a:endPar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35" name="正方形/長方形 34"/>
          <p:cNvSpPr/>
          <p:nvPr/>
        </p:nvSpPr>
        <p:spPr bwMode="auto">
          <a:xfrm>
            <a:off x="5027241" y="3488048"/>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○○というシステムを用いて○○という観点からシミュレーションを実施する。</a:t>
            </a:r>
            <a:endPar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endParaRPr>
          </a:p>
        </p:txBody>
      </p:sp>
      <p:sp>
        <p:nvSpPr>
          <p:cNvPr id="37" name="正方形/長方形 36"/>
          <p:cNvSpPr/>
          <p:nvPr/>
        </p:nvSpPr>
        <p:spPr bwMode="auto">
          <a:xfrm>
            <a:off x="419469" y="5041447"/>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kumimoji="1" lang="en-US" altLang="ja-JP"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AI</a:t>
            </a: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の性能評価</a:t>
            </a:r>
          </a:p>
        </p:txBody>
      </p:sp>
      <p:sp>
        <p:nvSpPr>
          <p:cNvPr id="39" name="正方形/長方形 38"/>
          <p:cNvSpPr/>
          <p:nvPr/>
        </p:nvSpPr>
        <p:spPr bwMode="auto">
          <a:xfrm>
            <a:off x="5027610" y="5048082"/>
            <a:ext cx="4462464" cy="647700"/>
          </a:xfrm>
          <a:prstGeom prst="rect">
            <a:avLst/>
          </a:prstGeom>
          <a:solidFill>
            <a:schemeClr val="accent5"/>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171450" indent="-171450" algn="l">
              <a:spcBef>
                <a:spcPts val="0"/>
              </a:spcBef>
              <a:buFont typeface="Wingdings" panose="05000000000000000000" pitchFamily="2" charset="2"/>
              <a:buChar char="ü"/>
            </a:pPr>
            <a:r>
              <a:rPr lang="ja-JP" altLang="en-US"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職員による判断結果と比較し、</a:t>
            </a:r>
            <a:r>
              <a:rPr lang="en-US" altLang="ja-JP" sz="120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kumimoji="1" lang="ja-JP" altLang="en-US" sz="1200" b="0" i="0" u="none" strike="noStrike" cap="none" normalizeH="0" baseline="0" dirty="0">
                <a:ln>
                  <a:noFill/>
                </a:ln>
                <a:solidFill>
                  <a:schemeClr val="accent2"/>
                </a:solidFill>
                <a:effectLst/>
                <a:latin typeface="Meiryo UI" panose="020B0604030504040204" pitchFamily="50" charset="-128"/>
                <a:ea typeface="Meiryo UI" panose="020B0604030504040204" pitchFamily="50" charset="-128"/>
                <a:sym typeface="Meiryo UI" panose="020B0604030504040204" pitchFamily="50" charset="-128"/>
              </a:rPr>
              <a:t>の精度を評価する。</a:t>
            </a:r>
          </a:p>
        </p:txBody>
      </p:sp>
      <p:cxnSp>
        <p:nvCxnSpPr>
          <p:cNvPr id="20" name="直線矢印コネクタ 19">
            <a:extLst>
              <a:ext uri="{FF2B5EF4-FFF2-40B4-BE49-F238E27FC236}">
                <a16:creationId xmlns:a16="http://schemas.microsoft.com/office/drawing/2014/main" id="{543D608C-AEFB-48C8-9C0F-84A166DD6DE5}"/>
              </a:ext>
            </a:extLst>
          </p:cNvPr>
          <p:cNvCxnSpPr>
            <a:cxnSpLocks/>
            <a:stCxn id="33" idx="1"/>
            <a:endCxn id="30" idx="3"/>
          </p:cNvCxnSpPr>
          <p:nvPr/>
        </p:nvCxnSpPr>
        <p:spPr bwMode="auto">
          <a:xfrm flipH="1" flipV="1">
            <a:off x="4881564" y="3025246"/>
            <a:ext cx="145677"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23" name="直線矢印コネクタ 22">
            <a:extLst>
              <a:ext uri="{FF2B5EF4-FFF2-40B4-BE49-F238E27FC236}">
                <a16:creationId xmlns:a16="http://schemas.microsoft.com/office/drawing/2014/main" id="{A5AAD30D-18DF-4B07-B7F4-622C35A8BF71}"/>
              </a:ext>
            </a:extLst>
          </p:cNvPr>
          <p:cNvCxnSpPr>
            <a:cxnSpLocks/>
            <a:stCxn id="35" idx="1"/>
            <a:endCxn id="32" idx="3"/>
          </p:cNvCxnSpPr>
          <p:nvPr/>
        </p:nvCxnSpPr>
        <p:spPr bwMode="auto">
          <a:xfrm flipH="1" flipV="1">
            <a:off x="4881564" y="3805263"/>
            <a:ext cx="145677"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36" name="直線矢印コネクタ 35">
            <a:extLst>
              <a:ext uri="{FF2B5EF4-FFF2-40B4-BE49-F238E27FC236}">
                <a16:creationId xmlns:a16="http://schemas.microsoft.com/office/drawing/2014/main" id="{E3ABF006-7B01-4BA4-8320-7EB37F036590}"/>
              </a:ext>
            </a:extLst>
          </p:cNvPr>
          <p:cNvCxnSpPr>
            <a:cxnSpLocks/>
            <a:stCxn id="34" idx="1"/>
            <a:endCxn id="31" idx="3"/>
          </p:cNvCxnSpPr>
          <p:nvPr/>
        </p:nvCxnSpPr>
        <p:spPr bwMode="auto">
          <a:xfrm flipH="1" flipV="1">
            <a:off x="4881565" y="4585280"/>
            <a:ext cx="145677"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cxnSp>
        <p:nvCxnSpPr>
          <p:cNvPr id="38" name="直線矢印コネクタ 37">
            <a:extLst>
              <a:ext uri="{FF2B5EF4-FFF2-40B4-BE49-F238E27FC236}">
                <a16:creationId xmlns:a16="http://schemas.microsoft.com/office/drawing/2014/main" id="{4CC9EEAE-A9FA-4F30-82E5-F10D057F546E}"/>
              </a:ext>
            </a:extLst>
          </p:cNvPr>
          <p:cNvCxnSpPr>
            <a:cxnSpLocks/>
            <a:stCxn id="39" idx="1"/>
            <a:endCxn id="37" idx="3"/>
          </p:cNvCxnSpPr>
          <p:nvPr/>
        </p:nvCxnSpPr>
        <p:spPr bwMode="auto">
          <a:xfrm flipH="1" flipV="1">
            <a:off x="4881933" y="5365297"/>
            <a:ext cx="145677" cy="6635"/>
          </a:xfrm>
          <a:prstGeom prst="straightConnector1">
            <a:avLst/>
          </a:prstGeom>
          <a:solidFill>
            <a:schemeClr val="accent1"/>
          </a:solidFill>
          <a:ln w="12700" cap="flat" cmpd="sng" algn="ctr">
            <a:solidFill>
              <a:schemeClr val="accent2"/>
            </a:solidFill>
            <a:prstDash val="solid"/>
            <a:round/>
            <a:headEnd type="none" w="med" len="med"/>
            <a:tailEnd type="triangle"/>
          </a:ln>
          <a:effectLst/>
        </p:spPr>
      </p:cxnSp>
      <p:sp>
        <p:nvSpPr>
          <p:cNvPr id="41" name="四角形吹き出し 27">
            <a:extLst>
              <a:ext uri="{FF2B5EF4-FFF2-40B4-BE49-F238E27FC236}">
                <a16:creationId xmlns:a16="http://schemas.microsoft.com/office/drawing/2014/main" id="{0C419683-0E93-43B6-8A6F-3DD8EF025357}"/>
              </a:ext>
            </a:extLst>
          </p:cNvPr>
          <p:cNvSpPr/>
          <p:nvPr/>
        </p:nvSpPr>
        <p:spPr bwMode="auto">
          <a:xfrm>
            <a:off x="3947176" y="5855600"/>
            <a:ext cx="2156975" cy="776794"/>
          </a:xfrm>
          <a:prstGeom prst="wedgeRectCallout">
            <a:avLst>
              <a:gd name="adj1" fmla="val -264"/>
              <a:gd name="adj2" fmla="val -74696"/>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矢印を使って対応関係が</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分かるようにしてください。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40" name="四角形吹き出し 9">
            <a:extLst>
              <a:ext uri="{FF2B5EF4-FFF2-40B4-BE49-F238E27FC236}">
                <a16:creationId xmlns:a16="http://schemas.microsoft.com/office/drawing/2014/main" id="{294097B4-1334-4E3B-83FE-F20EFC8E6EE0}"/>
              </a:ext>
            </a:extLst>
          </p:cNvPr>
          <p:cNvSpPr/>
          <p:nvPr/>
        </p:nvSpPr>
        <p:spPr bwMode="auto">
          <a:xfrm>
            <a:off x="1907196" y="2364318"/>
            <a:ext cx="2039980" cy="615548"/>
          </a:xfrm>
          <a:prstGeom prst="wedgeRectCallout">
            <a:avLst>
              <a:gd name="adj1" fmla="val -62736"/>
              <a:gd name="adj2" fmla="val 39988"/>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実証ステップやタスクが分かるように</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実施項目を記載してください。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377940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latin typeface="Meiryo UI" panose="020B0604030504040204" pitchFamily="50" charset="-128"/>
                <a:ea typeface="Meiryo UI" panose="020B0604030504040204" pitchFamily="50" charset="-128"/>
                <a:sym typeface="Meiryo UI" panose="020B0604030504040204" pitchFamily="50" charset="-128"/>
              </a:rPr>
              <a:t>２－２．</a:t>
            </a:r>
            <a:r>
              <a:rPr lang="ja-JP" altLang="en-US"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実証事業</a:t>
            </a:r>
            <a:r>
              <a:rPr lang="ja-JP" altLang="en-US" dirty="0">
                <a:latin typeface="Meiryo UI" panose="020B0604030504040204" pitchFamily="50" charset="-128"/>
                <a:ea typeface="Meiryo UI" panose="020B0604030504040204" pitchFamily="50" charset="-128"/>
                <a:sym typeface="Meiryo UI" panose="020B0604030504040204" pitchFamily="50" charset="-128"/>
              </a:rPr>
              <a:t>のスケジュール</a:t>
            </a:r>
            <a:endParaRPr lang="en-US" altLang="ja-JP"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7" name="Rectangle 3"/>
          <p:cNvSpPr txBox="1">
            <a:spLocks noChangeArrowheads="1"/>
          </p:cNvSpPr>
          <p:nvPr/>
        </p:nvSpPr>
        <p:spPr bwMode="auto">
          <a:xfrm>
            <a:off x="418726" y="1285875"/>
            <a:ext cx="9064625" cy="2295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a:solidFill>
                  <a:schemeClr val="accent2"/>
                </a:solidFill>
                <a:latin typeface="Meiryo UI" panose="020B0604030504040204" pitchFamily="50" charset="-128"/>
                <a:ea typeface="Meiryo UI" panose="020B0604030504040204" pitchFamily="50" charset="-128"/>
              </a:rPr>
              <a:t>本実証事業</a:t>
            </a:r>
            <a:r>
              <a:rPr lang="ja-JP" altLang="en-US" kern="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においては、</a:t>
            </a:r>
            <a:r>
              <a:rPr lang="en-US" altLang="ja-JP" kern="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AI</a:t>
            </a:r>
            <a:r>
              <a:rPr lang="ja-JP" altLang="en-US" kern="0" dirty="0">
                <a:solidFill>
                  <a:schemeClr val="accent2"/>
                </a:solidFill>
                <a:latin typeface="Meiryo UI" panose="020B0604030504040204" pitchFamily="50" charset="-128"/>
                <a:ea typeface="Meiryo UI" panose="020B0604030504040204" pitchFamily="50" charset="-128"/>
                <a:sym typeface="Meiryo UI" panose="020B0604030504040204" pitchFamily="50" charset="-128"/>
              </a:rPr>
              <a:t>システムの構築～評価・検証までを下記スケジュールで実施する。</a:t>
            </a:r>
          </a:p>
        </p:txBody>
      </p:sp>
      <p:sp>
        <p:nvSpPr>
          <p:cNvPr id="9" name="正方形/長方形 8"/>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sym typeface="Meiryo UI" panose="020B0604030504040204" pitchFamily="50" charset="-128"/>
              </a:rPr>
              <a:t>ページ程度</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691329996"/>
              </p:ext>
            </p:extLst>
          </p:nvPr>
        </p:nvGraphicFramePr>
        <p:xfrm>
          <a:off x="406399" y="1701217"/>
          <a:ext cx="9083675" cy="4618900"/>
        </p:xfrm>
        <a:graphic>
          <a:graphicData uri="http://schemas.openxmlformats.org/drawingml/2006/table">
            <a:tbl>
              <a:tblPr firstRow="1" bandRow="1">
                <a:tableStyleId>{5C22544A-7EE6-4342-B048-85BDC9FD1C3A}</a:tableStyleId>
              </a:tblPr>
              <a:tblGrid>
                <a:gridCol w="1674700">
                  <a:extLst>
                    <a:ext uri="{9D8B030D-6E8A-4147-A177-3AD203B41FA5}">
                      <a16:colId xmlns:a16="http://schemas.microsoft.com/office/drawing/2014/main" val="3808666533"/>
                    </a:ext>
                  </a:extLst>
                </a:gridCol>
                <a:gridCol w="1058425">
                  <a:extLst>
                    <a:ext uri="{9D8B030D-6E8A-4147-A177-3AD203B41FA5}">
                      <a16:colId xmlns:a16="http://schemas.microsoft.com/office/drawing/2014/main" val="20001"/>
                    </a:ext>
                  </a:extLst>
                </a:gridCol>
                <a:gridCol w="1058425">
                  <a:extLst>
                    <a:ext uri="{9D8B030D-6E8A-4147-A177-3AD203B41FA5}">
                      <a16:colId xmlns:a16="http://schemas.microsoft.com/office/drawing/2014/main" val="20002"/>
                    </a:ext>
                  </a:extLst>
                </a:gridCol>
                <a:gridCol w="1058425">
                  <a:extLst>
                    <a:ext uri="{9D8B030D-6E8A-4147-A177-3AD203B41FA5}">
                      <a16:colId xmlns:a16="http://schemas.microsoft.com/office/drawing/2014/main" val="20005"/>
                    </a:ext>
                  </a:extLst>
                </a:gridCol>
                <a:gridCol w="1058425">
                  <a:extLst>
                    <a:ext uri="{9D8B030D-6E8A-4147-A177-3AD203B41FA5}">
                      <a16:colId xmlns:a16="http://schemas.microsoft.com/office/drawing/2014/main" val="20006"/>
                    </a:ext>
                  </a:extLst>
                </a:gridCol>
                <a:gridCol w="1058425">
                  <a:extLst>
                    <a:ext uri="{9D8B030D-6E8A-4147-A177-3AD203B41FA5}">
                      <a16:colId xmlns:a16="http://schemas.microsoft.com/office/drawing/2014/main" val="20007"/>
                    </a:ext>
                  </a:extLst>
                </a:gridCol>
                <a:gridCol w="1058425">
                  <a:extLst>
                    <a:ext uri="{9D8B030D-6E8A-4147-A177-3AD203B41FA5}">
                      <a16:colId xmlns:a16="http://schemas.microsoft.com/office/drawing/2014/main" val="20008"/>
                    </a:ext>
                  </a:extLst>
                </a:gridCol>
                <a:gridCol w="1058425">
                  <a:extLst>
                    <a:ext uri="{9D8B030D-6E8A-4147-A177-3AD203B41FA5}">
                      <a16:colId xmlns:a16="http://schemas.microsoft.com/office/drawing/2014/main" val="20009"/>
                    </a:ext>
                  </a:extLst>
                </a:gridCol>
              </a:tblGrid>
              <a:tr h="332310">
                <a:tc rowSpan="2">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gridSpan="2">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2020</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a:p>
                  </a:txBody>
                  <a:tcPr/>
                </a:tc>
                <a:tc gridSpan="4">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2021</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2022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32310">
                <a:tc v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8-9</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10-12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4-6</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7-9</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10-12</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a:solidFill>
                            <a:schemeClr val="accent2"/>
                          </a:solidFill>
                          <a:latin typeface="Meiryo UI" panose="020B0604030504040204" pitchFamily="50" charset="-128"/>
                          <a:ea typeface="Meiryo UI" panose="020B0604030504040204" pitchFamily="50" charset="-128"/>
                        </a:rPr>
                        <a:t>1-3</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790856">
                <a:tc>
                  <a:txBody>
                    <a:bodyPr/>
                    <a:lstStyle/>
                    <a:p>
                      <a:pPr algn="ctr"/>
                      <a:r>
                        <a:rPr kumimoji="1" lang="ja-JP" altLang="en-US" sz="1400" dirty="0">
                          <a:solidFill>
                            <a:schemeClr val="accent2"/>
                          </a:solidFill>
                          <a:latin typeface="Meiryo UI" panose="020B0604030504040204" pitchFamily="50" charset="-128"/>
                          <a:ea typeface="Meiryo UI" panose="020B0604030504040204" pitchFamily="50" charset="-128"/>
                        </a:rPr>
                        <a:t>システム構築</a:t>
                      </a:r>
                      <a:endParaRPr kumimoji="1" lang="en-US" altLang="ja-JP" sz="1400" dirty="0">
                        <a:solidFill>
                          <a:schemeClr val="accent2"/>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b="1"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2"/>
                  </a:ext>
                </a:extLst>
              </a:tr>
              <a:tr h="790856">
                <a:tc>
                  <a:txBody>
                    <a:bodyPr/>
                    <a:lstStyle/>
                    <a:p>
                      <a:pPr algn="ctr"/>
                      <a:r>
                        <a:rPr kumimoji="1" lang="ja-JP" altLang="en-US" sz="1400" dirty="0">
                          <a:solidFill>
                            <a:schemeClr val="accent2"/>
                          </a:solidFill>
                          <a:latin typeface="Meiryo UI" panose="020B0604030504040204" pitchFamily="50" charset="-128"/>
                          <a:ea typeface="Meiryo UI" panose="020B0604030504040204" pitchFamily="50" charset="-128"/>
                        </a:rPr>
                        <a:t>シミュレーション</a:t>
                      </a:r>
                      <a:endParaRPr kumimoji="1" lang="en-US" altLang="ja-JP" sz="1400" dirty="0">
                        <a:solidFill>
                          <a:schemeClr val="accent2"/>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3"/>
                  </a:ext>
                </a:extLst>
              </a:tr>
              <a:tr h="790856">
                <a:tc>
                  <a:txBody>
                    <a:bodyPr/>
                    <a:lstStyle/>
                    <a:p>
                      <a:pPr algn="ctr"/>
                      <a:r>
                        <a:rPr kumimoji="1" lang="ja-JP" altLang="en-US" sz="1400" dirty="0">
                          <a:solidFill>
                            <a:schemeClr val="accent2"/>
                          </a:solidFill>
                          <a:latin typeface="Meiryo UI" panose="020B0604030504040204" pitchFamily="50" charset="-128"/>
                          <a:ea typeface="Meiryo UI" panose="020B0604030504040204" pitchFamily="50" charset="-128"/>
                        </a:rPr>
                        <a:t>効果検証</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4"/>
                  </a:ext>
                </a:extLst>
              </a:tr>
              <a:tr h="790856">
                <a:tc>
                  <a:txBody>
                    <a:bodyPr/>
                    <a:lstStyle/>
                    <a:p>
                      <a:pPr algn="ctr"/>
                      <a:r>
                        <a:rPr kumimoji="1" lang="ja-JP" altLang="en-US" sz="1400" dirty="0">
                          <a:solidFill>
                            <a:schemeClr val="accent2"/>
                          </a:solidFill>
                          <a:latin typeface="Meiryo UI" panose="020B0604030504040204" pitchFamily="50" charset="-128"/>
                          <a:ea typeface="Meiryo UI" panose="020B0604030504040204" pitchFamily="50" charset="-128"/>
                        </a:rPr>
                        <a:t>性能評価</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804547389"/>
                  </a:ext>
                </a:extLst>
              </a:tr>
              <a:tr h="790856">
                <a:tc>
                  <a:txBody>
                    <a:bodyPr/>
                    <a:lstStyle/>
                    <a:p>
                      <a:pPr algn="ctr"/>
                      <a:r>
                        <a:rPr kumimoji="1" lang="en-US" altLang="ja-JP" sz="1400" dirty="0">
                          <a:solidFill>
                            <a:schemeClr val="accent2"/>
                          </a:solidFill>
                          <a:latin typeface="Meiryo UI" panose="020B0604030504040204" pitchFamily="50" charset="-128"/>
                          <a:ea typeface="Meiryo UI" panose="020B0604030504040204" pitchFamily="50" charset="-128"/>
                        </a:rPr>
                        <a:t>Etc.</a:t>
                      </a:r>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03173252"/>
                  </a:ext>
                </a:extLst>
              </a:tr>
            </a:tbl>
          </a:graphicData>
        </a:graphic>
      </p:graphicFrame>
      <p:sp>
        <p:nvSpPr>
          <p:cNvPr id="17" name="ホームベース 16"/>
          <p:cNvSpPr/>
          <p:nvPr/>
        </p:nvSpPr>
        <p:spPr bwMode="auto">
          <a:xfrm>
            <a:off x="2094649" y="2616881"/>
            <a:ext cx="1058686"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19" name="ホームベース 18"/>
          <p:cNvSpPr/>
          <p:nvPr/>
        </p:nvSpPr>
        <p:spPr bwMode="auto">
          <a:xfrm>
            <a:off x="3153335" y="3392726"/>
            <a:ext cx="1065529"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1" name="正方形/長方形 20"/>
          <p:cNvSpPr/>
          <p:nvPr/>
        </p:nvSpPr>
        <p:spPr bwMode="auto">
          <a:xfrm>
            <a:off x="2087926" y="2447366"/>
            <a:ext cx="2793637" cy="3035792"/>
          </a:xfrm>
          <a:prstGeom prst="rect">
            <a:avLst/>
          </a:prstGeom>
          <a:noFill/>
          <a:ln w="381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22" name="Rectangle 3"/>
          <p:cNvSpPr txBox="1">
            <a:spLocks noChangeArrowheads="1"/>
          </p:cNvSpPr>
          <p:nvPr/>
        </p:nvSpPr>
        <p:spPr bwMode="auto">
          <a:xfrm>
            <a:off x="3334871" y="2510331"/>
            <a:ext cx="1490643" cy="51706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algn="r" eaLnBrk="1" hangingPunct="1">
              <a:spcBef>
                <a:spcPts val="0"/>
              </a:spcBef>
              <a:spcAft>
                <a:spcPts val="0"/>
              </a:spcAft>
              <a:buClr>
                <a:srgbClr val="5A5A5A"/>
              </a:buClr>
              <a:buSzPct val="100000"/>
              <a:buNone/>
            </a:pPr>
            <a:r>
              <a:rPr lang="ja-JP" altLang="en-US" b="1" kern="0" dirty="0">
                <a:solidFill>
                  <a:schemeClr val="accent2"/>
                </a:solidFill>
                <a:latin typeface="Meiryo UI" panose="020B0604030504040204" pitchFamily="50" charset="-128"/>
                <a:ea typeface="Meiryo UI" panose="020B0604030504040204" pitchFamily="50" charset="-128"/>
              </a:rPr>
              <a:t>補助事業期間中の</a:t>
            </a:r>
            <a:endParaRPr lang="en-US" altLang="ja-JP" b="1" kern="0" dirty="0">
              <a:solidFill>
                <a:schemeClr val="accent2"/>
              </a:solidFill>
              <a:latin typeface="Meiryo UI" panose="020B0604030504040204" pitchFamily="50" charset="-128"/>
              <a:ea typeface="Meiryo UI" panose="020B0604030504040204" pitchFamily="50" charset="-128"/>
            </a:endParaRPr>
          </a:p>
          <a:p>
            <a:pPr marL="0" indent="0" algn="r" eaLnBrk="1" hangingPunct="1">
              <a:spcBef>
                <a:spcPts val="0"/>
              </a:spcBef>
              <a:spcAft>
                <a:spcPts val="0"/>
              </a:spcAft>
              <a:buClr>
                <a:srgbClr val="5A5A5A"/>
              </a:buClr>
              <a:buSzPct val="100000"/>
              <a:buNone/>
            </a:pPr>
            <a:r>
              <a:rPr lang="ja-JP" altLang="en-US" b="1" kern="0" dirty="0">
                <a:solidFill>
                  <a:schemeClr val="accent2"/>
                </a:solidFill>
                <a:latin typeface="Meiryo UI" panose="020B0604030504040204" pitchFamily="50" charset="-128"/>
                <a:ea typeface="Meiryo UI" panose="020B0604030504040204" pitchFamily="50" charset="-128"/>
              </a:rPr>
              <a:t>実施事項</a:t>
            </a:r>
          </a:p>
        </p:txBody>
      </p:sp>
      <p:sp>
        <p:nvSpPr>
          <p:cNvPr id="26" name="ホームベース 9">
            <a:extLst>
              <a:ext uri="{FF2B5EF4-FFF2-40B4-BE49-F238E27FC236}">
                <a16:creationId xmlns:a16="http://schemas.microsoft.com/office/drawing/2014/main" id="{4E27A310-01D6-466A-B704-5A4374BACECE}"/>
              </a:ext>
            </a:extLst>
          </p:cNvPr>
          <p:cNvSpPr/>
          <p:nvPr/>
        </p:nvSpPr>
        <p:spPr bwMode="auto">
          <a:xfrm>
            <a:off x="4212427" y="4190727"/>
            <a:ext cx="1025202"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7" name="ホームベース 12">
            <a:extLst>
              <a:ext uri="{FF2B5EF4-FFF2-40B4-BE49-F238E27FC236}">
                <a16:creationId xmlns:a16="http://schemas.microsoft.com/office/drawing/2014/main" id="{4BF0A0CD-B1DF-4C79-82C6-FCA8050A58DB}"/>
              </a:ext>
            </a:extLst>
          </p:cNvPr>
          <p:cNvSpPr/>
          <p:nvPr/>
        </p:nvSpPr>
        <p:spPr bwMode="auto">
          <a:xfrm>
            <a:off x="7389024" y="4954644"/>
            <a:ext cx="2101051"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29" name="四角形吹き出し 9">
            <a:extLst>
              <a:ext uri="{FF2B5EF4-FFF2-40B4-BE49-F238E27FC236}">
                <a16:creationId xmlns:a16="http://schemas.microsoft.com/office/drawing/2014/main" id="{CC224162-B5E5-41B5-ACE7-6A7353141AE3}"/>
              </a:ext>
            </a:extLst>
          </p:cNvPr>
          <p:cNvSpPr/>
          <p:nvPr/>
        </p:nvSpPr>
        <p:spPr bwMode="auto">
          <a:xfrm>
            <a:off x="1957947" y="4676357"/>
            <a:ext cx="3680851" cy="453600"/>
          </a:xfrm>
          <a:prstGeom prst="wedgeRectCallout">
            <a:avLst>
              <a:gd name="adj1" fmla="val -58113"/>
              <a:gd name="adj2" fmla="val -52707"/>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実証ステップやタスクが分かるように線表等にて説明してください。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32" name="四角形吹き出し 9">
            <a:extLst>
              <a:ext uri="{FF2B5EF4-FFF2-40B4-BE49-F238E27FC236}">
                <a16:creationId xmlns:a16="http://schemas.microsoft.com/office/drawing/2014/main" id="{CC224162-B5E5-41B5-ACE7-6A7353141AE3}"/>
              </a:ext>
            </a:extLst>
          </p:cNvPr>
          <p:cNvSpPr/>
          <p:nvPr/>
        </p:nvSpPr>
        <p:spPr bwMode="auto">
          <a:xfrm>
            <a:off x="5355581" y="3176588"/>
            <a:ext cx="3338673" cy="595582"/>
          </a:xfrm>
          <a:prstGeom prst="wedgeRectCallout">
            <a:avLst>
              <a:gd name="adj1" fmla="val -64992"/>
              <a:gd name="adj2" fmla="val 48087"/>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評価・検証を</a:t>
            </a:r>
            <a:r>
              <a:rPr lang="en-US" altLang="ja-JP"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2021</a:t>
            </a:r>
            <a:r>
              <a:rPr lang="ja-JP" altLang="en-US"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年度までに完了させる場合、</a:t>
            </a:r>
            <a:endParaRPr lang="en-US" altLang="ja-JP"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枠線等を用いて、補助事業期間中の実施事項が</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わかるように示してください。</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
        <p:nvSpPr>
          <p:cNvPr id="33" name="ホームベース 9">
            <a:extLst>
              <a:ext uri="{FF2B5EF4-FFF2-40B4-BE49-F238E27FC236}">
                <a16:creationId xmlns:a16="http://schemas.microsoft.com/office/drawing/2014/main" id="{4E27A310-01D6-466A-B704-5A4374BACECE}"/>
              </a:ext>
            </a:extLst>
          </p:cNvPr>
          <p:cNvSpPr/>
          <p:nvPr/>
        </p:nvSpPr>
        <p:spPr bwMode="auto">
          <a:xfrm>
            <a:off x="5271248" y="4190727"/>
            <a:ext cx="2090881"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a:ln>
                <a:noFill/>
              </a:ln>
              <a:solidFill>
                <a:schemeClr val="accent2"/>
              </a:solidFill>
              <a:effectLst/>
              <a:latin typeface="Arial" charset="0"/>
              <a:ea typeface="ＭＳ Ｐゴシック" charset="-128"/>
            </a:endParaRPr>
          </a:p>
        </p:txBody>
      </p:sp>
      <p:sp>
        <p:nvSpPr>
          <p:cNvPr id="34" name="四角形吹き出し 9">
            <a:extLst>
              <a:ext uri="{FF2B5EF4-FFF2-40B4-BE49-F238E27FC236}">
                <a16:creationId xmlns:a16="http://schemas.microsoft.com/office/drawing/2014/main" id="{CC224162-B5E5-41B5-ACE7-6A7353141AE3}"/>
              </a:ext>
            </a:extLst>
          </p:cNvPr>
          <p:cNvSpPr/>
          <p:nvPr/>
        </p:nvSpPr>
        <p:spPr bwMode="auto">
          <a:xfrm>
            <a:off x="1957947" y="5719202"/>
            <a:ext cx="3680851" cy="453600"/>
          </a:xfrm>
          <a:prstGeom prst="wedgeRectCallout">
            <a:avLst>
              <a:gd name="adj1" fmla="val -58113"/>
              <a:gd name="adj2" fmla="val -52707"/>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dirty="0">
                <a:solidFill>
                  <a:srgbClr val="FF0000"/>
                </a:solidFill>
                <a:latin typeface="Meiryo UI" panose="020B0604030504040204" pitchFamily="50" charset="-128"/>
                <a:ea typeface="Meiryo UI" panose="020B0604030504040204" pitchFamily="50" charset="-128"/>
              </a:rPr>
              <a:t>表側は</a:t>
            </a:r>
            <a:r>
              <a:rPr lang="en-US" altLang="ja-JP" dirty="0">
                <a:solidFill>
                  <a:srgbClr val="FF0000"/>
                </a:solidFill>
                <a:latin typeface="Meiryo UI" panose="020B0604030504040204" pitchFamily="50" charset="-128"/>
                <a:ea typeface="Meiryo UI" panose="020B0604030504040204" pitchFamily="50" charset="-128"/>
              </a:rPr>
              <a:t>2-1</a:t>
            </a:r>
            <a:r>
              <a:rPr lang="ja-JP" altLang="en-US" dirty="0">
                <a:solidFill>
                  <a:srgbClr val="FF0000"/>
                </a:solidFill>
                <a:latin typeface="Meiryo UI" panose="020B0604030504040204" pitchFamily="50" charset="-128"/>
                <a:ea typeface="Meiryo UI" panose="020B0604030504040204" pitchFamily="50" charset="-128"/>
              </a:rPr>
              <a:t>の実施項目に記載した「実施項目」と一致させてください。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18" name="四角形吹き出し 9">
            <a:extLst>
              <a:ext uri="{FF2B5EF4-FFF2-40B4-BE49-F238E27FC236}">
                <a16:creationId xmlns:a16="http://schemas.microsoft.com/office/drawing/2014/main" id="{CEBBDB0D-C6B5-43B2-8B94-B9CB41C06BD0}"/>
              </a:ext>
            </a:extLst>
          </p:cNvPr>
          <p:cNvSpPr/>
          <p:nvPr/>
        </p:nvSpPr>
        <p:spPr bwMode="auto">
          <a:xfrm>
            <a:off x="5355581" y="2477630"/>
            <a:ext cx="3338673" cy="595582"/>
          </a:xfrm>
          <a:prstGeom prst="wedgeRectCallout">
            <a:avLst>
              <a:gd name="adj1" fmla="val -34735"/>
              <a:gd name="adj2" fmla="val -80586"/>
            </a:avLst>
          </a:prstGeom>
          <a:solidFill>
            <a:schemeClr val="bg1"/>
          </a:solid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a:spcBef>
                <a:spcPts val="0"/>
              </a:spcBef>
            </a:pPr>
            <a:r>
              <a:rPr lang="ja-JP" altLang="en-US"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評価・検証を補助事業期間内に完了させる場合、</a:t>
            </a:r>
            <a:endParaRPr lang="en-US" altLang="ja-JP" u="wavy"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a:p>
            <a:pPr>
              <a:spcBef>
                <a:spcPts val="0"/>
              </a:spcBef>
            </a:pPr>
            <a:r>
              <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2021</a:t>
            </a: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年</a:t>
            </a:r>
            <a:r>
              <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4</a:t>
            </a:r>
            <a:r>
              <a:rPr lang="ja-JP" altLang="en-US" dirty="0">
                <a:solidFill>
                  <a:srgbClr val="FF0000"/>
                </a:solidFill>
                <a:latin typeface="Meiryo UI" panose="020B0604030504040204" pitchFamily="50" charset="-128"/>
                <a:ea typeface="Meiryo UI" panose="020B0604030504040204" pitchFamily="50" charset="-128"/>
                <a:sym typeface="Meiryo UI" panose="020B0604030504040204" pitchFamily="50" charset="-128"/>
              </a:rPr>
              <a:t>月以降の記載は不要です。</a:t>
            </a:r>
            <a:endParaRPr lang="en-US" altLang="ja-JP" dirty="0">
              <a:solidFill>
                <a:srgbClr val="FF0000"/>
              </a:solidFill>
              <a:latin typeface="Meiryo UI" panose="020B0604030504040204" pitchFamily="50" charset="-128"/>
              <a:ea typeface="Meiryo UI" panose="020B0604030504040204" pitchFamily="50" charset="-128"/>
              <a:sym typeface="Meiryo UI" panose="020B0604030504040204" pitchFamily="50" charset="-128"/>
            </a:endParaRPr>
          </a:p>
        </p:txBody>
      </p:sp>
    </p:spTree>
    <p:extLst>
      <p:ext uri="{BB962C8B-B14F-4D97-AF65-F5344CB8AC3E}">
        <p14:creationId xmlns:p14="http://schemas.microsoft.com/office/powerpoint/2010/main" val="1809225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302&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2ScED07SqaYmta7pfZEkI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2702</Words>
  <Application>Microsoft Office PowerPoint</Application>
  <PresentationFormat>A4 210 x 297 mm</PresentationFormat>
  <Paragraphs>339</Paragraphs>
  <Slides>17</Slides>
  <Notes>17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5" baseType="lpstr">
      <vt:lpstr>Meiryo UI</vt:lpstr>
      <vt:lpstr>ＭＳ Ｐゴシック</vt:lpstr>
      <vt:lpstr>ＭＳ Ｐ明朝</vt:lpstr>
      <vt:lpstr>Arial</vt:lpstr>
      <vt:lpstr>Times New Roman</vt:lpstr>
      <vt:lpstr>Wingdings</vt:lpstr>
      <vt:lpstr>1_新しいﾌﾟﾚｾﾞﾝﾃｰｼｮﾝ</vt:lpstr>
      <vt:lpstr>think-cell スライド</vt:lpstr>
      <vt:lpstr>令和２年度補正予算 産業保安高度化推進事業費補助金　  補助事業概要説明書</vt:lpstr>
      <vt:lpstr>１．実証技術・システムの全体像</vt:lpstr>
      <vt:lpstr>１－１．概要とその位置づけ</vt:lpstr>
      <vt:lpstr>１－２．期待される効果</vt:lpstr>
      <vt:lpstr>１－３．ユーザーニーズ</vt:lpstr>
      <vt:lpstr>１－４．AIの革新性</vt:lpstr>
      <vt:lpstr>２．実施事業の概要</vt:lpstr>
      <vt:lpstr>２－１．実証における実施項目および方法</vt:lpstr>
      <vt:lpstr>２－２．実証事業のスケジュール</vt:lpstr>
      <vt:lpstr>２－３．実証事業の体制（単独申請の場合）（１／２）</vt:lpstr>
      <vt:lpstr>２－３．実証事業の体制（単独申請の場合）（２／２）</vt:lpstr>
      <vt:lpstr>２－４、５．実証事業の体制（コンソーシアム申請、共同申請の場合） （１／２）</vt:lpstr>
      <vt:lpstr>２－４、５．実証事業の体制（コンソーシアム申請、共同申請の場合） （２／２）</vt:lpstr>
      <vt:lpstr>３．実証事業完了後の事業展開</vt:lpstr>
      <vt:lpstr>３－１．実証事業完了後の取組方針</vt:lpstr>
      <vt:lpstr>３－２．実証事業完了後のスケジュール</vt:lpstr>
      <vt:lpstr>３－３．産業保安高度化に向けた会社方針・計画・取組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2020-06-24T11:02:09Z</dcterms:created>
  <dcterms:modified xsi:type="dcterms:W3CDTF">2020-06-24T11:07:56Z</dcterms:modified>
</cp:coreProperties>
</file>