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60" r:id="rId1"/>
  </p:sldMasterIdLst>
  <p:notesMasterIdLst>
    <p:notesMasterId r:id="rId41"/>
  </p:notesMasterIdLst>
  <p:handoutMasterIdLst>
    <p:handoutMasterId r:id="rId42"/>
  </p:handoutMasterIdLst>
  <p:sldIdLst>
    <p:sldId id="256" r:id="rId2"/>
    <p:sldId id="378" r:id="rId3"/>
    <p:sldId id="308" r:id="rId4"/>
    <p:sldId id="304" r:id="rId5"/>
    <p:sldId id="332" r:id="rId6"/>
    <p:sldId id="341" r:id="rId7"/>
    <p:sldId id="380" r:id="rId8"/>
    <p:sldId id="310" r:id="rId9"/>
    <p:sldId id="344" r:id="rId10"/>
    <p:sldId id="345" r:id="rId11"/>
    <p:sldId id="346" r:id="rId12"/>
    <p:sldId id="347" r:id="rId13"/>
    <p:sldId id="348" r:id="rId14"/>
    <p:sldId id="349" r:id="rId15"/>
    <p:sldId id="350" r:id="rId16"/>
    <p:sldId id="351" r:id="rId17"/>
    <p:sldId id="352" r:id="rId18"/>
    <p:sldId id="353" r:id="rId19"/>
    <p:sldId id="306" r:id="rId20"/>
    <p:sldId id="382" r:id="rId21"/>
    <p:sldId id="383" r:id="rId22"/>
    <p:sldId id="372" r:id="rId23"/>
    <p:sldId id="373" r:id="rId24"/>
    <p:sldId id="374" r:id="rId25"/>
    <p:sldId id="375" r:id="rId26"/>
    <p:sldId id="376" r:id="rId27"/>
    <p:sldId id="358" r:id="rId28"/>
    <p:sldId id="359" r:id="rId29"/>
    <p:sldId id="360" r:id="rId30"/>
    <p:sldId id="361" r:id="rId31"/>
    <p:sldId id="362" r:id="rId32"/>
    <p:sldId id="363" r:id="rId33"/>
    <p:sldId id="364" r:id="rId34"/>
    <p:sldId id="365" r:id="rId35"/>
    <p:sldId id="366" r:id="rId36"/>
    <p:sldId id="381" r:id="rId37"/>
    <p:sldId id="368" r:id="rId38"/>
    <p:sldId id="369" r:id="rId39"/>
    <p:sldId id="357" r:id="rId40"/>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EA028F-F9D2-4B94-9C27-7C1551A838D8}" v="5" dt="2025-08-28T02:49:11.842"/>
    <p1510:client id="{7626C4B9-BB8F-41A3-A894-38CC3284A8DB}" v="19" dt="2025-08-28T04:27:10.29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1188" y="4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48" Type="http://schemas.microsoft.com/office/2018/10/relationships/authors" Targe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32EC720D-1762-6703-6861-9C38CBB1B406}"/>
              </a:ext>
            </a:extLst>
          </p:cNvPr>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02EA7FA4-A73E-825B-6E7B-C99237A9A6A8}"/>
              </a:ext>
            </a:extLst>
          </p:cNvPr>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A5686851-B5D2-4357-B3D1-E4671C66F7ED}" type="datetimeFigureOut">
              <a:rPr kumimoji="1" lang="ja-JP" altLang="en-US" smtClean="0"/>
              <a:t>2025/9/2</a:t>
            </a:fld>
            <a:endParaRPr kumimoji="1" lang="ja-JP" altLang="en-US"/>
          </a:p>
        </p:txBody>
      </p:sp>
      <p:sp>
        <p:nvSpPr>
          <p:cNvPr id="4" name="フッター プレースホルダー 3">
            <a:extLst>
              <a:ext uri="{FF2B5EF4-FFF2-40B4-BE49-F238E27FC236}">
                <a16:creationId xmlns:a16="http://schemas.microsoft.com/office/drawing/2014/main" id="{B449159E-F88A-1892-3BBA-CB7B6A75238A}"/>
              </a:ext>
            </a:extLst>
          </p:cNvPr>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FA539A11-666D-A218-0124-38B7D03E8DED}"/>
              </a:ext>
            </a:extLst>
          </p:cNvPr>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14CAD256-2E4D-4720-85BF-8DB29F6B7CDD}" type="slidenum">
              <a:rPr kumimoji="1" lang="ja-JP" altLang="en-US" smtClean="0"/>
              <a:t>‹#›</a:t>
            </a:fld>
            <a:endParaRPr kumimoji="1" lang="ja-JP" altLang="en-US"/>
          </a:p>
        </p:txBody>
      </p:sp>
    </p:spTree>
    <p:extLst>
      <p:ext uri="{BB962C8B-B14F-4D97-AF65-F5344CB8AC3E}">
        <p14:creationId xmlns:p14="http://schemas.microsoft.com/office/powerpoint/2010/main" val="179404682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77EEE049-E83B-4787-8E80-E3AAF9C9C366}" type="datetimeFigureOut">
              <a:rPr kumimoji="1" lang="ja-JP" altLang="en-US" smtClean="0"/>
              <a:t>2025/9/2</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323A380A-AB9A-4330-A729-7BEA3D22F50F}" type="slidenum">
              <a:rPr kumimoji="1" lang="ja-JP" altLang="en-US" smtClean="0"/>
              <a:t>‹#›</a:t>
            </a:fld>
            <a:endParaRPr kumimoji="1" lang="ja-JP" altLang="en-US"/>
          </a:p>
        </p:txBody>
      </p:sp>
    </p:spTree>
    <p:extLst>
      <p:ext uri="{BB962C8B-B14F-4D97-AF65-F5344CB8AC3E}">
        <p14:creationId xmlns:p14="http://schemas.microsoft.com/office/powerpoint/2010/main" val="253992201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23A380A-AB9A-4330-A729-7BEA3D22F50F}" type="slidenum">
              <a:rPr kumimoji="1" lang="ja-JP" altLang="en-US" smtClean="0"/>
              <a:t>7</a:t>
            </a:fld>
            <a:endParaRPr kumimoji="1" lang="ja-JP" altLang="en-US"/>
          </a:p>
        </p:txBody>
      </p:sp>
    </p:spTree>
    <p:extLst>
      <p:ext uri="{BB962C8B-B14F-4D97-AF65-F5344CB8AC3E}">
        <p14:creationId xmlns:p14="http://schemas.microsoft.com/office/powerpoint/2010/main" val="2143954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23A380A-AB9A-4330-A729-7BEA3D22F50F}" type="slidenum">
              <a:rPr kumimoji="1" lang="ja-JP" altLang="en-US" smtClean="0"/>
              <a:t>18</a:t>
            </a:fld>
            <a:endParaRPr kumimoji="1" lang="ja-JP" altLang="en-US"/>
          </a:p>
        </p:txBody>
      </p:sp>
    </p:spTree>
    <p:extLst>
      <p:ext uri="{BB962C8B-B14F-4D97-AF65-F5344CB8AC3E}">
        <p14:creationId xmlns:p14="http://schemas.microsoft.com/office/powerpoint/2010/main" val="12747083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normAutofit/>
          </a:bodyPr>
          <a:lstStyle>
            <a:lvl1pPr algn="ctr">
              <a:defRPr sz="3600">
                <a:latin typeface="Meiryo UI" panose="020B0604030504040204" pitchFamily="50" charset="-128"/>
                <a:ea typeface="Meiryo UI" panose="020B0604030504040204" pitchFamily="50" charset="-128"/>
              </a:defRPr>
            </a:lvl1pPr>
          </a:lstStyle>
          <a:p>
            <a:r>
              <a:rPr lang="ja-JP" altLang="en-US"/>
              <a:t>マスター タイトルの書式設定</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atin typeface="Meiryo UI" panose="020B0604030504040204" pitchFamily="50" charset="-128"/>
                <a:ea typeface="Meiryo UI" panose="020B0604030504040204"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712A60FD-E50E-49FC-8678-558D42AFA1D5}" type="datetime1">
              <a:rPr kumimoji="1" lang="ja-JP" altLang="en-US" smtClean="0"/>
              <a:t>2025/9/2</a:t>
            </a:fld>
            <a:endParaRPr kumimoji="1" lang="ja-JP" altLang="en-US"/>
          </a:p>
        </p:txBody>
      </p:sp>
      <p:sp>
        <p:nvSpPr>
          <p:cNvPr id="5" name="Footer Placeholder 4"/>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endParaRPr kumimoji="1" lang="ja-JP" altLang="en-US"/>
          </a:p>
        </p:txBody>
      </p:sp>
    </p:spTree>
    <p:extLst>
      <p:ext uri="{BB962C8B-B14F-4D97-AF65-F5344CB8AC3E}">
        <p14:creationId xmlns:p14="http://schemas.microsoft.com/office/powerpoint/2010/main" val="4230687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4D5F4326-7642-44B6-BC85-8291AA31FB0D}" type="datetime1">
              <a:rPr kumimoji="1" lang="ja-JP" altLang="en-US" smtClean="0"/>
              <a:t>2025/9/2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テキスト ボックス 10">
            <a:extLst>
              <a:ext uri="{FF2B5EF4-FFF2-40B4-BE49-F238E27FC236}">
                <a16:creationId xmlns:a16="http://schemas.microsoft.com/office/drawing/2014/main" id="{808B6C1A-E2F9-570D-DC5D-49C370AC3C7D}"/>
              </a:ext>
            </a:extLst>
          </p:cNvPr>
          <p:cNvSpPr txBox="1"/>
          <p:nvPr userDrawn="1"/>
        </p:nvSpPr>
        <p:spPr>
          <a:xfrm>
            <a:off x="8817021" y="6596744"/>
            <a:ext cx="438535" cy="276999"/>
          </a:xfrm>
          <a:prstGeom prst="rect">
            <a:avLst/>
          </a:prstGeom>
          <a:noFill/>
        </p:spPr>
        <p:txBody>
          <a:bodyPr wrap="square" rtlCol="0">
            <a:spAutoFit/>
          </a:bodyPr>
          <a:lstStyle/>
          <a:p>
            <a:fld id="{D86C3E0D-13F3-4312-9666-CC595BE14A6D}" type="slidenum">
              <a:rPr kumimoji="1" lang="ja-JP" altLang="en-US" sz="1200" smtClean="0">
                <a:latin typeface="Meiryo UI" panose="020B0604030504040204" pitchFamily="50" charset="-128"/>
                <a:ea typeface="Meiryo UI" panose="020B0604030504040204" pitchFamily="50" charset="-128"/>
              </a:rPr>
              <a:t>‹#›</a:t>
            </a:fld>
            <a:endParaRPr kumimoji="1" lang="ja-JP" altLang="en-US" sz="12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133211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AE23B655-EA82-450D-BD98-BD445FA909D6}" type="datetime1">
              <a:rPr kumimoji="1" lang="ja-JP" altLang="en-US" smtClean="0"/>
              <a:t>2025/9/2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0" name="テキスト ボックス 9">
            <a:extLst>
              <a:ext uri="{FF2B5EF4-FFF2-40B4-BE49-F238E27FC236}">
                <a16:creationId xmlns:a16="http://schemas.microsoft.com/office/drawing/2014/main" id="{1B733189-E944-FD1C-1DC0-BA63A20FE85C}"/>
              </a:ext>
            </a:extLst>
          </p:cNvPr>
          <p:cNvSpPr txBox="1"/>
          <p:nvPr userDrawn="1"/>
        </p:nvSpPr>
        <p:spPr>
          <a:xfrm>
            <a:off x="8817021" y="6596744"/>
            <a:ext cx="438535" cy="276999"/>
          </a:xfrm>
          <a:prstGeom prst="rect">
            <a:avLst/>
          </a:prstGeom>
          <a:noFill/>
        </p:spPr>
        <p:txBody>
          <a:bodyPr wrap="square" rtlCol="0">
            <a:spAutoFit/>
          </a:bodyPr>
          <a:lstStyle/>
          <a:p>
            <a:fld id="{D86C3E0D-13F3-4312-9666-CC595BE14A6D}" type="slidenum">
              <a:rPr kumimoji="1" lang="ja-JP" altLang="en-US" sz="1200" smtClean="0">
                <a:latin typeface="Meiryo UI" panose="020B0604030504040204" pitchFamily="50" charset="-128"/>
                <a:ea typeface="Meiryo UI" panose="020B0604030504040204" pitchFamily="50" charset="-128"/>
              </a:rPr>
              <a:t>‹#›</a:t>
            </a:fld>
            <a:endParaRPr kumimoji="1" lang="ja-JP" altLang="en-US" sz="12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212494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eiryo UI" panose="020B0604030504040204" pitchFamily="50" charset="-128"/>
                <a:ea typeface="Meiryo UI" panose="020B0604030504040204" pitchFamily="50" charset="-128"/>
              </a:defRPr>
            </a:lvl1pPr>
          </a:lstStyle>
          <a:p>
            <a:r>
              <a:rPr lang="ja-JP" altLang="en-US"/>
              <a:t>マスター タイトルの書式設定</a:t>
            </a:r>
            <a:endParaRPr lang="en-US"/>
          </a:p>
        </p:txBody>
      </p:sp>
      <p:sp>
        <p:nvSpPr>
          <p:cNvPr id="3" name="Content Placeholder 2"/>
          <p:cNvSpPr>
            <a:spLocks noGrp="1"/>
          </p:cNvSpPr>
          <p:nvPr>
            <p:ph idx="1"/>
          </p:nvPr>
        </p:nvSpPr>
        <p:spPr/>
        <p:txBody>
          <a:bodyPr>
            <a:normAutofit/>
          </a:bodyPr>
          <a:lstStyle>
            <a:lvl1pPr>
              <a:defRPr sz="1800">
                <a:latin typeface="Meiryo UI" panose="020B0604030504040204" pitchFamily="50" charset="-128"/>
                <a:ea typeface="Meiryo UI" panose="020B0604030504040204" pitchFamily="50" charset="-128"/>
              </a:defRPr>
            </a:lvl1pPr>
            <a:lvl2pPr>
              <a:defRPr sz="1800">
                <a:latin typeface="Meiryo UI" panose="020B0604030504040204" pitchFamily="50" charset="-128"/>
                <a:ea typeface="Meiryo UI" panose="020B0604030504040204" pitchFamily="50" charset="-128"/>
              </a:defRPr>
            </a:lvl2pPr>
            <a:lvl3pPr>
              <a:defRPr sz="1800">
                <a:latin typeface="Meiryo UI" panose="020B0604030504040204" pitchFamily="50" charset="-128"/>
                <a:ea typeface="Meiryo UI" panose="020B0604030504040204" pitchFamily="50" charset="-128"/>
              </a:defRPr>
            </a:lvl3pPr>
            <a:lvl4pPr>
              <a:defRPr sz="1800">
                <a:latin typeface="Meiryo UI" panose="020B0604030504040204" pitchFamily="50" charset="-128"/>
                <a:ea typeface="Meiryo UI" panose="020B0604030504040204" pitchFamily="50" charset="-128"/>
              </a:defRPr>
            </a:lvl4pPr>
            <a:lvl5pPr>
              <a:defRPr sz="1800">
                <a:latin typeface="Meiryo UI" panose="020B0604030504040204" pitchFamily="50" charset="-128"/>
                <a:ea typeface="Meiryo UI" panose="020B0604030504040204"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FE9BE217-77AB-498C-B5E5-693C33048170}" type="datetime1">
              <a:rPr kumimoji="1" lang="ja-JP" altLang="en-US" smtClean="0"/>
              <a:t>2025/9/2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テキスト ボックス 7">
            <a:extLst>
              <a:ext uri="{FF2B5EF4-FFF2-40B4-BE49-F238E27FC236}">
                <a16:creationId xmlns:a16="http://schemas.microsoft.com/office/drawing/2014/main" id="{809D50A9-B3DB-15E4-C0C4-0E74A3C5E66F}"/>
              </a:ext>
            </a:extLst>
          </p:cNvPr>
          <p:cNvSpPr txBox="1"/>
          <p:nvPr userDrawn="1"/>
        </p:nvSpPr>
        <p:spPr>
          <a:xfrm>
            <a:off x="8817021" y="6596744"/>
            <a:ext cx="438535" cy="276999"/>
          </a:xfrm>
          <a:prstGeom prst="rect">
            <a:avLst/>
          </a:prstGeom>
          <a:noFill/>
        </p:spPr>
        <p:txBody>
          <a:bodyPr wrap="square" rtlCol="0">
            <a:spAutoFit/>
          </a:bodyPr>
          <a:lstStyle/>
          <a:p>
            <a:fld id="{D86C3E0D-13F3-4312-9666-CC595BE14A6D}" type="slidenum">
              <a:rPr kumimoji="1" lang="ja-JP" altLang="en-US" sz="1200" smtClean="0">
                <a:latin typeface="Meiryo UI" panose="020B0604030504040204" pitchFamily="50" charset="-128"/>
                <a:ea typeface="Meiryo UI" panose="020B0604030504040204" pitchFamily="50" charset="-128"/>
              </a:rPr>
              <a:t>‹#›</a:t>
            </a:fld>
            <a:endParaRPr kumimoji="1" lang="ja-JP" altLang="en-US" sz="12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46894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normAutofit/>
          </a:bodyPr>
          <a:lstStyle>
            <a:lvl1pPr>
              <a:defRPr sz="3600"/>
            </a:lvl1pPr>
          </a:lstStyle>
          <a:p>
            <a:r>
              <a:rPr lang="ja-JP" altLang="en-US"/>
              <a:t>マスター タイトルの書式設定</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5158F8A-A67E-4D30-B58A-FCEDA9AFF367}" type="datetime1">
              <a:rPr kumimoji="1" lang="ja-JP" altLang="en-US" smtClean="0"/>
              <a:t>2025/9/2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テキスト ボックス 10">
            <a:extLst>
              <a:ext uri="{FF2B5EF4-FFF2-40B4-BE49-F238E27FC236}">
                <a16:creationId xmlns:a16="http://schemas.microsoft.com/office/drawing/2014/main" id="{A55ADC10-59B6-250E-DF8E-9F62C4C53547}"/>
              </a:ext>
            </a:extLst>
          </p:cNvPr>
          <p:cNvSpPr txBox="1"/>
          <p:nvPr userDrawn="1"/>
        </p:nvSpPr>
        <p:spPr>
          <a:xfrm>
            <a:off x="8817021" y="6596744"/>
            <a:ext cx="438535" cy="276999"/>
          </a:xfrm>
          <a:prstGeom prst="rect">
            <a:avLst/>
          </a:prstGeom>
          <a:noFill/>
        </p:spPr>
        <p:txBody>
          <a:bodyPr wrap="square" rtlCol="0">
            <a:spAutoFit/>
          </a:bodyPr>
          <a:lstStyle/>
          <a:p>
            <a:fld id="{D86C3E0D-13F3-4312-9666-CC595BE14A6D}" type="slidenum">
              <a:rPr kumimoji="1" lang="ja-JP" altLang="en-US" sz="1200" smtClean="0">
                <a:latin typeface="Meiryo UI" panose="020B0604030504040204" pitchFamily="50" charset="-128"/>
                <a:ea typeface="Meiryo UI" panose="020B0604030504040204" pitchFamily="50" charset="-128"/>
              </a:rPr>
              <a:t>‹#›</a:t>
            </a:fld>
            <a:endParaRPr kumimoji="1" lang="ja-JP" altLang="en-US" sz="12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12712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256032" y="1139509"/>
            <a:ext cx="4258818" cy="503745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4629150" y="1139509"/>
            <a:ext cx="4258818" cy="503745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1DBB29E0-3FB3-4308-A7EC-017D80EC7193}" type="datetime1">
              <a:rPr kumimoji="1" lang="ja-JP" altLang="en-US" smtClean="0"/>
              <a:t>2025/9/2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2" name="テキスト ボックス 11">
            <a:extLst>
              <a:ext uri="{FF2B5EF4-FFF2-40B4-BE49-F238E27FC236}">
                <a16:creationId xmlns:a16="http://schemas.microsoft.com/office/drawing/2014/main" id="{941F4C3E-9C30-BB01-C4D3-301595E9BFAC}"/>
              </a:ext>
            </a:extLst>
          </p:cNvPr>
          <p:cNvSpPr txBox="1"/>
          <p:nvPr userDrawn="1"/>
        </p:nvSpPr>
        <p:spPr>
          <a:xfrm>
            <a:off x="8817021" y="6596744"/>
            <a:ext cx="438535" cy="276999"/>
          </a:xfrm>
          <a:prstGeom prst="rect">
            <a:avLst/>
          </a:prstGeom>
          <a:noFill/>
        </p:spPr>
        <p:txBody>
          <a:bodyPr wrap="square" rtlCol="0">
            <a:spAutoFit/>
          </a:bodyPr>
          <a:lstStyle/>
          <a:p>
            <a:fld id="{D86C3E0D-13F3-4312-9666-CC595BE14A6D}" type="slidenum">
              <a:rPr kumimoji="1" lang="ja-JP" altLang="en-US" sz="1200" smtClean="0">
                <a:latin typeface="Meiryo UI" panose="020B0604030504040204" pitchFamily="50" charset="-128"/>
                <a:ea typeface="Meiryo UI" panose="020B0604030504040204" pitchFamily="50" charset="-128"/>
              </a:rPr>
              <a:t>‹#›</a:t>
            </a:fld>
            <a:endParaRPr kumimoji="1" lang="ja-JP" altLang="en-US" sz="12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5565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84628B9E-05F7-4993-8F63-4FC7E28D6655}" type="datetime1">
              <a:rPr kumimoji="1" lang="ja-JP" altLang="en-US" smtClean="0"/>
              <a:t>2025/9/2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4" name="テキスト ボックス 13">
            <a:extLst>
              <a:ext uri="{FF2B5EF4-FFF2-40B4-BE49-F238E27FC236}">
                <a16:creationId xmlns:a16="http://schemas.microsoft.com/office/drawing/2014/main" id="{3C3BDC09-0DE3-6F3B-FC69-21D9C7D21B68}"/>
              </a:ext>
            </a:extLst>
          </p:cNvPr>
          <p:cNvSpPr txBox="1"/>
          <p:nvPr userDrawn="1"/>
        </p:nvSpPr>
        <p:spPr>
          <a:xfrm>
            <a:off x="8817021" y="6596744"/>
            <a:ext cx="438535" cy="276999"/>
          </a:xfrm>
          <a:prstGeom prst="rect">
            <a:avLst/>
          </a:prstGeom>
          <a:noFill/>
        </p:spPr>
        <p:txBody>
          <a:bodyPr wrap="square" rtlCol="0">
            <a:spAutoFit/>
          </a:bodyPr>
          <a:lstStyle/>
          <a:p>
            <a:fld id="{D86C3E0D-13F3-4312-9666-CC595BE14A6D}" type="slidenum">
              <a:rPr kumimoji="1" lang="ja-JP" altLang="en-US" sz="1200" smtClean="0">
                <a:latin typeface="Meiryo UI" panose="020B0604030504040204" pitchFamily="50" charset="-128"/>
                <a:ea typeface="Meiryo UI" panose="020B0604030504040204" pitchFamily="50" charset="-128"/>
              </a:rPr>
              <a:t>‹#›</a:t>
            </a:fld>
            <a:endParaRPr kumimoji="1" lang="ja-JP" altLang="en-US" sz="12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99115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D6C37C7E-AD46-4C98-82BB-79D2AB7CCE84}" type="datetime1">
              <a:rPr kumimoji="1" lang="ja-JP" altLang="en-US" smtClean="0"/>
              <a:t>2025/9/2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10" name="テキスト ボックス 9">
            <a:extLst>
              <a:ext uri="{FF2B5EF4-FFF2-40B4-BE49-F238E27FC236}">
                <a16:creationId xmlns:a16="http://schemas.microsoft.com/office/drawing/2014/main" id="{9E798F85-2615-CD71-9421-12E4408A6962}"/>
              </a:ext>
            </a:extLst>
          </p:cNvPr>
          <p:cNvSpPr txBox="1"/>
          <p:nvPr userDrawn="1"/>
        </p:nvSpPr>
        <p:spPr>
          <a:xfrm>
            <a:off x="8817021" y="6596744"/>
            <a:ext cx="438535" cy="276999"/>
          </a:xfrm>
          <a:prstGeom prst="rect">
            <a:avLst/>
          </a:prstGeom>
          <a:noFill/>
        </p:spPr>
        <p:txBody>
          <a:bodyPr wrap="square" rtlCol="0">
            <a:spAutoFit/>
          </a:bodyPr>
          <a:lstStyle/>
          <a:p>
            <a:fld id="{D86C3E0D-13F3-4312-9666-CC595BE14A6D}" type="slidenum">
              <a:rPr kumimoji="1" lang="ja-JP" altLang="en-US" sz="1200" smtClean="0">
                <a:latin typeface="Meiryo UI" panose="020B0604030504040204" pitchFamily="50" charset="-128"/>
                <a:ea typeface="Meiryo UI" panose="020B0604030504040204" pitchFamily="50" charset="-128"/>
              </a:rPr>
              <a:t>‹#›</a:t>
            </a:fld>
            <a:endParaRPr kumimoji="1" lang="ja-JP" altLang="en-US" sz="12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048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0E47EA-605C-4B79-AAD3-3333FF7B016A}" type="datetime1">
              <a:rPr kumimoji="1" lang="ja-JP" altLang="en-US" smtClean="0"/>
              <a:t>2025/9/2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9" name="テキスト ボックス 8">
            <a:extLst>
              <a:ext uri="{FF2B5EF4-FFF2-40B4-BE49-F238E27FC236}">
                <a16:creationId xmlns:a16="http://schemas.microsoft.com/office/drawing/2014/main" id="{0538332D-1CCE-C028-B399-A7D222CDA62D}"/>
              </a:ext>
            </a:extLst>
          </p:cNvPr>
          <p:cNvSpPr txBox="1"/>
          <p:nvPr userDrawn="1"/>
        </p:nvSpPr>
        <p:spPr>
          <a:xfrm>
            <a:off x="8817021" y="6596744"/>
            <a:ext cx="438535" cy="276999"/>
          </a:xfrm>
          <a:prstGeom prst="rect">
            <a:avLst/>
          </a:prstGeom>
          <a:noFill/>
        </p:spPr>
        <p:txBody>
          <a:bodyPr wrap="square" rtlCol="0">
            <a:spAutoFit/>
          </a:bodyPr>
          <a:lstStyle/>
          <a:p>
            <a:fld id="{D86C3E0D-13F3-4312-9666-CC595BE14A6D}" type="slidenum">
              <a:rPr kumimoji="1" lang="ja-JP" altLang="en-US" sz="1200" smtClean="0">
                <a:latin typeface="Meiryo UI" panose="020B0604030504040204" pitchFamily="50" charset="-128"/>
                <a:ea typeface="Meiryo UI" panose="020B0604030504040204" pitchFamily="50" charset="-128"/>
              </a:rPr>
              <a:t>‹#›</a:t>
            </a:fld>
            <a:endParaRPr kumimoji="1" lang="ja-JP" altLang="en-US" sz="12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9540461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AD49C63-8DBE-4E40-BE91-3AFA5449823C}" type="datetime1">
              <a:rPr kumimoji="1" lang="ja-JP" altLang="en-US" smtClean="0"/>
              <a:t>2025/9/2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2" name="テキスト ボックス 11">
            <a:extLst>
              <a:ext uri="{FF2B5EF4-FFF2-40B4-BE49-F238E27FC236}">
                <a16:creationId xmlns:a16="http://schemas.microsoft.com/office/drawing/2014/main" id="{E7415AF9-DA16-7E62-F115-8C35E445E2A9}"/>
              </a:ext>
            </a:extLst>
          </p:cNvPr>
          <p:cNvSpPr txBox="1"/>
          <p:nvPr userDrawn="1"/>
        </p:nvSpPr>
        <p:spPr>
          <a:xfrm>
            <a:off x="8817021" y="6596744"/>
            <a:ext cx="438535" cy="276999"/>
          </a:xfrm>
          <a:prstGeom prst="rect">
            <a:avLst/>
          </a:prstGeom>
          <a:noFill/>
        </p:spPr>
        <p:txBody>
          <a:bodyPr wrap="square" rtlCol="0">
            <a:spAutoFit/>
          </a:bodyPr>
          <a:lstStyle/>
          <a:p>
            <a:fld id="{D86C3E0D-13F3-4312-9666-CC595BE14A6D}" type="slidenum">
              <a:rPr kumimoji="1" lang="ja-JP" altLang="en-US" sz="1200" smtClean="0">
                <a:latin typeface="Meiryo UI" panose="020B0604030504040204" pitchFamily="50" charset="-128"/>
                <a:ea typeface="Meiryo UI" panose="020B0604030504040204" pitchFamily="50" charset="-128"/>
              </a:rPr>
              <a:t>‹#›</a:t>
            </a:fld>
            <a:endParaRPr kumimoji="1" lang="ja-JP" altLang="en-US" sz="12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7774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BFC97CA-6485-41B7-B7F3-2E13DE71B902}" type="datetime1">
              <a:rPr kumimoji="1" lang="ja-JP" altLang="en-US" smtClean="0"/>
              <a:t>2025/9/2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2" name="テキスト ボックス 11">
            <a:extLst>
              <a:ext uri="{FF2B5EF4-FFF2-40B4-BE49-F238E27FC236}">
                <a16:creationId xmlns:a16="http://schemas.microsoft.com/office/drawing/2014/main" id="{BC66AE9F-6BEF-52C8-CF12-A3722B084D1D}"/>
              </a:ext>
            </a:extLst>
          </p:cNvPr>
          <p:cNvSpPr txBox="1"/>
          <p:nvPr userDrawn="1"/>
        </p:nvSpPr>
        <p:spPr>
          <a:xfrm>
            <a:off x="8817021" y="6596744"/>
            <a:ext cx="438535" cy="276999"/>
          </a:xfrm>
          <a:prstGeom prst="rect">
            <a:avLst/>
          </a:prstGeom>
          <a:noFill/>
        </p:spPr>
        <p:txBody>
          <a:bodyPr wrap="square" rtlCol="0">
            <a:spAutoFit/>
          </a:bodyPr>
          <a:lstStyle/>
          <a:p>
            <a:fld id="{D86C3E0D-13F3-4312-9666-CC595BE14A6D}" type="slidenum">
              <a:rPr kumimoji="1" lang="ja-JP" altLang="en-US" sz="1200" smtClean="0">
                <a:latin typeface="Meiryo UI" panose="020B0604030504040204" pitchFamily="50" charset="-128"/>
                <a:ea typeface="Meiryo UI" panose="020B0604030504040204" pitchFamily="50" charset="-128"/>
              </a:rPr>
              <a:t>‹#›</a:t>
            </a:fld>
            <a:endParaRPr kumimoji="1" lang="ja-JP" altLang="en-US" sz="12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66742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6032" y="210312"/>
            <a:ext cx="8631936" cy="749809"/>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358668" y="1069848"/>
            <a:ext cx="8631936" cy="5107115"/>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256032"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8C2C8-D515-427C-877B-CDAF272E7B72}" type="datetime1">
              <a:rPr kumimoji="1" lang="ja-JP" altLang="en-US" smtClean="0"/>
              <a:t>2025/9/2</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Tree>
    <p:extLst>
      <p:ext uri="{BB962C8B-B14F-4D97-AF65-F5344CB8AC3E}">
        <p14:creationId xmlns:p14="http://schemas.microsoft.com/office/powerpoint/2010/main" val="42773818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kumimoji="1" sz="2800" kern="1200">
          <a:solidFill>
            <a:schemeClr val="tx1"/>
          </a:solidFill>
          <a:latin typeface="Meiryo UI" panose="020B0604030504040204" pitchFamily="50" charset="-128"/>
          <a:ea typeface="Meiryo UI" panose="020B0604030504040204"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BE0414-57BF-46F7-B301-60821490AEFC}"/>
              </a:ext>
            </a:extLst>
          </p:cNvPr>
          <p:cNvSpPr>
            <a:spLocks noGrp="1"/>
          </p:cNvSpPr>
          <p:nvPr>
            <p:ph type="ctrTitle"/>
          </p:nvPr>
        </p:nvSpPr>
        <p:spPr>
          <a:xfrm>
            <a:off x="685800" y="440249"/>
            <a:ext cx="7772400" cy="2387600"/>
          </a:xfrm>
        </p:spPr>
        <p:txBody>
          <a:bodyPr>
            <a:normAutofit fontScale="90000"/>
          </a:bodyPr>
          <a:lstStyle/>
          <a:p>
            <a:r>
              <a:rPr kumimoji="1" lang="ja-JP" altLang="en-US" sz="3200">
                <a:latin typeface="Meiryo UI" panose="020B0604030504040204" pitchFamily="50" charset="-128"/>
                <a:ea typeface="Meiryo UI" panose="020B0604030504040204" pitchFamily="50" charset="-128"/>
              </a:rPr>
              <a:t>令和</a:t>
            </a:r>
            <a:r>
              <a:rPr kumimoji="1" lang="en-US" altLang="ja-JP" sz="3200">
                <a:latin typeface="Meiryo UI" panose="020B0604030504040204" pitchFamily="50" charset="-128"/>
                <a:ea typeface="Meiryo UI" panose="020B0604030504040204" pitchFamily="50" charset="-128"/>
              </a:rPr>
              <a:t>7</a:t>
            </a:r>
            <a:r>
              <a:rPr kumimoji="1" lang="ja-JP" altLang="en-US" sz="3200">
                <a:latin typeface="Meiryo UI" panose="020B0604030504040204" pitchFamily="50" charset="-128"/>
                <a:ea typeface="Meiryo UI" panose="020B0604030504040204" pitchFamily="50" charset="-128"/>
              </a:rPr>
              <a:t>年度</a:t>
            </a:r>
            <a:br>
              <a:rPr lang="en-US" altLang="ja-JP" sz="3200"/>
            </a:br>
            <a:r>
              <a:rPr lang="ja-JP" altLang="en-US" sz="3200"/>
              <a:t>再生可能エネルギー導入拡大・系統用蓄電池等</a:t>
            </a:r>
            <a:br>
              <a:rPr lang="en-US" altLang="ja-JP" sz="3200"/>
            </a:br>
            <a:r>
              <a:rPr lang="ja-JP" altLang="en-US" sz="3200"/>
              <a:t>電力貯蔵システム導入支援事業費補助金</a:t>
            </a:r>
            <a:br>
              <a:rPr kumimoji="1" lang="en-US" altLang="ja-JP" sz="3200">
                <a:latin typeface="Meiryo UI" panose="020B0604030504040204" pitchFamily="50" charset="-128"/>
                <a:ea typeface="Meiryo UI" panose="020B0604030504040204" pitchFamily="50" charset="-128"/>
              </a:rPr>
            </a:br>
            <a:br>
              <a:rPr kumimoji="1" lang="en-US" altLang="ja-JP" sz="3100">
                <a:latin typeface="Meiryo UI" panose="020B0604030504040204" pitchFamily="50" charset="-128"/>
                <a:ea typeface="Meiryo UI" panose="020B0604030504040204" pitchFamily="50" charset="-128"/>
              </a:rPr>
            </a:br>
            <a:r>
              <a:rPr lang="ja-JP" altLang="en-US" b="1">
                <a:latin typeface="Meiryo UI" panose="020B0604030504040204" pitchFamily="50" charset="-128"/>
                <a:ea typeface="Meiryo UI" panose="020B0604030504040204" pitchFamily="50" charset="-128"/>
              </a:rPr>
              <a:t>実施</a:t>
            </a:r>
            <a:r>
              <a:rPr kumimoji="1" lang="ja-JP" altLang="en-US" b="1">
                <a:latin typeface="Meiryo UI" panose="020B0604030504040204" pitchFamily="50" charset="-128"/>
                <a:ea typeface="Meiryo UI" panose="020B0604030504040204" pitchFamily="50" charset="-128"/>
              </a:rPr>
              <a:t>概要書</a:t>
            </a:r>
            <a:endParaRPr kumimoji="1" lang="ja-JP" altLang="en-US">
              <a:solidFill>
                <a:srgbClr val="00B050"/>
              </a:solidFill>
              <a:latin typeface="Meiryo UI" panose="020B0604030504040204" pitchFamily="50" charset="-128"/>
              <a:ea typeface="Meiryo UI" panose="020B0604030504040204" pitchFamily="50" charset="-128"/>
            </a:endParaRPr>
          </a:p>
        </p:txBody>
      </p:sp>
      <p:sp>
        <p:nvSpPr>
          <p:cNvPr id="3" name="字幕 2">
            <a:extLst>
              <a:ext uri="{FF2B5EF4-FFF2-40B4-BE49-F238E27FC236}">
                <a16:creationId xmlns:a16="http://schemas.microsoft.com/office/drawing/2014/main" id="{715B5BD9-AA44-46D8-B899-50AB5908CB5C}"/>
              </a:ext>
            </a:extLst>
          </p:cNvPr>
          <p:cNvSpPr>
            <a:spLocks noGrp="1"/>
          </p:cNvSpPr>
          <p:nvPr>
            <p:ph type="subTitle" idx="1"/>
          </p:nvPr>
        </p:nvSpPr>
        <p:spPr>
          <a:xfrm>
            <a:off x="1421687" y="2799450"/>
            <a:ext cx="6300626" cy="748608"/>
          </a:xfrm>
        </p:spPr>
        <p:txBody>
          <a:bodyPr wrap="none">
            <a:noAutofit/>
          </a:bodyPr>
          <a:lstStyle/>
          <a:p>
            <a:r>
              <a:rPr lang="en-US" altLang="ja-JP" sz="4800">
                <a:latin typeface="Meiryo UI" panose="020B0604030504040204" pitchFamily="50" charset="-128"/>
                <a:ea typeface="Meiryo UI" panose="020B0604030504040204" pitchFamily="50" charset="-128"/>
              </a:rPr>
              <a:t>【</a:t>
            </a:r>
            <a:r>
              <a:rPr lang="ja-JP" altLang="en-US" sz="4800">
                <a:latin typeface="Meiryo UI" panose="020B0604030504040204" pitchFamily="50" charset="-128"/>
                <a:ea typeface="Meiryo UI" panose="020B0604030504040204" pitchFamily="50" charset="-128"/>
              </a:rPr>
              <a:t>申請者名</a:t>
            </a:r>
            <a:r>
              <a:rPr lang="en-US" altLang="ja-JP" sz="1800">
                <a:latin typeface="Meiryo UI" panose="020B0604030504040204" pitchFamily="50" charset="-128"/>
                <a:ea typeface="Meiryo UI" panose="020B0604030504040204" pitchFamily="50" charset="-128"/>
              </a:rPr>
              <a:t>※</a:t>
            </a:r>
            <a:r>
              <a:rPr lang="ja-JP" altLang="en-US" sz="1800"/>
              <a:t>交付申請者の申請社名を記載すること</a:t>
            </a:r>
            <a:r>
              <a:rPr lang="en-US" altLang="ja-JP" sz="4800">
                <a:latin typeface="Meiryo UI" panose="020B0604030504040204" pitchFamily="50" charset="-128"/>
                <a:ea typeface="Meiryo UI" panose="020B0604030504040204" pitchFamily="50" charset="-128"/>
              </a:rPr>
              <a:t>】</a:t>
            </a:r>
            <a:endParaRPr kumimoji="1" lang="ja-JP" altLang="en-US" sz="40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DAA6350-C8DE-A9C6-4E9B-5B0A12C595F6}"/>
              </a:ext>
            </a:extLst>
          </p:cNvPr>
          <p:cNvSpPr txBox="1"/>
          <p:nvPr/>
        </p:nvSpPr>
        <p:spPr>
          <a:xfrm>
            <a:off x="914400" y="3880123"/>
            <a:ext cx="7772399" cy="2677656"/>
          </a:xfrm>
          <a:prstGeom prst="rect">
            <a:avLst/>
          </a:prstGeom>
          <a:solidFill>
            <a:schemeClr val="accent3">
              <a:lumMod val="20000"/>
              <a:lumOff val="80000"/>
            </a:schemeClr>
          </a:solidFill>
        </p:spPr>
        <p:txBody>
          <a:bodyPr wrap="square" rtlCol="0">
            <a:spAutoFit/>
          </a:bodyPr>
          <a:lstStyle/>
          <a:p>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作成時の注意事項</a:t>
            </a:r>
            <a:r>
              <a:rPr kumimoji="1" lang="en-US" altLang="ja-JP" sz="1400" dirty="0">
                <a:latin typeface="Meiryo UI" panose="020B0604030504040204" pitchFamily="50" charset="-128"/>
                <a:ea typeface="Meiryo UI" panose="020B0604030504040204" pitchFamily="50" charset="-128"/>
              </a:rPr>
              <a:t>】</a:t>
            </a:r>
          </a:p>
          <a:p>
            <a:pPr marL="108000" indent="-108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資料はこのフォーマットを用いて、記載例を参考に作成すること。</a:t>
            </a:r>
            <a:endParaRPr kumimoji="1" lang="en-US" altLang="ja-JP" sz="1400" dirty="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タイトル、項目名、 フォント等は変更しないこと。</a:t>
            </a:r>
            <a:endParaRPr kumimoji="1" lang="en-US" altLang="ja-JP" sz="1400" dirty="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背面グレー・背景グリーンのテキストボックス（このテキストボックスを含む）は削除のうえ、作成すること。</a:t>
            </a:r>
            <a:endParaRPr kumimoji="1" lang="en-US" altLang="ja-JP" sz="1400" dirty="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３．導入設備の主な仕様」「５．ビジネスモデルの構造」、「６．ビジネスモデルの実現性」については、導入を予定する補助対象設備（蓄電システムまたは水電解装置）に対応するフォーマットを選択し、作成すること。</a:t>
            </a:r>
            <a:endParaRPr kumimoji="1" lang="en-US" altLang="ja-JP" sz="1400" dirty="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本資料の内容は、実施計画書等に添付されている各書類と整合性をとること。</a:t>
            </a:r>
            <a:endParaRPr kumimoji="1" lang="en-US" altLang="ja-JP" sz="1400" dirty="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lang="ja-JP" altLang="en-US" sz="1400" dirty="0">
                <a:latin typeface="Meiryo UI" panose="020B0604030504040204" pitchFamily="50" charset="-128"/>
                <a:ea typeface="Meiryo UI" panose="020B0604030504040204" pitchFamily="50" charset="-128"/>
              </a:rPr>
              <a:t>本資料は、表紙も含む（別添を除き）</a:t>
            </a:r>
            <a:r>
              <a:rPr lang="ja-JP" altLang="en-US" sz="1400" b="1" u="sng" dirty="0">
                <a:latin typeface="Meiryo UI" panose="020B0604030504040204" pitchFamily="50" charset="-128"/>
                <a:ea typeface="Meiryo UI" panose="020B0604030504040204" pitchFamily="50" charset="-128"/>
              </a:rPr>
              <a:t>２５ページ以内</a:t>
            </a:r>
            <a:r>
              <a:rPr lang="ja-JP" altLang="en-US" sz="1400" dirty="0">
                <a:latin typeface="Meiryo UI" panose="020B0604030504040204" pitchFamily="50" charset="-128"/>
                <a:ea typeface="Meiryo UI" panose="020B0604030504040204" pitchFamily="50" charset="-128"/>
              </a:rPr>
              <a:t>に収めること。</a:t>
            </a:r>
            <a:endParaRPr lang="en-US" altLang="ja-JP" sz="1400" dirty="0">
              <a:latin typeface="Meiryo UI" panose="020B0604030504040204" pitchFamily="50" charset="-128"/>
              <a:ea typeface="Meiryo UI" panose="020B0604030504040204" pitchFamily="50" charset="-128"/>
            </a:endParaRPr>
          </a:p>
          <a:p>
            <a:pPr marL="288000" indent="-216000">
              <a:buFont typeface="Meiryo UI" panose="020B0604030504040204" pitchFamily="50" charset="-128"/>
              <a:buChar char="※"/>
            </a:pPr>
            <a:r>
              <a:rPr kumimoji="1" lang="en-US" altLang="ja-JP" sz="1400" dirty="0">
                <a:latin typeface="Meiryo UI" panose="020B0604030504040204" pitchFamily="50" charset="-128"/>
                <a:ea typeface="Meiryo UI" panose="020B0604030504040204" pitchFamily="50" charset="-128"/>
              </a:rPr>
              <a:t>PowerPoint</a:t>
            </a:r>
            <a:r>
              <a:rPr kumimoji="1" lang="ja-JP" altLang="en-US" sz="1400" dirty="0">
                <a:latin typeface="Meiryo UI" panose="020B0604030504040204" pitchFamily="50" charset="-128"/>
                <a:ea typeface="Meiryo UI" panose="020B0604030504040204" pitchFamily="50" charset="-128"/>
              </a:rPr>
              <a:t>形式のまま提出すること。</a:t>
            </a:r>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パスワード保護はしないこと。</a:t>
            </a:r>
            <a:r>
              <a:rPr kumimoji="1" lang="en-US" altLang="ja-JP" sz="1400" dirty="0">
                <a:latin typeface="Meiryo UI" panose="020B0604030504040204" pitchFamily="50" charset="-128"/>
                <a:ea typeface="Meiryo UI" panose="020B0604030504040204" pitchFamily="50" charset="-128"/>
              </a:rPr>
              <a:t>)</a:t>
            </a:r>
          </a:p>
          <a:p>
            <a:pPr marL="288000" indent="-216000">
              <a:buFont typeface="Meiryo UI" panose="020B0604030504040204" pitchFamily="50" charset="-128"/>
              <a:buChar char="※"/>
            </a:pPr>
            <a:r>
              <a:rPr kumimoji="1" lang="ja-JP" altLang="en-US" sz="1400" dirty="0">
                <a:latin typeface="Meiryo UI" panose="020B0604030504040204" pitchFamily="50" charset="-128"/>
                <a:ea typeface="Meiryo UI" panose="020B0604030504040204" pitchFamily="50" charset="-128"/>
              </a:rPr>
              <a:t>蓄電システムの場合で別添資料として指定しているものは２５ページ以内の内数には含まない。</a:t>
            </a:r>
            <a:endParaRPr kumimoji="1" lang="en-US" altLang="ja-JP" sz="1400" dirty="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蓄電システムの場合、右上に「水電解装置の場合」と記載のページは削除願います。（逆の場合も同様</a:t>
            </a:r>
            <a:r>
              <a:rPr kumimoji="1" lang="ja-JP" altLang="en-US" sz="1400" dirty="0">
                <a:solidFill>
                  <a:srgbClr val="00B050"/>
                </a:solidFill>
                <a:latin typeface="Meiryo UI" panose="020B0604030504040204" pitchFamily="50" charset="-128"/>
                <a:ea typeface="Meiryo UI" panose="020B0604030504040204" pitchFamily="50" charset="-128"/>
              </a:rPr>
              <a:t>）</a:t>
            </a:r>
            <a:endParaRPr kumimoji="1" lang="en-US" altLang="ja-JP" sz="1400" dirty="0">
              <a:solidFill>
                <a:srgbClr val="00B05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66145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8F898D-9681-9E94-E094-90CF029372DF}"/>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814C1186-6F30-7B91-404A-7A2AE8B11E39}"/>
              </a:ext>
            </a:extLst>
          </p:cNvPr>
          <p:cNvSpPr>
            <a:spLocks noGrp="1"/>
          </p:cNvSpPr>
          <p:nvPr>
            <p:ph type="title"/>
          </p:nvPr>
        </p:nvSpPr>
        <p:spPr>
          <a:xfrm>
            <a:off x="178206" y="202622"/>
            <a:ext cx="8640000" cy="540000"/>
          </a:xfrm>
          <a:ln>
            <a:noFill/>
          </a:ln>
        </p:spPr>
        <p:txBody>
          <a:bodyPr>
            <a:normAutofit/>
          </a:bodyPr>
          <a:lstStyle/>
          <a:p>
            <a:r>
              <a:rPr lang="ja-JP" altLang="en-US"/>
              <a:t>５．ビジネスモデルの構造</a:t>
            </a:r>
            <a:endParaRPr kumimoji="1" lang="ja-JP" altLang="en-US"/>
          </a:p>
        </p:txBody>
      </p:sp>
      <p:sp>
        <p:nvSpPr>
          <p:cNvPr id="162" name="正方形/長方形 161">
            <a:extLst>
              <a:ext uri="{FF2B5EF4-FFF2-40B4-BE49-F238E27FC236}">
                <a16:creationId xmlns:a16="http://schemas.microsoft.com/office/drawing/2014/main" id="{54F5BB62-7718-C685-0D79-332AAE3F0C67}"/>
              </a:ext>
            </a:extLst>
          </p:cNvPr>
          <p:cNvSpPr/>
          <p:nvPr/>
        </p:nvSpPr>
        <p:spPr>
          <a:xfrm>
            <a:off x="194334" y="2224743"/>
            <a:ext cx="8623872" cy="44306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91C31127-B53D-8EBF-48CD-630496EEDF0B}"/>
              </a:ext>
            </a:extLst>
          </p:cNvPr>
          <p:cNvSpPr txBox="1"/>
          <p:nvPr/>
        </p:nvSpPr>
        <p:spPr>
          <a:xfrm>
            <a:off x="178206" y="1147370"/>
            <a:ext cx="8640000" cy="954107"/>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設備の稼働開始から事業想定期間におけるビジネスモデルの収支構造の概要を、</a:t>
            </a:r>
            <a:r>
              <a:rPr kumimoji="1" lang="ja-JP" altLang="en-US" sz="1400" u="sng">
                <a:latin typeface="Meiryo UI" panose="020B0604030504040204" pitchFamily="50" charset="-128"/>
                <a:ea typeface="Meiryo UI" panose="020B0604030504040204" pitchFamily="50" charset="-128"/>
              </a:rPr>
              <a:t>構造図</a:t>
            </a:r>
            <a:r>
              <a:rPr kumimoji="1" lang="ja-JP" altLang="en-US" sz="1400">
                <a:latin typeface="Meiryo UI" panose="020B0604030504040204" pitchFamily="50" charset="-128"/>
                <a:ea typeface="Meiryo UI" panose="020B0604030504040204" pitchFamily="50" charset="-128"/>
              </a:rPr>
              <a:t>を用いて</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記載すること。（イニシャルコストは、蓄電システムの設計費・設備費・工事費の他、系統受変電設備、工事費負担金、土地取得費等、蓄電所設置に伴う費用を含めて検討すること。）</a:t>
            </a:r>
          </a:p>
          <a:p>
            <a:pPr marL="324000" indent="-216000">
              <a:buFont typeface="Meiryo UI" panose="020B0604030504040204" pitchFamily="50" charset="-128"/>
              <a:buChar char="※"/>
            </a:pPr>
            <a:r>
              <a:rPr kumimoji="1" lang="en-US" altLang="ja-JP" sz="1400">
                <a:latin typeface="Meiryo UI" panose="020B0604030504040204" pitchFamily="50" charset="-128"/>
                <a:ea typeface="Meiryo UI" panose="020B0604030504040204" pitchFamily="50" charset="-128"/>
              </a:rPr>
              <a:t>1</a:t>
            </a:r>
            <a:r>
              <a:rPr kumimoji="1" lang="ja-JP" altLang="en-US" sz="1400">
                <a:latin typeface="Meiryo UI" panose="020B0604030504040204" pitchFamily="50" charset="-128"/>
                <a:ea typeface="Meiryo UI" panose="020B0604030504040204" pitchFamily="50" charset="-128"/>
              </a:rPr>
              <a:t>ページに収まらない場合は、複数ページの記載も可とする。</a:t>
            </a:r>
            <a:endParaRPr kumimoji="1" lang="en-US" altLang="ja-JP" sz="140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D8F3C270-AA13-B390-77F3-945FD5069233}"/>
              </a:ext>
            </a:extLst>
          </p:cNvPr>
          <p:cNvSpPr txBox="1"/>
          <p:nvPr/>
        </p:nvSpPr>
        <p:spPr>
          <a:xfrm>
            <a:off x="194334" y="2224743"/>
            <a:ext cx="1640779" cy="253916"/>
          </a:xfrm>
          <a:prstGeom prst="rect">
            <a:avLst/>
          </a:prstGeom>
          <a:solidFill>
            <a:schemeClr val="bg1">
              <a:lumMod val="95000"/>
            </a:schemeClr>
          </a:solidFill>
          <a:ln>
            <a:solidFill>
              <a:schemeClr val="tx1"/>
            </a:solidFill>
          </a:ln>
        </p:spPr>
        <p:txBody>
          <a:bodyPr wrap="square" rtlCol="0">
            <a:spAutoFit/>
          </a:bodyPr>
          <a:lstStyle/>
          <a:p>
            <a:r>
              <a:rPr kumimoji="1" lang="ja-JP" altLang="en-US" sz="1050" b="1">
                <a:latin typeface="Meiryo UI" panose="020B0604030504040204" pitchFamily="50" charset="-128"/>
                <a:ea typeface="Meiryo UI" panose="020B0604030504040204" pitchFamily="50" charset="-128"/>
              </a:rPr>
              <a:t>構造図</a:t>
            </a:r>
          </a:p>
        </p:txBody>
      </p:sp>
      <p:sp>
        <p:nvSpPr>
          <p:cNvPr id="32" name="テキスト ボックス 31">
            <a:extLst>
              <a:ext uri="{FF2B5EF4-FFF2-40B4-BE49-F238E27FC236}">
                <a16:creationId xmlns:a16="http://schemas.microsoft.com/office/drawing/2014/main" id="{9066A468-B511-D8D6-BEA7-1552A9113080}"/>
              </a:ext>
            </a:extLst>
          </p:cNvPr>
          <p:cNvSpPr txBox="1"/>
          <p:nvPr/>
        </p:nvSpPr>
        <p:spPr>
          <a:xfrm>
            <a:off x="6192000" y="0"/>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
        <p:nvSpPr>
          <p:cNvPr id="5" name="テキスト ボックス 4">
            <a:extLst>
              <a:ext uri="{FF2B5EF4-FFF2-40B4-BE49-F238E27FC236}">
                <a16:creationId xmlns:a16="http://schemas.microsoft.com/office/drawing/2014/main" id="{62DB1E55-D341-6381-EB27-58FE2505D695}"/>
              </a:ext>
            </a:extLst>
          </p:cNvPr>
          <p:cNvSpPr txBox="1"/>
          <p:nvPr/>
        </p:nvSpPr>
        <p:spPr>
          <a:xfrm>
            <a:off x="6192000" y="363105"/>
            <a:ext cx="2952000" cy="461665"/>
          </a:xfrm>
          <a:prstGeom prst="rect">
            <a:avLst/>
          </a:prstGeom>
          <a:solidFill>
            <a:schemeClr val="bg1"/>
          </a:solidFill>
          <a:ln>
            <a:solidFill>
              <a:srgbClr val="00B050"/>
            </a:solidFill>
          </a:ln>
        </p:spPr>
        <p:txBody>
          <a:bodyPr wrap="square" rtlCol="0">
            <a:spAutoFit/>
          </a:bodyPr>
          <a:lstStyle/>
          <a:p>
            <a:r>
              <a:rPr kumimoji="1" lang="ja-JP" altLang="en-US" sz="1200">
                <a:solidFill>
                  <a:srgbClr val="00B050"/>
                </a:solidFill>
              </a:rPr>
              <a:t>採点審査項目</a:t>
            </a:r>
            <a:endParaRPr kumimoji="1" lang="en-US" altLang="ja-JP" sz="1200">
              <a:solidFill>
                <a:srgbClr val="00B050"/>
              </a:solidFill>
            </a:endParaRPr>
          </a:p>
          <a:p>
            <a:r>
              <a:rPr kumimoji="1" lang="ja-JP" altLang="en-US" sz="1200">
                <a:solidFill>
                  <a:srgbClr val="00B050"/>
                </a:solidFill>
              </a:rPr>
              <a:t>　</a:t>
            </a:r>
            <a:r>
              <a:rPr kumimoji="1" lang="en-US" altLang="ja-JP" sz="1200">
                <a:solidFill>
                  <a:srgbClr val="00B050"/>
                </a:solidFill>
              </a:rPr>
              <a:t>3) -</a:t>
            </a:r>
            <a:r>
              <a:rPr kumimoji="1" lang="ja-JP" altLang="en-US" sz="1200">
                <a:solidFill>
                  <a:srgbClr val="00B050"/>
                </a:solidFill>
              </a:rPr>
              <a:t>①ビジネスモデルの構造</a:t>
            </a:r>
            <a:endParaRPr kumimoji="1" lang="en-US" altLang="ja-JP" sz="1200">
              <a:solidFill>
                <a:srgbClr val="00B050"/>
              </a:solidFill>
            </a:endParaRPr>
          </a:p>
        </p:txBody>
      </p:sp>
      <p:sp>
        <p:nvSpPr>
          <p:cNvPr id="6" name="テキスト ボックス 5">
            <a:extLst>
              <a:ext uri="{FF2B5EF4-FFF2-40B4-BE49-F238E27FC236}">
                <a16:creationId xmlns:a16="http://schemas.microsoft.com/office/drawing/2014/main" id="{1F1FE29A-776C-B5FE-1214-70A931B9D865}"/>
              </a:ext>
            </a:extLst>
          </p:cNvPr>
          <p:cNvSpPr txBox="1"/>
          <p:nvPr/>
        </p:nvSpPr>
        <p:spPr>
          <a:xfrm>
            <a:off x="178206" y="747260"/>
            <a:ext cx="5860900" cy="400110"/>
          </a:xfrm>
          <a:prstGeom prst="rect">
            <a:avLst/>
          </a:prstGeom>
          <a:noFill/>
        </p:spPr>
        <p:txBody>
          <a:bodyPr wrap="non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２</a:t>
            </a:r>
            <a:r>
              <a:rPr kumimoji="1" lang="en-US" altLang="ja-JP" sz="2000" b="1">
                <a:latin typeface="Meiryo UI" panose="020B0604030504040204" pitchFamily="50" charset="-128"/>
                <a:ea typeface="Meiryo UI" panose="020B0604030504040204" pitchFamily="50" charset="-128"/>
              </a:rPr>
              <a:t>) </a:t>
            </a:r>
            <a:r>
              <a:rPr kumimoji="1" lang="ja-JP" altLang="en-US" sz="2000" b="1">
                <a:latin typeface="Meiryo UI" panose="020B0604030504040204" pitchFamily="50" charset="-128"/>
                <a:ea typeface="Meiryo UI" panose="020B0604030504040204" pitchFamily="50" charset="-128"/>
              </a:rPr>
              <a:t>ビジネスモデルと収支構造　</a:t>
            </a:r>
            <a:r>
              <a:rPr kumimoji="1" lang="en-US" altLang="ja-JP" sz="2000" b="1">
                <a:latin typeface="Meiryo UI" panose="020B0604030504040204" pitchFamily="50" charset="-128"/>
                <a:ea typeface="Meiryo UI" panose="020B0604030504040204" pitchFamily="50" charset="-128"/>
              </a:rPr>
              <a:t>A.</a:t>
            </a:r>
            <a:r>
              <a:rPr kumimoji="1" lang="ja-JP" altLang="en-US" sz="2000" b="1">
                <a:latin typeface="Meiryo UI" panose="020B0604030504040204" pitchFamily="50" charset="-128"/>
                <a:ea typeface="Meiryo UI" panose="020B0604030504040204" pitchFamily="50" charset="-128"/>
              </a:rPr>
              <a:t>概要（構造図）</a:t>
            </a:r>
            <a:endParaRPr kumimoji="1" lang="en-US" altLang="ja-JP" sz="2000" b="1">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673259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E8959A-0910-7F35-9FDD-00B8F318B2AE}"/>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9CA484DF-F69A-A0A2-8636-0E4B7524C56D}"/>
              </a:ext>
            </a:extLst>
          </p:cNvPr>
          <p:cNvSpPr>
            <a:spLocks noGrp="1"/>
          </p:cNvSpPr>
          <p:nvPr>
            <p:ph type="title"/>
          </p:nvPr>
        </p:nvSpPr>
        <p:spPr>
          <a:xfrm>
            <a:off x="178206" y="202622"/>
            <a:ext cx="8640000" cy="540000"/>
          </a:xfrm>
          <a:ln>
            <a:noFill/>
          </a:ln>
        </p:spPr>
        <p:txBody>
          <a:bodyPr>
            <a:normAutofit/>
          </a:bodyPr>
          <a:lstStyle/>
          <a:p>
            <a:r>
              <a:rPr lang="ja-JP" altLang="en-US"/>
              <a:t>５．ビジネスモデルの構造</a:t>
            </a:r>
            <a:endParaRPr kumimoji="1" lang="ja-JP" altLang="en-US"/>
          </a:p>
        </p:txBody>
      </p:sp>
      <p:sp>
        <p:nvSpPr>
          <p:cNvPr id="162" name="正方形/長方形 161">
            <a:extLst>
              <a:ext uri="{FF2B5EF4-FFF2-40B4-BE49-F238E27FC236}">
                <a16:creationId xmlns:a16="http://schemas.microsoft.com/office/drawing/2014/main" id="{5F197091-03C5-D0FF-ADBA-D7EC237ECEDC}"/>
              </a:ext>
            </a:extLst>
          </p:cNvPr>
          <p:cNvSpPr/>
          <p:nvPr/>
        </p:nvSpPr>
        <p:spPr>
          <a:xfrm>
            <a:off x="194334" y="1819373"/>
            <a:ext cx="8623872" cy="483600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A07536C0-8E1B-966B-522B-EC3F8453EF04}"/>
              </a:ext>
            </a:extLst>
          </p:cNvPr>
          <p:cNvSpPr txBox="1"/>
          <p:nvPr/>
        </p:nvSpPr>
        <p:spPr>
          <a:xfrm>
            <a:off x="178206" y="1147370"/>
            <a:ext cx="8640000" cy="523220"/>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前ページで示したビジネスモデルの構造図について、その根拠等を記載すること。</a:t>
            </a:r>
            <a:endParaRPr kumimoji="1" lang="en-US" altLang="ja-JP" sz="140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en-US" altLang="ja-JP" sz="1400">
                <a:latin typeface="Meiryo UI" panose="020B0604030504040204" pitchFamily="50" charset="-128"/>
                <a:ea typeface="Meiryo UI" panose="020B0604030504040204" pitchFamily="50" charset="-128"/>
              </a:rPr>
              <a:t>1</a:t>
            </a:r>
            <a:r>
              <a:rPr kumimoji="1" lang="ja-JP" altLang="en-US" sz="1400">
                <a:latin typeface="Meiryo UI" panose="020B0604030504040204" pitchFamily="50" charset="-128"/>
                <a:ea typeface="Meiryo UI" panose="020B0604030504040204" pitchFamily="50" charset="-128"/>
              </a:rPr>
              <a:t>ページに収まらなければ、複数ページの記載も可とする。</a:t>
            </a:r>
            <a:endParaRPr kumimoji="1" lang="en-US" altLang="ja-JP" sz="140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587ADC60-7194-6749-5777-8EC4E4948FBE}"/>
              </a:ext>
            </a:extLst>
          </p:cNvPr>
          <p:cNvSpPr txBox="1"/>
          <p:nvPr/>
        </p:nvSpPr>
        <p:spPr>
          <a:xfrm>
            <a:off x="194334" y="1816784"/>
            <a:ext cx="2671414" cy="253916"/>
          </a:xfrm>
          <a:prstGeom prst="rect">
            <a:avLst/>
          </a:prstGeom>
          <a:solidFill>
            <a:schemeClr val="bg1">
              <a:lumMod val="95000"/>
            </a:schemeClr>
          </a:solidFill>
          <a:ln>
            <a:solidFill>
              <a:schemeClr val="tx1"/>
            </a:solidFill>
          </a:ln>
        </p:spPr>
        <p:txBody>
          <a:bodyPr wrap="square" rtlCol="0">
            <a:spAutoFit/>
          </a:bodyPr>
          <a:lstStyle/>
          <a:p>
            <a:r>
              <a:rPr kumimoji="1" lang="ja-JP" altLang="en-US" sz="1050" b="1">
                <a:latin typeface="Meiryo UI" panose="020B0604030504040204" pitchFamily="50" charset="-128"/>
                <a:ea typeface="Meiryo UI" panose="020B0604030504040204" pitchFamily="50" charset="-128"/>
              </a:rPr>
              <a:t>根拠　</a:t>
            </a:r>
            <a:r>
              <a:rPr kumimoji="1" lang="en-US" altLang="ja-JP" sz="1050" b="1">
                <a:latin typeface="Meiryo UI" panose="020B0604030504040204" pitchFamily="50" charset="-128"/>
                <a:ea typeface="Meiryo UI" panose="020B0604030504040204" pitchFamily="50" charset="-128"/>
              </a:rPr>
              <a:t>※</a:t>
            </a:r>
            <a:r>
              <a:rPr kumimoji="1" lang="ja-JP" altLang="en-US" sz="1050" b="1">
                <a:latin typeface="Meiryo UI" panose="020B0604030504040204" pitchFamily="50" charset="-128"/>
                <a:ea typeface="Meiryo UI" panose="020B0604030504040204" pitchFamily="50" charset="-128"/>
              </a:rPr>
              <a:t>構造図の根拠を詳細に記載すること。</a:t>
            </a:r>
            <a:endParaRPr kumimoji="1" lang="en-US" altLang="ja-JP" sz="1050" b="1">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BA080843-8B55-790E-5EAD-C77705859871}"/>
              </a:ext>
            </a:extLst>
          </p:cNvPr>
          <p:cNvSpPr txBox="1"/>
          <p:nvPr/>
        </p:nvSpPr>
        <p:spPr>
          <a:xfrm>
            <a:off x="6192000" y="0"/>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
        <p:nvSpPr>
          <p:cNvPr id="5" name="テキスト ボックス 4">
            <a:extLst>
              <a:ext uri="{FF2B5EF4-FFF2-40B4-BE49-F238E27FC236}">
                <a16:creationId xmlns:a16="http://schemas.microsoft.com/office/drawing/2014/main" id="{A9E083B9-0EFF-8DA4-A4A3-6AFE62A2CF43}"/>
              </a:ext>
            </a:extLst>
          </p:cNvPr>
          <p:cNvSpPr txBox="1"/>
          <p:nvPr/>
        </p:nvSpPr>
        <p:spPr>
          <a:xfrm>
            <a:off x="6192000" y="363105"/>
            <a:ext cx="2952000" cy="461665"/>
          </a:xfrm>
          <a:prstGeom prst="rect">
            <a:avLst/>
          </a:prstGeom>
          <a:solidFill>
            <a:schemeClr val="bg1"/>
          </a:solidFill>
          <a:ln>
            <a:solidFill>
              <a:srgbClr val="00B050"/>
            </a:solidFill>
          </a:ln>
        </p:spPr>
        <p:txBody>
          <a:bodyPr wrap="square" rtlCol="0">
            <a:spAutoFit/>
          </a:bodyPr>
          <a:lstStyle/>
          <a:p>
            <a:r>
              <a:rPr kumimoji="1" lang="ja-JP" altLang="en-US" sz="1200">
                <a:solidFill>
                  <a:srgbClr val="00B050"/>
                </a:solidFill>
              </a:rPr>
              <a:t>採点審査項目</a:t>
            </a:r>
            <a:endParaRPr kumimoji="1" lang="en-US" altLang="ja-JP" sz="1200">
              <a:solidFill>
                <a:srgbClr val="00B050"/>
              </a:solidFill>
            </a:endParaRPr>
          </a:p>
          <a:p>
            <a:r>
              <a:rPr kumimoji="1" lang="ja-JP" altLang="en-US" sz="1200">
                <a:solidFill>
                  <a:srgbClr val="00B050"/>
                </a:solidFill>
              </a:rPr>
              <a:t>　</a:t>
            </a:r>
            <a:r>
              <a:rPr kumimoji="1" lang="en-US" altLang="ja-JP" sz="1200">
                <a:solidFill>
                  <a:srgbClr val="00B050"/>
                </a:solidFill>
              </a:rPr>
              <a:t>3) -</a:t>
            </a:r>
            <a:r>
              <a:rPr kumimoji="1" lang="ja-JP" altLang="en-US" sz="1200">
                <a:solidFill>
                  <a:srgbClr val="00B050"/>
                </a:solidFill>
              </a:rPr>
              <a:t>①ビジネスモデルの構造</a:t>
            </a:r>
            <a:endParaRPr kumimoji="1" lang="en-US" altLang="ja-JP" sz="1200">
              <a:solidFill>
                <a:srgbClr val="00B050"/>
              </a:solidFill>
            </a:endParaRPr>
          </a:p>
        </p:txBody>
      </p:sp>
      <p:sp>
        <p:nvSpPr>
          <p:cNvPr id="6" name="テキスト ボックス 5">
            <a:extLst>
              <a:ext uri="{FF2B5EF4-FFF2-40B4-BE49-F238E27FC236}">
                <a16:creationId xmlns:a16="http://schemas.microsoft.com/office/drawing/2014/main" id="{DC83E6F9-B24C-E34E-5C88-70AE300C4498}"/>
              </a:ext>
            </a:extLst>
          </p:cNvPr>
          <p:cNvSpPr txBox="1"/>
          <p:nvPr/>
        </p:nvSpPr>
        <p:spPr>
          <a:xfrm>
            <a:off x="178206" y="747260"/>
            <a:ext cx="5860900" cy="400110"/>
          </a:xfrm>
          <a:prstGeom prst="rect">
            <a:avLst/>
          </a:prstGeom>
          <a:noFill/>
        </p:spPr>
        <p:txBody>
          <a:bodyPr wrap="non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２</a:t>
            </a:r>
            <a:r>
              <a:rPr kumimoji="1" lang="en-US" altLang="ja-JP" sz="2000" b="1">
                <a:latin typeface="Meiryo UI" panose="020B0604030504040204" pitchFamily="50" charset="-128"/>
                <a:ea typeface="Meiryo UI" panose="020B0604030504040204" pitchFamily="50" charset="-128"/>
              </a:rPr>
              <a:t>) </a:t>
            </a:r>
            <a:r>
              <a:rPr kumimoji="1" lang="ja-JP" altLang="en-US" sz="2000" b="1">
                <a:latin typeface="Meiryo UI" panose="020B0604030504040204" pitchFamily="50" charset="-128"/>
                <a:ea typeface="Meiryo UI" panose="020B0604030504040204" pitchFamily="50" charset="-128"/>
              </a:rPr>
              <a:t>ビジネスモデルと収支構造　</a:t>
            </a:r>
            <a:r>
              <a:rPr kumimoji="1" lang="en-US" altLang="ja-JP" sz="2000" b="1">
                <a:latin typeface="Meiryo UI" panose="020B0604030504040204" pitchFamily="50" charset="-128"/>
                <a:ea typeface="Meiryo UI" panose="020B0604030504040204" pitchFamily="50" charset="-128"/>
              </a:rPr>
              <a:t>B.</a:t>
            </a:r>
            <a:r>
              <a:rPr kumimoji="1" lang="ja-JP" altLang="en-US" sz="2000" b="1">
                <a:latin typeface="Meiryo UI" panose="020B0604030504040204" pitchFamily="50" charset="-128"/>
                <a:ea typeface="Meiryo UI" panose="020B0604030504040204" pitchFamily="50" charset="-128"/>
              </a:rPr>
              <a:t>根拠（構造図）</a:t>
            </a:r>
          </a:p>
        </p:txBody>
      </p:sp>
    </p:spTree>
    <p:extLst>
      <p:ext uri="{BB962C8B-B14F-4D97-AF65-F5344CB8AC3E}">
        <p14:creationId xmlns:p14="http://schemas.microsoft.com/office/powerpoint/2010/main" val="24294602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6BB8BB-A79D-9BE3-0FB3-E4A5F62A201D}"/>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67AAC420-DF50-291A-84CD-6C10AF2A6AD9}"/>
              </a:ext>
            </a:extLst>
          </p:cNvPr>
          <p:cNvSpPr>
            <a:spLocks noGrp="1"/>
          </p:cNvSpPr>
          <p:nvPr>
            <p:ph type="title"/>
          </p:nvPr>
        </p:nvSpPr>
        <p:spPr>
          <a:xfrm>
            <a:off x="178206" y="202622"/>
            <a:ext cx="8640000" cy="540000"/>
          </a:xfrm>
          <a:ln>
            <a:noFill/>
          </a:ln>
        </p:spPr>
        <p:txBody>
          <a:bodyPr>
            <a:normAutofit/>
          </a:bodyPr>
          <a:lstStyle/>
          <a:p>
            <a:r>
              <a:rPr lang="ja-JP" altLang="en-US"/>
              <a:t>５．ビジネスモデルの構造</a:t>
            </a:r>
            <a:endParaRPr kumimoji="1" lang="ja-JP" altLang="en-US"/>
          </a:p>
        </p:txBody>
      </p:sp>
      <p:sp>
        <p:nvSpPr>
          <p:cNvPr id="162" name="正方形/長方形 161">
            <a:extLst>
              <a:ext uri="{FF2B5EF4-FFF2-40B4-BE49-F238E27FC236}">
                <a16:creationId xmlns:a16="http://schemas.microsoft.com/office/drawing/2014/main" id="{52A626A3-65B3-33B9-20B4-581504D7A5ED}"/>
              </a:ext>
            </a:extLst>
          </p:cNvPr>
          <p:cNvSpPr/>
          <p:nvPr/>
        </p:nvSpPr>
        <p:spPr>
          <a:xfrm>
            <a:off x="194334" y="2537717"/>
            <a:ext cx="8623872" cy="41176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0D4D5346-B54B-6644-F069-4416E162E7F4}"/>
              </a:ext>
            </a:extLst>
          </p:cNvPr>
          <p:cNvSpPr txBox="1"/>
          <p:nvPr/>
        </p:nvSpPr>
        <p:spPr>
          <a:xfrm>
            <a:off x="178206" y="1147370"/>
            <a:ext cx="8640000" cy="1169551"/>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lang="ja-JP" altLang="en-US" sz="1400" dirty="0">
                <a:latin typeface="Meiryo UI" panose="020B0604030504040204" pitchFamily="50" charset="-128"/>
                <a:ea typeface="Meiryo UI" panose="020B0604030504040204" pitchFamily="50" charset="-128"/>
              </a:rPr>
              <a:t>設備の稼働開始から事業想定期間におけるビジネスモデルの収支構造の概要を、</a:t>
            </a:r>
            <a:r>
              <a:rPr lang="ja-JP" altLang="en-US" sz="1400" u="sng" dirty="0">
                <a:latin typeface="Meiryo UI" panose="020B0604030504040204" pitchFamily="50" charset="-128"/>
                <a:ea typeface="Meiryo UI" panose="020B0604030504040204" pitchFamily="50" charset="-128"/>
              </a:rPr>
              <a:t>収支表</a:t>
            </a:r>
            <a:r>
              <a:rPr lang="ja-JP" altLang="en-US" sz="1400" dirty="0">
                <a:latin typeface="Meiryo UI" panose="020B0604030504040204" pitchFamily="50" charset="-128"/>
                <a:ea typeface="Meiryo UI" panose="020B0604030504040204" pitchFamily="50" charset="-128"/>
              </a:rPr>
              <a:t>を用いて</a:t>
            </a:r>
            <a:br>
              <a:rPr lang="ja-JP" altLang="en-US" sz="1400" dirty="0">
                <a:latin typeface="Meiryo UI" panose="020B0604030504040204" pitchFamily="50" charset="-128"/>
                <a:ea typeface="Meiryo UI" panose="020B0604030504040204" pitchFamily="50" charset="-128"/>
              </a:rPr>
            </a:br>
            <a:r>
              <a:rPr lang="ja-JP" altLang="en-US" sz="1400" dirty="0">
                <a:latin typeface="Meiryo UI" panose="020B0604030504040204" pitchFamily="50" charset="-128"/>
                <a:ea typeface="Meiryo UI" panose="020B0604030504040204" pitchFamily="50" charset="-128"/>
              </a:rPr>
              <a:t>記載すること。（イニシャルコストは、蓄電システムの設計費・設備費・工事費の他、系統受変電設備、工事費負担金、土地取得費等、蓄電所設置に伴う費用を含めて検討すること。）</a:t>
            </a:r>
          </a:p>
          <a:p>
            <a:pPr marL="324000" indent="-216000">
              <a:buFont typeface="Meiryo UI" panose="020B0604030504040204" pitchFamily="50" charset="-128"/>
              <a:buChar char="※"/>
            </a:pPr>
            <a:r>
              <a:rPr kumimoji="1" lang="ja-JP" altLang="en-US" sz="1400" dirty="0">
                <a:latin typeface="Meiryo UI" panose="020B0604030504040204" pitchFamily="50" charset="-128"/>
                <a:ea typeface="Meiryo UI" panose="020B0604030504040204" pitchFamily="50" charset="-128"/>
              </a:rPr>
              <a:t>充放電サイクル数、事業想定期間等も考慮し、ビジネスモデルを検討すること。</a:t>
            </a:r>
            <a:endParaRPr kumimoji="1" lang="en-US" altLang="ja-JP" sz="1400" dirty="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lang="en-US" altLang="ja-JP" sz="1400" dirty="0">
                <a:latin typeface="Meiryo UI" panose="020B0604030504040204" pitchFamily="50" charset="-128"/>
                <a:ea typeface="Meiryo UI" panose="020B0604030504040204" pitchFamily="50" charset="-128"/>
              </a:rPr>
              <a:t>1</a:t>
            </a:r>
            <a:r>
              <a:rPr lang="ja-JP" altLang="en-US" sz="1400" dirty="0">
                <a:latin typeface="Meiryo UI" panose="020B0604030504040204" pitchFamily="50" charset="-128"/>
                <a:ea typeface="Meiryo UI" panose="020B0604030504040204" pitchFamily="50" charset="-128"/>
              </a:rPr>
              <a:t>ページに収まらない場合は、複数ページの記載も可とする。</a:t>
            </a:r>
          </a:p>
        </p:txBody>
      </p:sp>
      <p:sp>
        <p:nvSpPr>
          <p:cNvPr id="27" name="テキスト ボックス 26">
            <a:extLst>
              <a:ext uri="{FF2B5EF4-FFF2-40B4-BE49-F238E27FC236}">
                <a16:creationId xmlns:a16="http://schemas.microsoft.com/office/drawing/2014/main" id="{65D3DB0E-B77C-3CE4-2FFE-45FD2E8DF167}"/>
              </a:ext>
            </a:extLst>
          </p:cNvPr>
          <p:cNvSpPr txBox="1"/>
          <p:nvPr/>
        </p:nvSpPr>
        <p:spPr>
          <a:xfrm>
            <a:off x="194334" y="2523107"/>
            <a:ext cx="1640779" cy="253916"/>
          </a:xfrm>
          <a:prstGeom prst="rect">
            <a:avLst/>
          </a:prstGeom>
          <a:solidFill>
            <a:schemeClr val="bg1">
              <a:lumMod val="95000"/>
            </a:schemeClr>
          </a:solidFill>
          <a:ln>
            <a:solidFill>
              <a:schemeClr val="tx1"/>
            </a:solidFill>
          </a:ln>
        </p:spPr>
        <p:txBody>
          <a:bodyPr wrap="square" rtlCol="0">
            <a:spAutoFit/>
          </a:bodyPr>
          <a:lstStyle/>
          <a:p>
            <a:r>
              <a:rPr kumimoji="1" lang="ja-JP" altLang="en-US" sz="1050" b="1">
                <a:latin typeface="Meiryo UI" panose="020B0604030504040204" pitchFamily="50" charset="-128"/>
                <a:ea typeface="Meiryo UI" panose="020B0604030504040204" pitchFamily="50" charset="-128"/>
              </a:rPr>
              <a:t>収支表</a:t>
            </a:r>
          </a:p>
        </p:txBody>
      </p:sp>
      <p:sp>
        <p:nvSpPr>
          <p:cNvPr id="32" name="テキスト ボックス 31">
            <a:extLst>
              <a:ext uri="{FF2B5EF4-FFF2-40B4-BE49-F238E27FC236}">
                <a16:creationId xmlns:a16="http://schemas.microsoft.com/office/drawing/2014/main" id="{E9BA28D2-6C62-DF46-83BE-03297F2D7B1D}"/>
              </a:ext>
            </a:extLst>
          </p:cNvPr>
          <p:cNvSpPr txBox="1"/>
          <p:nvPr/>
        </p:nvSpPr>
        <p:spPr>
          <a:xfrm>
            <a:off x="6192000" y="0"/>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
        <p:nvSpPr>
          <p:cNvPr id="5" name="テキスト ボックス 4">
            <a:extLst>
              <a:ext uri="{FF2B5EF4-FFF2-40B4-BE49-F238E27FC236}">
                <a16:creationId xmlns:a16="http://schemas.microsoft.com/office/drawing/2014/main" id="{CC297869-1243-D6BC-B4DB-D6019F769CEE}"/>
              </a:ext>
            </a:extLst>
          </p:cNvPr>
          <p:cNvSpPr txBox="1"/>
          <p:nvPr/>
        </p:nvSpPr>
        <p:spPr>
          <a:xfrm>
            <a:off x="6192000" y="363105"/>
            <a:ext cx="2952000" cy="461665"/>
          </a:xfrm>
          <a:prstGeom prst="rect">
            <a:avLst/>
          </a:prstGeom>
          <a:solidFill>
            <a:schemeClr val="bg1"/>
          </a:solidFill>
          <a:ln>
            <a:solidFill>
              <a:srgbClr val="00B050"/>
            </a:solidFill>
          </a:ln>
        </p:spPr>
        <p:txBody>
          <a:bodyPr wrap="square" rtlCol="0">
            <a:spAutoFit/>
          </a:bodyPr>
          <a:lstStyle/>
          <a:p>
            <a:r>
              <a:rPr kumimoji="1" lang="ja-JP" altLang="en-US" sz="1200">
                <a:solidFill>
                  <a:srgbClr val="00B050"/>
                </a:solidFill>
              </a:rPr>
              <a:t>採点審査項目</a:t>
            </a:r>
            <a:endParaRPr kumimoji="1" lang="en-US" altLang="ja-JP" sz="1200">
              <a:solidFill>
                <a:srgbClr val="00B050"/>
              </a:solidFill>
            </a:endParaRPr>
          </a:p>
          <a:p>
            <a:r>
              <a:rPr kumimoji="1" lang="ja-JP" altLang="en-US" sz="1200">
                <a:solidFill>
                  <a:srgbClr val="00B050"/>
                </a:solidFill>
              </a:rPr>
              <a:t>　</a:t>
            </a:r>
            <a:r>
              <a:rPr kumimoji="1" lang="en-US" altLang="ja-JP" sz="1200">
                <a:solidFill>
                  <a:srgbClr val="00B050"/>
                </a:solidFill>
              </a:rPr>
              <a:t>3) -</a:t>
            </a:r>
            <a:r>
              <a:rPr kumimoji="1" lang="ja-JP" altLang="en-US" sz="1200">
                <a:solidFill>
                  <a:srgbClr val="00B050"/>
                </a:solidFill>
              </a:rPr>
              <a:t>①ビジネスモデルの構造</a:t>
            </a:r>
            <a:endParaRPr kumimoji="1" lang="en-US" altLang="ja-JP" sz="1200">
              <a:solidFill>
                <a:srgbClr val="00B050"/>
              </a:solidFill>
            </a:endParaRPr>
          </a:p>
        </p:txBody>
      </p:sp>
      <p:sp>
        <p:nvSpPr>
          <p:cNvPr id="6" name="テキスト ボックス 5">
            <a:extLst>
              <a:ext uri="{FF2B5EF4-FFF2-40B4-BE49-F238E27FC236}">
                <a16:creationId xmlns:a16="http://schemas.microsoft.com/office/drawing/2014/main" id="{2CD8A8D3-B982-224A-46AA-C7DB081236F0}"/>
              </a:ext>
            </a:extLst>
          </p:cNvPr>
          <p:cNvSpPr txBox="1"/>
          <p:nvPr/>
        </p:nvSpPr>
        <p:spPr>
          <a:xfrm>
            <a:off x="178206" y="747260"/>
            <a:ext cx="5860900" cy="400110"/>
          </a:xfrm>
          <a:prstGeom prst="rect">
            <a:avLst/>
          </a:prstGeom>
          <a:noFill/>
        </p:spPr>
        <p:txBody>
          <a:bodyPr wrap="non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２</a:t>
            </a:r>
            <a:r>
              <a:rPr kumimoji="1" lang="en-US" altLang="ja-JP" sz="2000" b="1">
                <a:latin typeface="Meiryo UI" panose="020B0604030504040204" pitchFamily="50" charset="-128"/>
                <a:ea typeface="Meiryo UI" panose="020B0604030504040204" pitchFamily="50" charset="-128"/>
              </a:rPr>
              <a:t>) </a:t>
            </a:r>
            <a:r>
              <a:rPr kumimoji="1" lang="ja-JP" altLang="en-US" sz="2000" b="1">
                <a:latin typeface="Meiryo UI" panose="020B0604030504040204" pitchFamily="50" charset="-128"/>
                <a:ea typeface="Meiryo UI" panose="020B0604030504040204" pitchFamily="50" charset="-128"/>
              </a:rPr>
              <a:t>ビジネスモデルと収支構造　</a:t>
            </a:r>
            <a:r>
              <a:rPr kumimoji="1" lang="en-US" altLang="ja-JP" sz="2000" b="1">
                <a:latin typeface="Meiryo UI" panose="020B0604030504040204" pitchFamily="50" charset="-128"/>
                <a:ea typeface="Meiryo UI" panose="020B0604030504040204" pitchFamily="50" charset="-128"/>
              </a:rPr>
              <a:t>A.</a:t>
            </a:r>
            <a:r>
              <a:rPr kumimoji="1" lang="ja-JP" altLang="en-US" sz="2000" b="1">
                <a:latin typeface="Meiryo UI" panose="020B0604030504040204" pitchFamily="50" charset="-128"/>
                <a:ea typeface="Meiryo UI" panose="020B0604030504040204" pitchFamily="50" charset="-128"/>
              </a:rPr>
              <a:t>概要（収支表）</a:t>
            </a:r>
            <a:endParaRPr kumimoji="1" lang="en-US" altLang="ja-JP" sz="2000" b="1">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98506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3D0563-FE89-00A3-E6C0-A071CA3C194C}"/>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64146DD1-B090-E84E-8AB4-A415C5B13673}"/>
              </a:ext>
            </a:extLst>
          </p:cNvPr>
          <p:cNvSpPr>
            <a:spLocks noGrp="1"/>
          </p:cNvSpPr>
          <p:nvPr>
            <p:ph type="title"/>
          </p:nvPr>
        </p:nvSpPr>
        <p:spPr>
          <a:xfrm>
            <a:off x="178206" y="202622"/>
            <a:ext cx="8640000" cy="540000"/>
          </a:xfrm>
          <a:ln>
            <a:noFill/>
          </a:ln>
        </p:spPr>
        <p:txBody>
          <a:bodyPr>
            <a:normAutofit/>
          </a:bodyPr>
          <a:lstStyle/>
          <a:p>
            <a:r>
              <a:rPr lang="ja-JP" altLang="en-US"/>
              <a:t>５．ビジネスモデルの構造</a:t>
            </a:r>
            <a:endParaRPr kumimoji="1" lang="ja-JP" altLang="en-US"/>
          </a:p>
        </p:txBody>
      </p:sp>
      <p:sp>
        <p:nvSpPr>
          <p:cNvPr id="162" name="正方形/長方形 161">
            <a:extLst>
              <a:ext uri="{FF2B5EF4-FFF2-40B4-BE49-F238E27FC236}">
                <a16:creationId xmlns:a16="http://schemas.microsoft.com/office/drawing/2014/main" id="{EE43D902-48C1-F79F-059E-C6A947E647A6}"/>
              </a:ext>
            </a:extLst>
          </p:cNvPr>
          <p:cNvSpPr/>
          <p:nvPr/>
        </p:nvSpPr>
        <p:spPr>
          <a:xfrm>
            <a:off x="194334" y="2081676"/>
            <a:ext cx="8623872" cy="45737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249AEEF4-2FF4-8317-5FDE-39E99FAB08D3}"/>
              </a:ext>
            </a:extLst>
          </p:cNvPr>
          <p:cNvSpPr txBox="1"/>
          <p:nvPr/>
        </p:nvSpPr>
        <p:spPr>
          <a:xfrm>
            <a:off x="178206" y="1147370"/>
            <a:ext cx="8640000" cy="738664"/>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前ページで示したビジネスモデルの収支表について、その算出根拠等を記載すること。</a:t>
            </a:r>
            <a:endParaRPr kumimoji="1" lang="en-US" altLang="ja-JP" sz="1400" dirty="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ja-JP" altLang="en-US" sz="1400" dirty="0">
                <a:latin typeface="Meiryo UI" panose="020B0604030504040204" pitchFamily="50" charset="-128"/>
                <a:ea typeface="Meiryo UI" panose="020B0604030504040204" pitchFamily="50" charset="-128"/>
              </a:rPr>
              <a:t>充放電サイクル数、事業想定期間等も考慮し検討したビジネスモデルの根拠を記載すること。</a:t>
            </a:r>
            <a:endParaRPr kumimoji="1" lang="en-US" altLang="ja-JP" sz="1400" dirty="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en-US" altLang="ja-JP" sz="1400" dirty="0">
                <a:latin typeface="Meiryo UI" panose="020B0604030504040204" pitchFamily="50" charset="-128"/>
                <a:ea typeface="Meiryo UI" panose="020B0604030504040204" pitchFamily="50" charset="-128"/>
              </a:rPr>
              <a:t>1</a:t>
            </a:r>
            <a:r>
              <a:rPr kumimoji="1" lang="ja-JP" altLang="en-US" sz="1400" dirty="0">
                <a:latin typeface="Meiryo UI" panose="020B0604030504040204" pitchFamily="50" charset="-128"/>
                <a:ea typeface="Meiryo UI" panose="020B0604030504040204" pitchFamily="50" charset="-128"/>
              </a:rPr>
              <a:t>ページに収まらなければ、複数ページの記載も可とする。</a:t>
            </a:r>
          </a:p>
        </p:txBody>
      </p:sp>
      <p:sp>
        <p:nvSpPr>
          <p:cNvPr id="27" name="テキスト ボックス 26">
            <a:extLst>
              <a:ext uri="{FF2B5EF4-FFF2-40B4-BE49-F238E27FC236}">
                <a16:creationId xmlns:a16="http://schemas.microsoft.com/office/drawing/2014/main" id="{6514E33F-3887-AEFE-A687-C3A4DE6F4AE2}"/>
              </a:ext>
            </a:extLst>
          </p:cNvPr>
          <p:cNvSpPr txBox="1"/>
          <p:nvPr/>
        </p:nvSpPr>
        <p:spPr>
          <a:xfrm>
            <a:off x="194334" y="2081676"/>
            <a:ext cx="3039060" cy="253916"/>
          </a:xfrm>
          <a:prstGeom prst="rect">
            <a:avLst/>
          </a:prstGeom>
          <a:solidFill>
            <a:schemeClr val="bg1">
              <a:lumMod val="95000"/>
            </a:schemeClr>
          </a:solidFill>
          <a:ln>
            <a:solidFill>
              <a:schemeClr val="tx1"/>
            </a:solidFill>
          </a:ln>
        </p:spPr>
        <p:txBody>
          <a:bodyPr wrap="square" rtlCol="0">
            <a:spAutoFit/>
          </a:bodyPr>
          <a:lstStyle/>
          <a:p>
            <a:r>
              <a:rPr kumimoji="1" lang="ja-JP" altLang="en-US" sz="1050" b="1">
                <a:latin typeface="Meiryo UI" panose="020B0604030504040204" pitchFamily="50" charset="-128"/>
                <a:ea typeface="Meiryo UI" panose="020B0604030504040204" pitchFamily="50" charset="-128"/>
              </a:rPr>
              <a:t>根拠　</a:t>
            </a:r>
            <a:r>
              <a:rPr kumimoji="1" lang="en-US" altLang="ja-JP" sz="1050" b="1">
                <a:latin typeface="Meiryo UI" panose="020B0604030504040204" pitchFamily="50" charset="-128"/>
                <a:ea typeface="Meiryo UI" panose="020B0604030504040204" pitchFamily="50" charset="-128"/>
              </a:rPr>
              <a:t>※</a:t>
            </a:r>
            <a:r>
              <a:rPr kumimoji="1" lang="ja-JP" altLang="en-US" sz="1050" b="1">
                <a:latin typeface="Meiryo UI" panose="020B0604030504040204" pitchFamily="50" charset="-128"/>
                <a:ea typeface="Meiryo UI" panose="020B0604030504040204" pitchFamily="50" charset="-128"/>
              </a:rPr>
              <a:t>収支表の算出根拠等を詳細に記載すること。</a:t>
            </a:r>
            <a:endParaRPr kumimoji="1" lang="en-US" altLang="ja-JP" sz="1050" b="1">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395AD091-B56B-3E9C-FD24-76569D4D395C}"/>
              </a:ext>
            </a:extLst>
          </p:cNvPr>
          <p:cNvSpPr txBox="1"/>
          <p:nvPr/>
        </p:nvSpPr>
        <p:spPr>
          <a:xfrm>
            <a:off x="6192000" y="0"/>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
        <p:nvSpPr>
          <p:cNvPr id="5" name="テキスト ボックス 4">
            <a:extLst>
              <a:ext uri="{FF2B5EF4-FFF2-40B4-BE49-F238E27FC236}">
                <a16:creationId xmlns:a16="http://schemas.microsoft.com/office/drawing/2014/main" id="{895B7BB0-971D-D9D8-FF4B-F08C983DF076}"/>
              </a:ext>
            </a:extLst>
          </p:cNvPr>
          <p:cNvSpPr txBox="1"/>
          <p:nvPr/>
        </p:nvSpPr>
        <p:spPr>
          <a:xfrm>
            <a:off x="6192000" y="363105"/>
            <a:ext cx="2952000" cy="461665"/>
          </a:xfrm>
          <a:prstGeom prst="rect">
            <a:avLst/>
          </a:prstGeom>
          <a:solidFill>
            <a:schemeClr val="bg1"/>
          </a:solidFill>
          <a:ln>
            <a:solidFill>
              <a:srgbClr val="00B050"/>
            </a:solidFill>
          </a:ln>
        </p:spPr>
        <p:txBody>
          <a:bodyPr wrap="square" rtlCol="0">
            <a:spAutoFit/>
          </a:bodyPr>
          <a:lstStyle/>
          <a:p>
            <a:r>
              <a:rPr kumimoji="1" lang="ja-JP" altLang="en-US" sz="1200">
                <a:solidFill>
                  <a:srgbClr val="00B050"/>
                </a:solidFill>
              </a:rPr>
              <a:t>採点審査項目</a:t>
            </a:r>
            <a:endParaRPr kumimoji="1" lang="en-US" altLang="ja-JP" sz="1200">
              <a:solidFill>
                <a:srgbClr val="00B050"/>
              </a:solidFill>
            </a:endParaRPr>
          </a:p>
          <a:p>
            <a:r>
              <a:rPr kumimoji="1" lang="ja-JP" altLang="en-US" sz="1200">
                <a:solidFill>
                  <a:srgbClr val="00B050"/>
                </a:solidFill>
              </a:rPr>
              <a:t>　</a:t>
            </a:r>
            <a:r>
              <a:rPr kumimoji="1" lang="en-US" altLang="ja-JP" sz="1200">
                <a:solidFill>
                  <a:srgbClr val="00B050"/>
                </a:solidFill>
              </a:rPr>
              <a:t>3) -</a:t>
            </a:r>
            <a:r>
              <a:rPr kumimoji="1" lang="ja-JP" altLang="en-US" sz="1200">
                <a:solidFill>
                  <a:srgbClr val="00B050"/>
                </a:solidFill>
              </a:rPr>
              <a:t>①ビジネスモデルの構造</a:t>
            </a:r>
            <a:endParaRPr kumimoji="1" lang="en-US" altLang="ja-JP" sz="1200">
              <a:solidFill>
                <a:srgbClr val="00B050"/>
              </a:solidFill>
            </a:endParaRPr>
          </a:p>
        </p:txBody>
      </p:sp>
      <p:sp>
        <p:nvSpPr>
          <p:cNvPr id="6" name="テキスト ボックス 5">
            <a:extLst>
              <a:ext uri="{FF2B5EF4-FFF2-40B4-BE49-F238E27FC236}">
                <a16:creationId xmlns:a16="http://schemas.microsoft.com/office/drawing/2014/main" id="{EFD81FF3-B30D-C236-0EC8-F78F8BF6D87E}"/>
              </a:ext>
            </a:extLst>
          </p:cNvPr>
          <p:cNvSpPr txBox="1"/>
          <p:nvPr/>
        </p:nvSpPr>
        <p:spPr>
          <a:xfrm>
            <a:off x="178206" y="747260"/>
            <a:ext cx="5860900" cy="400110"/>
          </a:xfrm>
          <a:prstGeom prst="rect">
            <a:avLst/>
          </a:prstGeom>
          <a:noFill/>
        </p:spPr>
        <p:txBody>
          <a:bodyPr wrap="non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２</a:t>
            </a:r>
            <a:r>
              <a:rPr kumimoji="1" lang="en-US" altLang="ja-JP" sz="2000" b="1">
                <a:latin typeface="Meiryo UI" panose="020B0604030504040204" pitchFamily="50" charset="-128"/>
                <a:ea typeface="Meiryo UI" panose="020B0604030504040204" pitchFamily="50" charset="-128"/>
              </a:rPr>
              <a:t>) </a:t>
            </a:r>
            <a:r>
              <a:rPr kumimoji="1" lang="ja-JP" altLang="en-US" sz="2000" b="1">
                <a:latin typeface="Meiryo UI" panose="020B0604030504040204" pitchFamily="50" charset="-128"/>
                <a:ea typeface="Meiryo UI" panose="020B0604030504040204" pitchFamily="50" charset="-128"/>
              </a:rPr>
              <a:t>ビジネスモデルと収支構造　</a:t>
            </a:r>
            <a:r>
              <a:rPr kumimoji="1" lang="en-US" altLang="ja-JP" sz="2000" b="1">
                <a:latin typeface="Meiryo UI" panose="020B0604030504040204" pitchFamily="50" charset="-128"/>
                <a:ea typeface="Meiryo UI" panose="020B0604030504040204" pitchFamily="50" charset="-128"/>
              </a:rPr>
              <a:t>B.</a:t>
            </a:r>
            <a:r>
              <a:rPr kumimoji="1" lang="ja-JP" altLang="en-US" sz="2000" b="1">
                <a:latin typeface="Meiryo UI" panose="020B0604030504040204" pitchFamily="50" charset="-128"/>
                <a:ea typeface="Meiryo UI" panose="020B0604030504040204" pitchFamily="50" charset="-128"/>
              </a:rPr>
              <a:t>根拠（収支表）</a:t>
            </a:r>
          </a:p>
        </p:txBody>
      </p:sp>
    </p:spTree>
    <p:extLst>
      <p:ext uri="{BB962C8B-B14F-4D97-AF65-F5344CB8AC3E}">
        <p14:creationId xmlns:p14="http://schemas.microsoft.com/office/powerpoint/2010/main" val="12279688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541A2A-78C1-136B-03AF-B326B27C1EF4}"/>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7943A142-8C85-E534-1999-64E779A67598}"/>
              </a:ext>
            </a:extLst>
          </p:cNvPr>
          <p:cNvSpPr>
            <a:spLocks noGrp="1"/>
          </p:cNvSpPr>
          <p:nvPr>
            <p:ph type="title"/>
          </p:nvPr>
        </p:nvSpPr>
        <p:spPr>
          <a:xfrm>
            <a:off x="178206" y="202622"/>
            <a:ext cx="8640000" cy="540000"/>
          </a:xfrm>
          <a:ln>
            <a:noFill/>
          </a:ln>
        </p:spPr>
        <p:txBody>
          <a:bodyPr>
            <a:normAutofit/>
          </a:bodyPr>
          <a:lstStyle/>
          <a:p>
            <a:r>
              <a:rPr lang="ja-JP" altLang="en-US"/>
              <a:t>５．ビジネスモデルの構造</a:t>
            </a:r>
            <a:endParaRPr kumimoji="1" lang="ja-JP" altLang="en-US"/>
          </a:p>
        </p:txBody>
      </p:sp>
      <p:sp>
        <p:nvSpPr>
          <p:cNvPr id="21" name="テキスト ボックス 20">
            <a:extLst>
              <a:ext uri="{FF2B5EF4-FFF2-40B4-BE49-F238E27FC236}">
                <a16:creationId xmlns:a16="http://schemas.microsoft.com/office/drawing/2014/main" id="{C2C4AC6B-AB4A-2C31-16BD-5B37BB30F29B}"/>
              </a:ext>
            </a:extLst>
          </p:cNvPr>
          <p:cNvSpPr txBox="1"/>
          <p:nvPr/>
        </p:nvSpPr>
        <p:spPr>
          <a:xfrm>
            <a:off x="178206" y="1147370"/>
            <a:ext cx="8640000" cy="523220"/>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構造図・収支表以外の、その他将来的なビジネス展開等、追加で検討している内容があれば記載すること。</a:t>
            </a:r>
            <a:endParaRPr kumimoji="1" lang="en-US" altLang="ja-JP" sz="1400" dirty="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en-US" altLang="ja-JP" sz="1400" dirty="0">
                <a:latin typeface="Meiryo UI" panose="020B0604030504040204" pitchFamily="50" charset="-128"/>
                <a:ea typeface="Meiryo UI" panose="020B0604030504040204" pitchFamily="50" charset="-128"/>
              </a:rPr>
              <a:t>1</a:t>
            </a:r>
            <a:r>
              <a:rPr kumimoji="1" lang="ja-JP" altLang="en-US" sz="1400" dirty="0">
                <a:latin typeface="Meiryo UI" panose="020B0604030504040204" pitchFamily="50" charset="-128"/>
                <a:ea typeface="Meiryo UI" panose="020B0604030504040204" pitchFamily="50" charset="-128"/>
              </a:rPr>
              <a:t>ページに収まらなければ、複数ページの記載も可とする。</a:t>
            </a:r>
          </a:p>
        </p:txBody>
      </p:sp>
      <p:sp>
        <p:nvSpPr>
          <p:cNvPr id="27" name="テキスト ボックス 26">
            <a:extLst>
              <a:ext uri="{FF2B5EF4-FFF2-40B4-BE49-F238E27FC236}">
                <a16:creationId xmlns:a16="http://schemas.microsoft.com/office/drawing/2014/main" id="{46B0D85E-66AA-52A8-9D71-68A9513EAF23}"/>
              </a:ext>
            </a:extLst>
          </p:cNvPr>
          <p:cNvSpPr txBox="1"/>
          <p:nvPr/>
        </p:nvSpPr>
        <p:spPr>
          <a:xfrm>
            <a:off x="178206" y="1826738"/>
            <a:ext cx="1640779" cy="253916"/>
          </a:xfrm>
          <a:prstGeom prst="rect">
            <a:avLst/>
          </a:prstGeom>
          <a:solidFill>
            <a:schemeClr val="bg1">
              <a:lumMod val="95000"/>
            </a:schemeClr>
          </a:solidFill>
          <a:ln>
            <a:solidFill>
              <a:schemeClr val="tx1"/>
            </a:solidFill>
          </a:ln>
        </p:spPr>
        <p:txBody>
          <a:bodyPr wrap="square" rtlCol="0">
            <a:spAutoFit/>
          </a:bodyPr>
          <a:lstStyle/>
          <a:p>
            <a:r>
              <a:rPr kumimoji="1" lang="ja-JP" altLang="en-US" sz="1050" b="1">
                <a:latin typeface="Meiryo UI" panose="020B0604030504040204" pitchFamily="50" charset="-128"/>
                <a:ea typeface="Meiryo UI" panose="020B0604030504040204" pitchFamily="50" charset="-128"/>
              </a:rPr>
              <a:t>その他</a:t>
            </a:r>
            <a:endParaRPr kumimoji="1" lang="en-US" altLang="ja-JP" sz="1050" b="1">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F383E385-F701-D681-4905-764E5B5F7C37}"/>
              </a:ext>
            </a:extLst>
          </p:cNvPr>
          <p:cNvSpPr txBox="1"/>
          <p:nvPr/>
        </p:nvSpPr>
        <p:spPr>
          <a:xfrm>
            <a:off x="6192000" y="0"/>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
        <p:nvSpPr>
          <p:cNvPr id="5" name="テキスト ボックス 4">
            <a:extLst>
              <a:ext uri="{FF2B5EF4-FFF2-40B4-BE49-F238E27FC236}">
                <a16:creationId xmlns:a16="http://schemas.microsoft.com/office/drawing/2014/main" id="{79F76E14-2EA7-AA93-3EDD-482C2CA8D39B}"/>
              </a:ext>
            </a:extLst>
          </p:cNvPr>
          <p:cNvSpPr txBox="1"/>
          <p:nvPr/>
        </p:nvSpPr>
        <p:spPr>
          <a:xfrm>
            <a:off x="6192000" y="363105"/>
            <a:ext cx="2952000" cy="461665"/>
          </a:xfrm>
          <a:prstGeom prst="rect">
            <a:avLst/>
          </a:prstGeom>
          <a:solidFill>
            <a:schemeClr val="bg1"/>
          </a:solidFill>
          <a:ln>
            <a:solidFill>
              <a:srgbClr val="00B050"/>
            </a:solidFill>
          </a:ln>
        </p:spPr>
        <p:txBody>
          <a:bodyPr wrap="square" rtlCol="0">
            <a:spAutoFit/>
          </a:bodyPr>
          <a:lstStyle/>
          <a:p>
            <a:r>
              <a:rPr kumimoji="1" lang="ja-JP" altLang="en-US" sz="1200">
                <a:solidFill>
                  <a:srgbClr val="00B050"/>
                </a:solidFill>
              </a:rPr>
              <a:t>採点審査項目</a:t>
            </a:r>
            <a:endParaRPr kumimoji="1" lang="en-US" altLang="ja-JP" sz="1200">
              <a:solidFill>
                <a:srgbClr val="00B050"/>
              </a:solidFill>
            </a:endParaRPr>
          </a:p>
          <a:p>
            <a:r>
              <a:rPr kumimoji="1" lang="ja-JP" altLang="en-US" sz="1200">
                <a:solidFill>
                  <a:srgbClr val="00B050"/>
                </a:solidFill>
              </a:rPr>
              <a:t>　</a:t>
            </a:r>
            <a:r>
              <a:rPr kumimoji="1" lang="en-US" altLang="ja-JP" sz="1200">
                <a:solidFill>
                  <a:srgbClr val="00B050"/>
                </a:solidFill>
              </a:rPr>
              <a:t>3) -</a:t>
            </a:r>
            <a:r>
              <a:rPr kumimoji="1" lang="ja-JP" altLang="en-US" sz="1200">
                <a:solidFill>
                  <a:srgbClr val="00B050"/>
                </a:solidFill>
              </a:rPr>
              <a:t>①ビジネスモデルの構造</a:t>
            </a:r>
            <a:endParaRPr kumimoji="1" lang="en-US" altLang="ja-JP" sz="1200">
              <a:solidFill>
                <a:srgbClr val="00B050"/>
              </a:solidFill>
            </a:endParaRPr>
          </a:p>
        </p:txBody>
      </p:sp>
      <p:sp>
        <p:nvSpPr>
          <p:cNvPr id="6" name="テキスト ボックス 5">
            <a:extLst>
              <a:ext uri="{FF2B5EF4-FFF2-40B4-BE49-F238E27FC236}">
                <a16:creationId xmlns:a16="http://schemas.microsoft.com/office/drawing/2014/main" id="{66ABB7AA-3848-FA3C-6859-C22544829FD0}"/>
              </a:ext>
            </a:extLst>
          </p:cNvPr>
          <p:cNvSpPr txBox="1"/>
          <p:nvPr/>
        </p:nvSpPr>
        <p:spPr>
          <a:xfrm>
            <a:off x="178206" y="747260"/>
            <a:ext cx="5607625" cy="400110"/>
          </a:xfrm>
          <a:prstGeom prst="rect">
            <a:avLst/>
          </a:prstGeom>
          <a:noFill/>
        </p:spPr>
        <p:txBody>
          <a:bodyPr wrap="non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２</a:t>
            </a:r>
            <a:r>
              <a:rPr kumimoji="1" lang="en-US" altLang="ja-JP" sz="2000" b="1">
                <a:latin typeface="Meiryo UI" panose="020B0604030504040204" pitchFamily="50" charset="-128"/>
                <a:ea typeface="Meiryo UI" panose="020B0604030504040204" pitchFamily="50" charset="-128"/>
              </a:rPr>
              <a:t>) </a:t>
            </a:r>
            <a:r>
              <a:rPr kumimoji="1" lang="ja-JP" altLang="en-US" sz="2000" b="1">
                <a:latin typeface="Meiryo UI" panose="020B0604030504040204" pitchFamily="50" charset="-128"/>
                <a:ea typeface="Meiryo UI" panose="020B0604030504040204" pitchFamily="50" charset="-128"/>
              </a:rPr>
              <a:t>ビジネスモデルと収支構造　</a:t>
            </a:r>
            <a:r>
              <a:rPr kumimoji="1" lang="en-US" altLang="ja-JP" sz="2000" b="1">
                <a:latin typeface="Meiryo UI" panose="020B0604030504040204" pitchFamily="50" charset="-128"/>
                <a:ea typeface="Meiryo UI" panose="020B0604030504040204" pitchFamily="50" charset="-128"/>
              </a:rPr>
              <a:t>A.</a:t>
            </a:r>
            <a:r>
              <a:rPr kumimoji="1" lang="ja-JP" altLang="en-US" sz="2000" b="1">
                <a:latin typeface="Meiryo UI" panose="020B0604030504040204" pitchFamily="50" charset="-128"/>
                <a:ea typeface="Meiryo UI" panose="020B0604030504040204" pitchFamily="50" charset="-128"/>
              </a:rPr>
              <a:t>概要（その他）</a:t>
            </a:r>
            <a:endParaRPr kumimoji="1" lang="en-US" altLang="ja-JP" sz="2000" b="1">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6CB61DFD-9F99-674C-B7D8-62E24829E777}"/>
              </a:ext>
            </a:extLst>
          </p:cNvPr>
          <p:cNvSpPr/>
          <p:nvPr/>
        </p:nvSpPr>
        <p:spPr>
          <a:xfrm>
            <a:off x="178206" y="1826738"/>
            <a:ext cx="8640000" cy="482863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290184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2D4237-8C66-FEBD-5244-8AB16D645279}"/>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49A59287-BEE6-0830-3E46-A9023C7A2994}"/>
              </a:ext>
            </a:extLst>
          </p:cNvPr>
          <p:cNvSpPr>
            <a:spLocks noGrp="1"/>
          </p:cNvSpPr>
          <p:nvPr>
            <p:ph type="title"/>
          </p:nvPr>
        </p:nvSpPr>
        <p:spPr>
          <a:xfrm>
            <a:off x="178206" y="202622"/>
            <a:ext cx="8640000" cy="540000"/>
          </a:xfrm>
          <a:ln>
            <a:noFill/>
          </a:ln>
        </p:spPr>
        <p:txBody>
          <a:bodyPr>
            <a:normAutofit/>
          </a:bodyPr>
          <a:lstStyle/>
          <a:p>
            <a:r>
              <a:rPr lang="ja-JP" altLang="en-US"/>
              <a:t>６．ビジネスモデルの実現性</a:t>
            </a:r>
            <a:endParaRPr kumimoji="1" lang="ja-JP" altLang="en-US"/>
          </a:p>
        </p:txBody>
      </p:sp>
      <p:sp>
        <p:nvSpPr>
          <p:cNvPr id="162" name="正方形/長方形 161">
            <a:extLst>
              <a:ext uri="{FF2B5EF4-FFF2-40B4-BE49-F238E27FC236}">
                <a16:creationId xmlns:a16="http://schemas.microsoft.com/office/drawing/2014/main" id="{5D093FB8-7E3D-70A8-A692-2F27D92DA4EB}"/>
              </a:ext>
            </a:extLst>
          </p:cNvPr>
          <p:cNvSpPr/>
          <p:nvPr/>
        </p:nvSpPr>
        <p:spPr>
          <a:xfrm>
            <a:off x="194334" y="2092751"/>
            <a:ext cx="8623872" cy="45626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3F9A4A79-36C7-F931-F8D5-3C257CA9D843}"/>
              </a:ext>
            </a:extLst>
          </p:cNvPr>
          <p:cNvSpPr txBox="1"/>
          <p:nvPr/>
        </p:nvSpPr>
        <p:spPr>
          <a:xfrm>
            <a:off x="178206" y="1163805"/>
            <a:ext cx="8640000" cy="820738"/>
          </a:xfrm>
          <a:prstGeom prst="rect">
            <a:avLst/>
          </a:prstGeom>
          <a:solidFill>
            <a:schemeClr val="accent3">
              <a:lumMod val="20000"/>
              <a:lumOff val="80000"/>
            </a:schemeClr>
          </a:solidFill>
        </p:spPr>
        <p:txBody>
          <a:bodyPr wrap="square" rtlCol="0">
            <a:spAutoFit/>
          </a:bodyPr>
          <a:lstStyle/>
          <a:p>
            <a:pPr marL="108000" indent="-108000">
              <a:lnSpc>
                <a:spcPts val="2000"/>
              </a:lnSpc>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ビジネスモデルの遂行（稼働開始後の各種市場取引 等での運用）に当たり、予定している組織体制や人員体制等の概要を、実施体制図を用いて説明すること。</a:t>
            </a:r>
            <a:endParaRPr kumimoji="1" lang="en-US" altLang="ja-JP" sz="140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en-US" altLang="ja-JP" sz="1400">
                <a:latin typeface="Meiryo UI" panose="020B0604030504040204" pitchFamily="50" charset="-128"/>
                <a:ea typeface="Meiryo UI" panose="020B0604030504040204" pitchFamily="50" charset="-128"/>
              </a:rPr>
              <a:t>1</a:t>
            </a:r>
            <a:r>
              <a:rPr kumimoji="1" lang="ja-JP" altLang="en-US" sz="1400">
                <a:latin typeface="Meiryo UI" panose="020B0604030504040204" pitchFamily="50" charset="-128"/>
                <a:ea typeface="Meiryo UI" panose="020B0604030504040204" pitchFamily="50" charset="-128"/>
              </a:rPr>
              <a:t>ページに収まらない場合は、複数ページの記載も可とする。</a:t>
            </a:r>
            <a:endParaRPr kumimoji="1" lang="en-US" altLang="ja-JP" sz="140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488D2D69-957D-BF2D-7C81-22C74A62FCC4}"/>
              </a:ext>
            </a:extLst>
          </p:cNvPr>
          <p:cNvSpPr txBox="1"/>
          <p:nvPr/>
        </p:nvSpPr>
        <p:spPr>
          <a:xfrm>
            <a:off x="194334" y="2092751"/>
            <a:ext cx="1640779" cy="253916"/>
          </a:xfrm>
          <a:prstGeom prst="rect">
            <a:avLst/>
          </a:prstGeom>
          <a:solidFill>
            <a:schemeClr val="bg1">
              <a:lumMod val="95000"/>
            </a:schemeClr>
          </a:solidFill>
          <a:ln>
            <a:solidFill>
              <a:schemeClr val="tx1"/>
            </a:solidFill>
          </a:ln>
        </p:spPr>
        <p:txBody>
          <a:bodyPr wrap="square" rtlCol="0">
            <a:spAutoFit/>
          </a:bodyPr>
          <a:lstStyle/>
          <a:p>
            <a:r>
              <a:rPr kumimoji="1" lang="ja-JP" altLang="en-US" sz="1050" b="1">
                <a:latin typeface="Meiryo UI" panose="020B0604030504040204" pitchFamily="50" charset="-128"/>
                <a:ea typeface="Meiryo UI" panose="020B0604030504040204" pitchFamily="50" charset="-128"/>
              </a:rPr>
              <a:t>実施体制図</a:t>
            </a:r>
            <a:r>
              <a:rPr kumimoji="1" lang="en-US" altLang="ja-JP" sz="1050" b="1">
                <a:latin typeface="Meiryo UI" panose="020B0604030504040204" pitchFamily="50" charset="-128"/>
                <a:ea typeface="Meiryo UI" panose="020B0604030504040204" pitchFamily="50" charset="-128"/>
              </a:rPr>
              <a:t>(</a:t>
            </a:r>
            <a:r>
              <a:rPr kumimoji="1" lang="ja-JP" altLang="en-US" sz="1050" b="1">
                <a:latin typeface="Meiryo UI" panose="020B0604030504040204" pitchFamily="50" charset="-128"/>
                <a:ea typeface="Meiryo UI" panose="020B0604030504040204" pitchFamily="50" charset="-128"/>
              </a:rPr>
              <a:t>例</a:t>
            </a:r>
            <a:r>
              <a:rPr kumimoji="1" lang="en-US" altLang="ja-JP" sz="1050" b="1">
                <a:latin typeface="Meiryo UI" panose="020B0604030504040204" pitchFamily="50" charset="-128"/>
                <a:ea typeface="Meiryo UI" panose="020B0604030504040204" pitchFamily="50" charset="-128"/>
              </a:rPr>
              <a:t>)</a:t>
            </a:r>
            <a:endParaRPr kumimoji="1" lang="ja-JP" altLang="en-US" sz="1050" b="1">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D205EB8B-6053-8FAF-C660-F2703B6931C6}"/>
              </a:ext>
            </a:extLst>
          </p:cNvPr>
          <p:cNvSpPr txBox="1"/>
          <p:nvPr/>
        </p:nvSpPr>
        <p:spPr>
          <a:xfrm>
            <a:off x="6192000" y="0"/>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
        <p:nvSpPr>
          <p:cNvPr id="3" name="テキスト ボックス 2">
            <a:extLst>
              <a:ext uri="{FF2B5EF4-FFF2-40B4-BE49-F238E27FC236}">
                <a16:creationId xmlns:a16="http://schemas.microsoft.com/office/drawing/2014/main" id="{C61EF32C-ABAC-C165-D353-929872891E90}"/>
              </a:ext>
            </a:extLst>
          </p:cNvPr>
          <p:cNvSpPr txBox="1"/>
          <p:nvPr/>
        </p:nvSpPr>
        <p:spPr>
          <a:xfrm>
            <a:off x="6192000" y="367510"/>
            <a:ext cx="2952000" cy="461665"/>
          </a:xfrm>
          <a:prstGeom prst="rect">
            <a:avLst/>
          </a:prstGeom>
          <a:solidFill>
            <a:schemeClr val="bg1"/>
          </a:solidFill>
          <a:ln>
            <a:solidFill>
              <a:srgbClr val="00B050"/>
            </a:solidFill>
          </a:ln>
        </p:spPr>
        <p:txBody>
          <a:bodyPr wrap="square" rtlCol="0">
            <a:spAutoFit/>
          </a:bodyPr>
          <a:lstStyle/>
          <a:p>
            <a:r>
              <a:rPr kumimoji="1" lang="ja-JP" altLang="en-US" sz="1200">
                <a:solidFill>
                  <a:srgbClr val="00B050"/>
                </a:solidFill>
              </a:rPr>
              <a:t>採点審査項目</a:t>
            </a:r>
            <a:endParaRPr kumimoji="1" lang="en-US" altLang="ja-JP" sz="1200">
              <a:solidFill>
                <a:srgbClr val="00B050"/>
              </a:solidFill>
            </a:endParaRPr>
          </a:p>
          <a:p>
            <a:r>
              <a:rPr kumimoji="1" lang="ja-JP" altLang="en-US" sz="1200">
                <a:solidFill>
                  <a:srgbClr val="00B050"/>
                </a:solidFill>
              </a:rPr>
              <a:t>　</a:t>
            </a:r>
            <a:r>
              <a:rPr kumimoji="1" lang="en-US" altLang="ja-JP" sz="1200">
                <a:solidFill>
                  <a:srgbClr val="00B050"/>
                </a:solidFill>
              </a:rPr>
              <a:t>3) -</a:t>
            </a:r>
            <a:r>
              <a:rPr kumimoji="1" lang="ja-JP" altLang="en-US" sz="1200">
                <a:solidFill>
                  <a:srgbClr val="00B050"/>
                </a:solidFill>
              </a:rPr>
              <a:t>②ビジネスモデルの実現性</a:t>
            </a:r>
            <a:endParaRPr kumimoji="1" lang="en-US" altLang="ja-JP" sz="1200">
              <a:solidFill>
                <a:srgbClr val="00B050"/>
              </a:solidFill>
            </a:endParaRPr>
          </a:p>
        </p:txBody>
      </p:sp>
      <p:sp>
        <p:nvSpPr>
          <p:cNvPr id="4" name="テキスト ボックス 3">
            <a:extLst>
              <a:ext uri="{FF2B5EF4-FFF2-40B4-BE49-F238E27FC236}">
                <a16:creationId xmlns:a16="http://schemas.microsoft.com/office/drawing/2014/main" id="{574BE69A-F359-6EAC-D89D-A21CB82A19F7}"/>
              </a:ext>
            </a:extLst>
          </p:cNvPr>
          <p:cNvSpPr txBox="1"/>
          <p:nvPr/>
        </p:nvSpPr>
        <p:spPr>
          <a:xfrm>
            <a:off x="178206" y="745189"/>
            <a:ext cx="4049507" cy="400110"/>
          </a:xfrm>
          <a:prstGeom prst="rect">
            <a:avLst/>
          </a:prstGeom>
          <a:noFill/>
        </p:spPr>
        <p:txBody>
          <a:bodyPr wrap="non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１</a:t>
            </a:r>
            <a:r>
              <a:rPr kumimoji="1" lang="en-US" altLang="ja-JP" sz="2000" b="1">
                <a:latin typeface="Meiryo UI" panose="020B0604030504040204" pitchFamily="50" charset="-128"/>
                <a:ea typeface="Meiryo UI" panose="020B0604030504040204" pitchFamily="50" charset="-128"/>
              </a:rPr>
              <a:t>) </a:t>
            </a:r>
            <a:r>
              <a:rPr kumimoji="1" lang="ja-JP" altLang="en-US" sz="2000" b="1">
                <a:latin typeface="Meiryo UI" panose="020B0604030504040204" pitchFamily="50" charset="-128"/>
                <a:ea typeface="Meiryo UI" panose="020B0604030504040204" pitchFamily="50" charset="-128"/>
              </a:rPr>
              <a:t>実施体制　</a:t>
            </a:r>
            <a:r>
              <a:rPr kumimoji="1" lang="en-US" altLang="ja-JP" sz="2000" b="1">
                <a:latin typeface="Meiryo UI" panose="020B0604030504040204" pitchFamily="50" charset="-128"/>
                <a:ea typeface="Meiryo UI" panose="020B0604030504040204" pitchFamily="50" charset="-128"/>
              </a:rPr>
              <a:t>A.</a:t>
            </a:r>
            <a:r>
              <a:rPr kumimoji="1" lang="ja-JP" altLang="en-US" sz="2000" b="1">
                <a:latin typeface="Meiryo UI" panose="020B0604030504040204" pitchFamily="50" charset="-128"/>
                <a:ea typeface="Meiryo UI" panose="020B0604030504040204" pitchFamily="50" charset="-128"/>
              </a:rPr>
              <a:t>概要（体制図）</a:t>
            </a:r>
          </a:p>
        </p:txBody>
      </p:sp>
      <p:sp>
        <p:nvSpPr>
          <p:cNvPr id="5" name="テキスト ボックス 3">
            <a:extLst>
              <a:ext uri="{FF2B5EF4-FFF2-40B4-BE49-F238E27FC236}">
                <a16:creationId xmlns:a16="http://schemas.microsoft.com/office/drawing/2014/main" id="{75090A7E-485B-6643-3F48-1252F7A1BACD}"/>
              </a:ext>
            </a:extLst>
          </p:cNvPr>
          <p:cNvSpPr txBox="1"/>
          <p:nvPr/>
        </p:nvSpPr>
        <p:spPr>
          <a:xfrm>
            <a:off x="3243042" y="3091246"/>
            <a:ext cx="2393967" cy="899364"/>
          </a:xfrm>
          <a:prstGeom prst="rect">
            <a:avLst/>
          </a:prstGeom>
          <a:solidFill>
            <a:schemeClr val="lt1"/>
          </a:solidFill>
          <a:ln w="2857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100">
                <a:latin typeface="Meiryo UI" panose="020B0604030504040204" pitchFamily="50" charset="-128"/>
                <a:ea typeface="Meiryo UI" panose="020B0604030504040204" pitchFamily="50" charset="-128"/>
              </a:rPr>
              <a:t>（</a:t>
            </a:r>
            <a:r>
              <a:rPr kumimoji="1" lang="ja-JP" altLang="en-US">
                <a:latin typeface="Meiryo UI" panose="020B0604030504040204" pitchFamily="50" charset="-128"/>
                <a:ea typeface="Meiryo UI" panose="020B0604030504040204" pitchFamily="50" charset="-128"/>
              </a:rPr>
              <a:t>申請</a:t>
            </a:r>
            <a:r>
              <a:rPr kumimoji="1" lang="ja-JP" altLang="en-US" sz="1100">
                <a:latin typeface="Meiryo UI" panose="020B0604030504040204" pitchFamily="50" charset="-128"/>
                <a:ea typeface="Meiryo UI" panose="020B0604030504040204" pitchFamily="50" charset="-128"/>
              </a:rPr>
              <a:t>者名）</a:t>
            </a:r>
            <a:endParaRPr kumimoji="1" lang="en-US" altLang="ja-JP" sz="1100">
              <a:latin typeface="Meiryo UI" panose="020B0604030504040204" pitchFamily="50" charset="-128"/>
              <a:ea typeface="Meiryo UI" panose="020B0604030504040204" pitchFamily="50" charset="-128"/>
            </a:endParaRPr>
          </a:p>
          <a:p>
            <a:pPr algn="ctr"/>
            <a:r>
              <a:rPr kumimoji="1" lang="en-US" altLang="ja-JP">
                <a:solidFill>
                  <a:srgbClr val="FF0000"/>
                </a:solidFill>
                <a:latin typeface="Meiryo UI" panose="020B0604030504040204" pitchFamily="50" charset="-128"/>
                <a:ea typeface="Meiryo UI" panose="020B0604030504040204" pitchFamily="50" charset="-128"/>
              </a:rPr>
              <a:t>A</a:t>
            </a:r>
            <a:r>
              <a:rPr kumimoji="1" lang="ja-JP" altLang="en-US">
                <a:solidFill>
                  <a:srgbClr val="FF0000"/>
                </a:solidFill>
                <a:latin typeface="Meiryo UI" panose="020B0604030504040204" pitchFamily="50" charset="-128"/>
                <a:ea typeface="Meiryo UI" panose="020B0604030504040204" pitchFamily="50" charset="-128"/>
              </a:rPr>
              <a:t>社</a:t>
            </a:r>
            <a:endParaRPr kumimoji="1" lang="en-US" altLang="ja-JP">
              <a:solidFill>
                <a:srgbClr val="FF0000"/>
              </a:solidFill>
              <a:latin typeface="Meiryo UI" panose="020B0604030504040204" pitchFamily="50" charset="-128"/>
              <a:ea typeface="Meiryo UI" panose="020B0604030504040204" pitchFamily="50" charset="-128"/>
            </a:endParaRPr>
          </a:p>
        </p:txBody>
      </p:sp>
      <p:sp>
        <p:nvSpPr>
          <p:cNvPr id="6" name="テキスト ボックス 3">
            <a:extLst>
              <a:ext uri="{FF2B5EF4-FFF2-40B4-BE49-F238E27FC236}">
                <a16:creationId xmlns:a16="http://schemas.microsoft.com/office/drawing/2014/main" id="{D49613CE-58E1-BEAA-0E19-3127A243222E}"/>
              </a:ext>
            </a:extLst>
          </p:cNvPr>
          <p:cNvSpPr txBox="1"/>
          <p:nvPr/>
        </p:nvSpPr>
        <p:spPr>
          <a:xfrm>
            <a:off x="496314" y="4633492"/>
            <a:ext cx="2393967" cy="899364"/>
          </a:xfrm>
          <a:prstGeom prst="rect">
            <a:avLst/>
          </a:prstGeom>
          <a:solidFill>
            <a:schemeClr val="lt1"/>
          </a:solidFill>
          <a:ln w="2857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100">
                <a:latin typeface="Meiryo UI" panose="020B0604030504040204" pitchFamily="50" charset="-128"/>
                <a:ea typeface="Meiryo UI" panose="020B0604030504040204" pitchFamily="50" charset="-128"/>
              </a:rPr>
              <a:t>（</a:t>
            </a:r>
            <a:r>
              <a:rPr kumimoji="1" lang="ja-JP" altLang="en-US">
                <a:latin typeface="Meiryo UI" panose="020B0604030504040204" pitchFamily="50" charset="-128"/>
                <a:ea typeface="Meiryo UI" panose="020B0604030504040204" pitchFamily="50" charset="-128"/>
              </a:rPr>
              <a:t>蓄電所の設計・調達・工事者</a:t>
            </a:r>
            <a:r>
              <a:rPr kumimoji="1" lang="ja-JP" altLang="en-US" sz="1100">
                <a:latin typeface="Meiryo UI" panose="020B0604030504040204" pitchFamily="50" charset="-128"/>
                <a:ea typeface="Meiryo UI" panose="020B0604030504040204" pitchFamily="50" charset="-128"/>
              </a:rPr>
              <a:t>）</a:t>
            </a:r>
            <a:endParaRPr kumimoji="1" lang="en-US" altLang="ja-JP" sz="1100">
              <a:latin typeface="Meiryo UI" panose="020B0604030504040204" pitchFamily="50" charset="-128"/>
              <a:ea typeface="Meiryo UI" panose="020B0604030504040204" pitchFamily="50" charset="-128"/>
            </a:endParaRPr>
          </a:p>
          <a:p>
            <a:pPr algn="ctr"/>
            <a:r>
              <a:rPr kumimoji="1" lang="en-US" altLang="ja-JP">
                <a:solidFill>
                  <a:srgbClr val="FF0000"/>
                </a:solidFill>
                <a:latin typeface="Meiryo UI" panose="020B0604030504040204" pitchFamily="50" charset="-128"/>
                <a:ea typeface="Meiryo UI" panose="020B0604030504040204" pitchFamily="50" charset="-128"/>
              </a:rPr>
              <a:t>B</a:t>
            </a:r>
            <a:r>
              <a:rPr kumimoji="1" lang="ja-JP" altLang="en-US">
                <a:solidFill>
                  <a:srgbClr val="FF0000"/>
                </a:solidFill>
                <a:latin typeface="Meiryo UI" panose="020B0604030504040204" pitchFamily="50" charset="-128"/>
                <a:ea typeface="Meiryo UI" panose="020B0604030504040204" pitchFamily="50" charset="-128"/>
              </a:rPr>
              <a:t>社</a:t>
            </a:r>
            <a:endParaRPr kumimoji="1" lang="en-US" altLang="ja-JP">
              <a:solidFill>
                <a:srgbClr val="FF0000"/>
              </a:solidFill>
              <a:latin typeface="Meiryo UI" panose="020B0604030504040204" pitchFamily="50" charset="-128"/>
              <a:ea typeface="Meiryo UI" panose="020B0604030504040204" pitchFamily="50" charset="-128"/>
            </a:endParaRPr>
          </a:p>
        </p:txBody>
      </p:sp>
      <p:sp>
        <p:nvSpPr>
          <p:cNvPr id="7" name="テキスト ボックス 3">
            <a:extLst>
              <a:ext uri="{FF2B5EF4-FFF2-40B4-BE49-F238E27FC236}">
                <a16:creationId xmlns:a16="http://schemas.microsoft.com/office/drawing/2014/main" id="{100E3F76-88D2-908D-9980-49F7CD09E2DB}"/>
              </a:ext>
            </a:extLst>
          </p:cNvPr>
          <p:cNvSpPr txBox="1"/>
          <p:nvPr/>
        </p:nvSpPr>
        <p:spPr>
          <a:xfrm>
            <a:off x="3243041" y="4635066"/>
            <a:ext cx="2393967" cy="899364"/>
          </a:xfrm>
          <a:prstGeom prst="rect">
            <a:avLst/>
          </a:prstGeom>
          <a:solidFill>
            <a:schemeClr val="lt1"/>
          </a:solidFill>
          <a:ln w="2857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a:latin typeface="Meiryo UI" panose="020B0604030504040204" pitchFamily="50" charset="-128"/>
                <a:ea typeface="Meiryo UI" panose="020B0604030504040204" pitchFamily="50" charset="-128"/>
              </a:rPr>
              <a:t>運用支援者</a:t>
            </a:r>
            <a:endParaRPr kumimoji="1" lang="en-US" altLang="ja-JP">
              <a:latin typeface="Meiryo UI" panose="020B0604030504040204" pitchFamily="50" charset="-128"/>
              <a:ea typeface="Meiryo UI" panose="020B0604030504040204" pitchFamily="50" charset="-128"/>
            </a:endParaRPr>
          </a:p>
          <a:p>
            <a:pPr algn="ctr"/>
            <a:r>
              <a:rPr kumimoji="1" lang="ja-JP" altLang="en-US">
                <a:latin typeface="Meiryo UI" panose="020B0604030504040204" pitchFamily="50" charset="-128"/>
                <a:ea typeface="Meiryo UI" panose="020B0604030504040204" pitchFamily="50" charset="-128"/>
              </a:rPr>
              <a:t>（アグリゲータ等）</a:t>
            </a:r>
            <a:endParaRPr kumimoji="1" lang="en-US" altLang="ja-JP">
              <a:latin typeface="Meiryo UI" panose="020B0604030504040204" pitchFamily="50" charset="-128"/>
              <a:ea typeface="Meiryo UI" panose="020B0604030504040204" pitchFamily="50" charset="-128"/>
            </a:endParaRPr>
          </a:p>
          <a:p>
            <a:pPr algn="ctr"/>
            <a:r>
              <a:rPr kumimoji="1" lang="en-US" altLang="ja-JP">
                <a:solidFill>
                  <a:srgbClr val="FF0000"/>
                </a:solidFill>
                <a:latin typeface="Meiryo UI" panose="020B0604030504040204" pitchFamily="50" charset="-128"/>
                <a:ea typeface="Meiryo UI" panose="020B0604030504040204" pitchFamily="50" charset="-128"/>
              </a:rPr>
              <a:t>C</a:t>
            </a:r>
            <a:r>
              <a:rPr kumimoji="1" lang="ja-JP" altLang="en-US">
                <a:solidFill>
                  <a:srgbClr val="FF0000"/>
                </a:solidFill>
                <a:latin typeface="Meiryo UI" panose="020B0604030504040204" pitchFamily="50" charset="-128"/>
                <a:ea typeface="Meiryo UI" panose="020B0604030504040204" pitchFamily="50" charset="-128"/>
              </a:rPr>
              <a:t>社</a:t>
            </a:r>
            <a:endParaRPr kumimoji="1" lang="en-US" altLang="ja-JP">
              <a:solidFill>
                <a:srgbClr val="FF0000"/>
              </a:solidFill>
              <a:latin typeface="Meiryo UI" panose="020B0604030504040204" pitchFamily="50" charset="-128"/>
              <a:ea typeface="Meiryo UI" panose="020B0604030504040204" pitchFamily="50" charset="-128"/>
            </a:endParaRPr>
          </a:p>
        </p:txBody>
      </p:sp>
      <p:sp>
        <p:nvSpPr>
          <p:cNvPr id="8" name="テキスト ボックス 3">
            <a:extLst>
              <a:ext uri="{FF2B5EF4-FFF2-40B4-BE49-F238E27FC236}">
                <a16:creationId xmlns:a16="http://schemas.microsoft.com/office/drawing/2014/main" id="{686B7FE7-C327-6631-AA73-1305419880AD}"/>
              </a:ext>
            </a:extLst>
          </p:cNvPr>
          <p:cNvSpPr txBox="1"/>
          <p:nvPr/>
        </p:nvSpPr>
        <p:spPr>
          <a:xfrm>
            <a:off x="6017736" y="4636236"/>
            <a:ext cx="2393967" cy="899364"/>
          </a:xfrm>
          <a:prstGeom prst="rect">
            <a:avLst/>
          </a:prstGeom>
          <a:solidFill>
            <a:schemeClr val="lt1"/>
          </a:solidFill>
          <a:ln w="2857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a:latin typeface="Meiryo UI" panose="020B0604030504040204" pitchFamily="50" charset="-128"/>
                <a:ea typeface="Meiryo UI" panose="020B0604030504040204" pitchFamily="50" charset="-128"/>
              </a:rPr>
              <a:t>（設備監視・保守者）</a:t>
            </a:r>
            <a:endParaRPr kumimoji="1" lang="en-US" altLang="ja-JP">
              <a:latin typeface="Meiryo UI" panose="020B0604030504040204" pitchFamily="50" charset="-128"/>
              <a:ea typeface="Meiryo UI" panose="020B0604030504040204" pitchFamily="50" charset="-128"/>
            </a:endParaRPr>
          </a:p>
          <a:p>
            <a:pPr algn="ctr"/>
            <a:r>
              <a:rPr kumimoji="1" lang="en-US" altLang="ja-JP">
                <a:solidFill>
                  <a:srgbClr val="FF0000"/>
                </a:solidFill>
                <a:latin typeface="Meiryo UI" panose="020B0604030504040204" pitchFamily="50" charset="-128"/>
                <a:ea typeface="Meiryo UI" panose="020B0604030504040204" pitchFamily="50" charset="-128"/>
              </a:rPr>
              <a:t>D</a:t>
            </a:r>
            <a:r>
              <a:rPr kumimoji="1" lang="ja-JP" altLang="en-US">
                <a:solidFill>
                  <a:srgbClr val="FF0000"/>
                </a:solidFill>
                <a:latin typeface="Meiryo UI" panose="020B0604030504040204" pitchFamily="50" charset="-128"/>
                <a:ea typeface="Meiryo UI" panose="020B0604030504040204" pitchFamily="50" charset="-128"/>
              </a:rPr>
              <a:t>社</a:t>
            </a:r>
            <a:endParaRPr kumimoji="1" lang="en-US" altLang="ja-JP">
              <a:solidFill>
                <a:srgbClr val="FF0000"/>
              </a:solidFill>
              <a:latin typeface="Meiryo UI" panose="020B0604030504040204" pitchFamily="50" charset="-128"/>
              <a:ea typeface="Meiryo UI" panose="020B0604030504040204" pitchFamily="50" charset="-128"/>
            </a:endParaRPr>
          </a:p>
        </p:txBody>
      </p:sp>
      <p:cxnSp>
        <p:nvCxnSpPr>
          <p:cNvPr id="9" name="コネクタ: カギ線 8">
            <a:extLst>
              <a:ext uri="{FF2B5EF4-FFF2-40B4-BE49-F238E27FC236}">
                <a16:creationId xmlns:a16="http://schemas.microsoft.com/office/drawing/2014/main" id="{AB14B30F-42B9-3048-A9C3-3CCCE3ABCAC0}"/>
              </a:ext>
            </a:extLst>
          </p:cNvPr>
          <p:cNvCxnSpPr>
            <a:cxnSpLocks/>
            <a:stCxn id="5" idx="1"/>
          </p:cNvCxnSpPr>
          <p:nvPr/>
        </p:nvCxnSpPr>
        <p:spPr>
          <a:xfrm rot="10800000" flipV="1">
            <a:off x="1693300" y="3540927"/>
            <a:ext cx="1549742" cy="1092561"/>
          </a:xfrm>
          <a:prstGeom prst="bentConnector3">
            <a:avLst>
              <a:gd name="adj1" fmla="val 97940"/>
            </a:avLst>
          </a:prstGeom>
        </p:spPr>
        <p:style>
          <a:lnRef idx="2">
            <a:schemeClr val="accent1"/>
          </a:lnRef>
          <a:fillRef idx="0">
            <a:schemeClr val="accent1"/>
          </a:fillRef>
          <a:effectRef idx="1">
            <a:schemeClr val="accent1"/>
          </a:effectRef>
          <a:fontRef idx="minor">
            <a:schemeClr val="tx1"/>
          </a:fontRef>
        </p:style>
      </p:cxnSp>
      <p:cxnSp>
        <p:nvCxnSpPr>
          <p:cNvPr id="10" name="コネクタ: カギ線 9">
            <a:extLst>
              <a:ext uri="{FF2B5EF4-FFF2-40B4-BE49-F238E27FC236}">
                <a16:creationId xmlns:a16="http://schemas.microsoft.com/office/drawing/2014/main" id="{F34D7F5E-1DAC-86C3-85C7-2C35114DA8B7}"/>
              </a:ext>
            </a:extLst>
          </p:cNvPr>
          <p:cNvCxnSpPr>
            <a:cxnSpLocks/>
            <a:stCxn id="5" idx="3"/>
          </p:cNvCxnSpPr>
          <p:nvPr/>
        </p:nvCxnSpPr>
        <p:spPr>
          <a:xfrm>
            <a:off x="5637009" y="3540928"/>
            <a:ext cx="1623885" cy="1102924"/>
          </a:xfrm>
          <a:prstGeom prst="bentConnector3">
            <a:avLst>
              <a:gd name="adj1" fmla="val 99271"/>
            </a:avLst>
          </a:prstGeom>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62BBEDA3-63E0-70FC-C8CB-95836C39E860}"/>
              </a:ext>
            </a:extLst>
          </p:cNvPr>
          <p:cNvCxnSpPr>
            <a:cxnSpLocks/>
          </p:cNvCxnSpPr>
          <p:nvPr/>
        </p:nvCxnSpPr>
        <p:spPr>
          <a:xfrm flipH="1">
            <a:off x="4446722" y="3990610"/>
            <a:ext cx="3558" cy="627064"/>
          </a:xfrm>
          <a:prstGeom prst="line">
            <a:avLst/>
          </a:prstGeom>
        </p:spPr>
        <p:style>
          <a:lnRef idx="2">
            <a:schemeClr val="accent1"/>
          </a:lnRef>
          <a:fillRef idx="0">
            <a:schemeClr val="accent1"/>
          </a:fillRef>
          <a:effectRef idx="1">
            <a:schemeClr val="accent1"/>
          </a:effectRef>
          <a:fontRef idx="minor">
            <a:schemeClr val="tx1"/>
          </a:fontRef>
        </p:style>
      </p:cxnSp>
      <p:sp>
        <p:nvSpPr>
          <p:cNvPr id="12" name="テキスト ボックス 32">
            <a:extLst>
              <a:ext uri="{FF2B5EF4-FFF2-40B4-BE49-F238E27FC236}">
                <a16:creationId xmlns:a16="http://schemas.microsoft.com/office/drawing/2014/main" id="{CB27F725-127B-17F4-58B4-C4BE81DC30CD}"/>
              </a:ext>
            </a:extLst>
          </p:cNvPr>
          <p:cNvSpPr txBox="1"/>
          <p:nvPr/>
        </p:nvSpPr>
        <p:spPr>
          <a:xfrm>
            <a:off x="486987" y="5572383"/>
            <a:ext cx="5150021" cy="540428"/>
          </a:xfrm>
          <a:prstGeom prst="rect">
            <a:avLst/>
          </a:prstGeom>
          <a:noFill/>
          <a:ln w="38100"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endParaRPr kumimoji="1" lang="en-US" altLang="ja-JP" sz="1100" b="1"/>
          </a:p>
          <a:p>
            <a:r>
              <a:rPr kumimoji="1" lang="en-US" altLang="ja-JP" b="1">
                <a:solidFill>
                  <a:schemeClr val="dk1"/>
                </a:solidFill>
                <a:effectLst/>
                <a:latin typeface="Meiryo UI" panose="020B0604030504040204" pitchFamily="50" charset="-128"/>
                <a:ea typeface="Meiryo UI" panose="020B0604030504040204" pitchFamily="50" charset="-128"/>
              </a:rPr>
              <a:t>※</a:t>
            </a:r>
            <a:r>
              <a:rPr kumimoji="1" lang="ja-JP" altLang="en-US" b="1">
                <a:solidFill>
                  <a:schemeClr val="dk1"/>
                </a:solidFill>
                <a:effectLst/>
                <a:latin typeface="Meiryo UI" panose="020B0604030504040204" pitchFamily="50" charset="-128"/>
                <a:ea typeface="Meiryo UI" panose="020B0604030504040204" pitchFamily="50" charset="-128"/>
              </a:rPr>
              <a:t>申請者の計画に併せて適宜修正すること。</a:t>
            </a:r>
            <a:endParaRPr lang="ja-JP" altLang="ja-JP" sz="1800">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69939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7C502D-19C0-304C-2AE1-8234071D047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37014CF9-8F34-C1BB-7840-23D2B13143C3}"/>
              </a:ext>
            </a:extLst>
          </p:cNvPr>
          <p:cNvSpPr>
            <a:spLocks noGrp="1"/>
          </p:cNvSpPr>
          <p:nvPr>
            <p:ph type="title"/>
          </p:nvPr>
        </p:nvSpPr>
        <p:spPr>
          <a:xfrm>
            <a:off x="178206" y="202622"/>
            <a:ext cx="8640000" cy="540000"/>
          </a:xfrm>
          <a:ln>
            <a:noFill/>
          </a:ln>
        </p:spPr>
        <p:txBody>
          <a:bodyPr>
            <a:normAutofit/>
          </a:bodyPr>
          <a:lstStyle/>
          <a:p>
            <a:r>
              <a:rPr lang="ja-JP" altLang="en-US"/>
              <a:t>６．ビジネスモデルの実現性</a:t>
            </a:r>
            <a:endParaRPr kumimoji="1" lang="ja-JP" altLang="en-US"/>
          </a:p>
        </p:txBody>
      </p:sp>
      <p:sp>
        <p:nvSpPr>
          <p:cNvPr id="162" name="正方形/長方形 161">
            <a:extLst>
              <a:ext uri="{FF2B5EF4-FFF2-40B4-BE49-F238E27FC236}">
                <a16:creationId xmlns:a16="http://schemas.microsoft.com/office/drawing/2014/main" id="{DE73AB3E-D6CD-F36F-4DF4-21027F455A13}"/>
              </a:ext>
            </a:extLst>
          </p:cNvPr>
          <p:cNvSpPr/>
          <p:nvPr/>
        </p:nvSpPr>
        <p:spPr>
          <a:xfrm>
            <a:off x="178206" y="2034283"/>
            <a:ext cx="8640000" cy="462109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B9CA3292-5341-E1F8-8045-5D08465D0DF8}"/>
              </a:ext>
            </a:extLst>
          </p:cNvPr>
          <p:cNvSpPr txBox="1"/>
          <p:nvPr/>
        </p:nvSpPr>
        <p:spPr>
          <a:xfrm>
            <a:off x="178206" y="1163805"/>
            <a:ext cx="8640000" cy="738664"/>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特別目的会社（</a:t>
            </a:r>
            <a:r>
              <a:rPr kumimoji="1" lang="en-US" altLang="ja-JP" sz="1400" dirty="0">
                <a:latin typeface="Meiryo UI" panose="020B0604030504040204" pitchFamily="50" charset="-128"/>
                <a:ea typeface="Meiryo UI" panose="020B0604030504040204" pitchFamily="50" charset="-128"/>
              </a:rPr>
              <a:t>SPC</a:t>
            </a:r>
            <a:r>
              <a:rPr kumimoji="1" lang="ja-JP" altLang="en-US" sz="1400" dirty="0">
                <a:latin typeface="Meiryo UI" panose="020B0604030504040204" pitchFamily="50" charset="-128"/>
                <a:ea typeface="Meiryo UI" panose="020B0604030504040204" pitchFamily="50" charset="-128"/>
              </a:rPr>
              <a:t>）にて交付申請する場合は、構成員及び役割を以下に記載すること。</a:t>
            </a:r>
            <a:endParaRPr kumimoji="1" lang="en-US" altLang="ja-JP" sz="1400" dirty="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ja-JP" altLang="en-US" sz="1400" dirty="0">
                <a:latin typeface="Meiryo UI" panose="020B0604030504040204" pitchFamily="50" charset="-128"/>
                <a:ea typeface="Meiryo UI" panose="020B0604030504040204" pitchFamily="50" charset="-128"/>
              </a:rPr>
              <a:t>以下は例であるため、必要に応じて役割や会社を追加すること。</a:t>
            </a:r>
            <a:endParaRPr kumimoji="1" lang="en-US" altLang="ja-JP" sz="1400" dirty="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en-US" altLang="ja-JP" sz="1400" dirty="0">
                <a:latin typeface="Meiryo UI" panose="020B0604030504040204" pitchFamily="50" charset="-128"/>
                <a:ea typeface="Meiryo UI" panose="020B0604030504040204" pitchFamily="50" charset="-128"/>
              </a:rPr>
              <a:t>1</a:t>
            </a:r>
            <a:r>
              <a:rPr kumimoji="1" lang="ja-JP" altLang="en-US" sz="1400" dirty="0">
                <a:latin typeface="Meiryo UI" panose="020B0604030504040204" pitchFamily="50" charset="-128"/>
                <a:ea typeface="Meiryo UI" panose="020B0604030504040204" pitchFamily="50" charset="-128"/>
              </a:rPr>
              <a:t>ページに収まらない場合は、複数ページの記載も可とする。</a:t>
            </a:r>
            <a:endParaRPr kumimoji="1" lang="en-US" altLang="ja-JP" sz="1400" dirty="0">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DA02F4FB-380E-4485-CC48-C5CE3AFF9609}"/>
              </a:ext>
            </a:extLst>
          </p:cNvPr>
          <p:cNvSpPr txBox="1"/>
          <p:nvPr/>
        </p:nvSpPr>
        <p:spPr>
          <a:xfrm>
            <a:off x="6192000" y="0"/>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
        <p:nvSpPr>
          <p:cNvPr id="3" name="テキスト ボックス 2">
            <a:extLst>
              <a:ext uri="{FF2B5EF4-FFF2-40B4-BE49-F238E27FC236}">
                <a16:creationId xmlns:a16="http://schemas.microsoft.com/office/drawing/2014/main" id="{63402EFA-AB4C-A5D7-9826-FE3F3A9151F3}"/>
              </a:ext>
            </a:extLst>
          </p:cNvPr>
          <p:cNvSpPr txBox="1"/>
          <p:nvPr/>
        </p:nvSpPr>
        <p:spPr>
          <a:xfrm>
            <a:off x="6192000" y="367510"/>
            <a:ext cx="2952000" cy="461665"/>
          </a:xfrm>
          <a:prstGeom prst="rect">
            <a:avLst/>
          </a:prstGeom>
          <a:solidFill>
            <a:schemeClr val="bg1"/>
          </a:solidFill>
          <a:ln>
            <a:solidFill>
              <a:srgbClr val="00B050"/>
            </a:solidFill>
          </a:ln>
        </p:spPr>
        <p:txBody>
          <a:bodyPr wrap="square" rtlCol="0">
            <a:spAutoFit/>
          </a:bodyPr>
          <a:lstStyle/>
          <a:p>
            <a:r>
              <a:rPr kumimoji="1" lang="ja-JP" altLang="en-US" sz="1200">
                <a:solidFill>
                  <a:srgbClr val="00B050"/>
                </a:solidFill>
              </a:rPr>
              <a:t>採点審査項目</a:t>
            </a:r>
            <a:endParaRPr kumimoji="1" lang="en-US" altLang="ja-JP" sz="1200">
              <a:solidFill>
                <a:srgbClr val="00B050"/>
              </a:solidFill>
            </a:endParaRPr>
          </a:p>
          <a:p>
            <a:r>
              <a:rPr kumimoji="1" lang="ja-JP" altLang="en-US" sz="1200">
                <a:solidFill>
                  <a:srgbClr val="00B050"/>
                </a:solidFill>
              </a:rPr>
              <a:t>　</a:t>
            </a:r>
            <a:r>
              <a:rPr kumimoji="1" lang="en-US" altLang="ja-JP" sz="1200">
                <a:solidFill>
                  <a:srgbClr val="00B050"/>
                </a:solidFill>
              </a:rPr>
              <a:t>3) -</a:t>
            </a:r>
            <a:r>
              <a:rPr kumimoji="1" lang="ja-JP" altLang="en-US" sz="1200">
                <a:solidFill>
                  <a:srgbClr val="00B050"/>
                </a:solidFill>
              </a:rPr>
              <a:t>②ビジネスモデルの実現性</a:t>
            </a:r>
            <a:endParaRPr kumimoji="1" lang="en-US" altLang="ja-JP" sz="1200">
              <a:solidFill>
                <a:srgbClr val="00B050"/>
              </a:solidFill>
            </a:endParaRPr>
          </a:p>
        </p:txBody>
      </p:sp>
      <p:sp>
        <p:nvSpPr>
          <p:cNvPr id="4" name="テキスト ボックス 3">
            <a:extLst>
              <a:ext uri="{FF2B5EF4-FFF2-40B4-BE49-F238E27FC236}">
                <a16:creationId xmlns:a16="http://schemas.microsoft.com/office/drawing/2014/main" id="{B68C6ABB-41E8-86E4-DBE7-43810A3F589A}"/>
              </a:ext>
            </a:extLst>
          </p:cNvPr>
          <p:cNvSpPr txBox="1"/>
          <p:nvPr/>
        </p:nvSpPr>
        <p:spPr>
          <a:xfrm>
            <a:off x="178206" y="745189"/>
            <a:ext cx="4049507" cy="400110"/>
          </a:xfrm>
          <a:prstGeom prst="rect">
            <a:avLst/>
          </a:prstGeom>
          <a:noFill/>
        </p:spPr>
        <p:txBody>
          <a:bodyPr wrap="non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１</a:t>
            </a:r>
            <a:r>
              <a:rPr kumimoji="1" lang="en-US" altLang="ja-JP" sz="2000" b="1">
                <a:latin typeface="Meiryo UI" panose="020B0604030504040204" pitchFamily="50" charset="-128"/>
                <a:ea typeface="Meiryo UI" panose="020B0604030504040204" pitchFamily="50" charset="-128"/>
              </a:rPr>
              <a:t>) </a:t>
            </a:r>
            <a:r>
              <a:rPr kumimoji="1" lang="ja-JP" altLang="en-US" sz="2000" b="1">
                <a:latin typeface="Meiryo UI" panose="020B0604030504040204" pitchFamily="50" charset="-128"/>
                <a:ea typeface="Meiryo UI" panose="020B0604030504040204" pitchFamily="50" charset="-128"/>
              </a:rPr>
              <a:t>実施体制　</a:t>
            </a:r>
            <a:r>
              <a:rPr kumimoji="1" lang="en-US" altLang="ja-JP" sz="2000" b="1">
                <a:latin typeface="Meiryo UI" panose="020B0604030504040204" pitchFamily="50" charset="-128"/>
                <a:ea typeface="Meiryo UI" panose="020B0604030504040204" pitchFamily="50" charset="-128"/>
              </a:rPr>
              <a:t>A.</a:t>
            </a:r>
            <a:r>
              <a:rPr kumimoji="1" lang="ja-JP" altLang="en-US" sz="2000" b="1">
                <a:latin typeface="Meiryo UI" panose="020B0604030504040204" pitchFamily="50" charset="-128"/>
                <a:ea typeface="Meiryo UI" panose="020B0604030504040204" pitchFamily="50" charset="-128"/>
              </a:rPr>
              <a:t>概要（体制図）</a:t>
            </a:r>
          </a:p>
        </p:txBody>
      </p:sp>
      <p:sp>
        <p:nvSpPr>
          <p:cNvPr id="13" name="テキスト ボックス 12">
            <a:extLst>
              <a:ext uri="{FF2B5EF4-FFF2-40B4-BE49-F238E27FC236}">
                <a16:creationId xmlns:a16="http://schemas.microsoft.com/office/drawing/2014/main" id="{CAE99F3E-F64C-2ED6-DDE1-9D359E03CB14}"/>
              </a:ext>
            </a:extLst>
          </p:cNvPr>
          <p:cNvSpPr txBox="1"/>
          <p:nvPr/>
        </p:nvSpPr>
        <p:spPr>
          <a:xfrm>
            <a:off x="7674911" y="822468"/>
            <a:ext cx="1467319" cy="307777"/>
          </a:xfrm>
          <a:prstGeom prst="rect">
            <a:avLst/>
          </a:prstGeom>
          <a:solidFill>
            <a:schemeClr val="bg1"/>
          </a:solidFill>
          <a:ln>
            <a:solidFill>
              <a:srgbClr val="FF0000"/>
            </a:solidFill>
          </a:ln>
        </p:spPr>
        <p:txBody>
          <a:bodyPr wrap="square" rtlCol="0">
            <a:spAutoFit/>
          </a:bodyPr>
          <a:lstStyle/>
          <a:p>
            <a:r>
              <a:rPr kumimoji="1" lang="en-US" altLang="ja-JP" sz="1400">
                <a:solidFill>
                  <a:srgbClr val="FF0000"/>
                </a:solidFill>
              </a:rPr>
              <a:t>SPC</a:t>
            </a:r>
            <a:r>
              <a:rPr kumimoji="1" lang="ja-JP" altLang="en-US" sz="1400">
                <a:solidFill>
                  <a:srgbClr val="FF0000"/>
                </a:solidFill>
              </a:rPr>
              <a:t>の場合のみ</a:t>
            </a:r>
            <a:endParaRPr kumimoji="1" lang="en-US" altLang="ja-JP" sz="1400">
              <a:solidFill>
                <a:srgbClr val="FF0000"/>
              </a:solidFill>
            </a:endParaRPr>
          </a:p>
        </p:txBody>
      </p:sp>
      <p:sp>
        <p:nvSpPr>
          <p:cNvPr id="15" name="正方形/長方形 14">
            <a:extLst>
              <a:ext uri="{FF2B5EF4-FFF2-40B4-BE49-F238E27FC236}">
                <a16:creationId xmlns:a16="http://schemas.microsoft.com/office/drawing/2014/main" id="{942801EC-19ED-AF6C-0C7B-0143E6ED796A}"/>
              </a:ext>
            </a:extLst>
          </p:cNvPr>
          <p:cNvSpPr/>
          <p:nvPr/>
        </p:nvSpPr>
        <p:spPr>
          <a:xfrm>
            <a:off x="3411778" y="3401931"/>
            <a:ext cx="2239371" cy="421453"/>
          </a:xfrm>
          <a:prstGeom prst="rect">
            <a:avLst/>
          </a:prstGeom>
          <a:solidFill>
            <a:srgbClr val="FFFFCC"/>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1100" kern="1200">
                <a:solidFill>
                  <a:schemeClr val="tx1"/>
                </a:solidFill>
                <a:latin typeface="Meiryo UI" panose="020B0604030504040204" pitchFamily="50" charset="-128"/>
                <a:ea typeface="Meiryo UI" panose="020B0604030504040204" pitchFamily="50" charset="-128"/>
              </a:rPr>
              <a:t>SPC</a:t>
            </a:r>
            <a:r>
              <a:rPr kumimoji="1" lang="ja-JP" altLang="en-US" sz="1100" kern="1200">
                <a:solidFill>
                  <a:schemeClr val="tx1"/>
                </a:solidFill>
                <a:latin typeface="Meiryo UI" panose="020B0604030504040204" pitchFamily="50" charset="-128"/>
                <a:ea typeface="Meiryo UI" panose="020B0604030504040204" pitchFamily="50" charset="-128"/>
              </a:rPr>
              <a:t>運営管理会社名</a:t>
            </a:r>
            <a:endParaRPr kumimoji="1" lang="en-US" altLang="ja-JP" sz="1100" kern="1200">
              <a:solidFill>
                <a:schemeClr val="tx1"/>
              </a:solidFill>
              <a:latin typeface="Meiryo UI" panose="020B0604030504040204" pitchFamily="50" charset="-128"/>
              <a:ea typeface="Meiryo UI" panose="020B0604030504040204" pitchFamily="50" charset="-128"/>
            </a:endParaRPr>
          </a:p>
          <a:p>
            <a:pPr algn="l"/>
            <a:endParaRPr kumimoji="1" lang="ja-JP" altLang="en-US" sz="1100" kern="1200">
              <a:solidFill>
                <a:schemeClr val="tx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C5D6C53F-A0F2-8526-5CA4-E9E3EED1C6BA}"/>
              </a:ext>
            </a:extLst>
          </p:cNvPr>
          <p:cNvSpPr/>
          <p:nvPr/>
        </p:nvSpPr>
        <p:spPr>
          <a:xfrm>
            <a:off x="3472133" y="4162081"/>
            <a:ext cx="2122889" cy="662231"/>
          </a:xfrm>
          <a:prstGeom prst="rect">
            <a:avLst/>
          </a:prstGeom>
          <a:solidFill>
            <a:srgbClr val="FFFFCC"/>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1100" kern="1200">
                <a:solidFill>
                  <a:schemeClr val="tx1"/>
                </a:solidFill>
                <a:latin typeface="Meiryo UI" panose="020B0604030504040204" pitchFamily="50" charset="-128"/>
                <a:ea typeface="Meiryo UI" panose="020B0604030504040204" pitchFamily="50" charset="-128"/>
              </a:rPr>
              <a:t>特別目的会社名（</a:t>
            </a:r>
            <a:r>
              <a:rPr kumimoji="1" lang="en-US" altLang="ja-JP" sz="1100" kern="1200">
                <a:solidFill>
                  <a:schemeClr val="tx1"/>
                </a:solidFill>
                <a:latin typeface="Meiryo UI" panose="020B0604030504040204" pitchFamily="50" charset="-128"/>
                <a:ea typeface="Meiryo UI" panose="020B0604030504040204" pitchFamily="50" charset="-128"/>
              </a:rPr>
              <a:t>SPC</a:t>
            </a:r>
            <a:r>
              <a:rPr kumimoji="1" lang="ja-JP" altLang="en-US" sz="1100" kern="1200">
                <a:solidFill>
                  <a:schemeClr val="tx1"/>
                </a:solidFill>
                <a:latin typeface="Meiryo UI" panose="020B0604030504040204" pitchFamily="50" charset="-128"/>
                <a:ea typeface="Meiryo UI" panose="020B0604030504040204" pitchFamily="50" charset="-128"/>
              </a:rPr>
              <a:t>社名）</a:t>
            </a:r>
            <a:endParaRPr kumimoji="1" lang="en-US" altLang="ja-JP" sz="1100" kern="1200">
              <a:solidFill>
                <a:schemeClr val="tx1"/>
              </a:solidFill>
              <a:latin typeface="Meiryo UI" panose="020B0604030504040204" pitchFamily="50" charset="-128"/>
              <a:ea typeface="Meiryo UI" panose="020B0604030504040204" pitchFamily="50" charset="-128"/>
            </a:endParaRPr>
          </a:p>
          <a:p>
            <a:pPr algn="l"/>
            <a:endParaRPr kumimoji="1" lang="en-US" altLang="ja-JP">
              <a:solidFill>
                <a:schemeClr val="tx1"/>
              </a:solidFill>
              <a:latin typeface="Meiryo UI" panose="020B0604030504040204" pitchFamily="50" charset="-128"/>
              <a:ea typeface="Meiryo UI" panose="020B0604030504040204" pitchFamily="50" charset="-128"/>
            </a:endParaRPr>
          </a:p>
          <a:p>
            <a:pPr algn="l"/>
            <a:r>
              <a:rPr kumimoji="1" lang="ja-JP" altLang="en-US">
                <a:solidFill>
                  <a:schemeClr val="tx1"/>
                </a:solidFill>
                <a:latin typeface="Meiryo UI" panose="020B0604030504040204" pitchFamily="50" charset="-128"/>
                <a:ea typeface="Meiryo UI" panose="020B0604030504040204" pitchFamily="50" charset="-128"/>
              </a:rPr>
              <a:t>代表社員（予定）：○○ ○○</a:t>
            </a:r>
            <a:endParaRPr kumimoji="1" lang="ja-JP" altLang="en-US" sz="1100" kern="1200">
              <a:solidFill>
                <a:schemeClr val="tx1"/>
              </a:solidFill>
              <a:latin typeface="Meiryo UI" panose="020B0604030504040204" pitchFamily="50" charset="-128"/>
              <a:ea typeface="Meiryo UI" panose="020B0604030504040204" pitchFamily="50" charset="-128"/>
            </a:endParaRPr>
          </a:p>
        </p:txBody>
      </p:sp>
      <p:cxnSp>
        <p:nvCxnSpPr>
          <p:cNvPr id="17" name="直線矢印コネクタ 16">
            <a:extLst>
              <a:ext uri="{FF2B5EF4-FFF2-40B4-BE49-F238E27FC236}">
                <a16:creationId xmlns:a16="http://schemas.microsoft.com/office/drawing/2014/main" id="{0EAC0E75-9EC5-21ED-A89B-215FACFCDA4A}"/>
              </a:ext>
            </a:extLst>
          </p:cNvPr>
          <p:cNvCxnSpPr>
            <a:stCxn id="15" idx="2"/>
            <a:endCxn id="16" idx="0"/>
          </p:cNvCxnSpPr>
          <p:nvPr/>
        </p:nvCxnSpPr>
        <p:spPr>
          <a:xfrm>
            <a:off x="4539481" y="3823384"/>
            <a:ext cx="1179" cy="33869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8" name="四角形: 角を丸くする 17">
            <a:extLst>
              <a:ext uri="{FF2B5EF4-FFF2-40B4-BE49-F238E27FC236}">
                <a16:creationId xmlns:a16="http://schemas.microsoft.com/office/drawing/2014/main" id="{EFAF643E-945F-6376-E05B-F97877590678}"/>
              </a:ext>
            </a:extLst>
          </p:cNvPr>
          <p:cNvSpPr/>
          <p:nvPr/>
        </p:nvSpPr>
        <p:spPr>
          <a:xfrm>
            <a:off x="6372326" y="2571669"/>
            <a:ext cx="2239371" cy="1952546"/>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kern="1200"/>
          </a:p>
        </p:txBody>
      </p:sp>
      <p:sp>
        <p:nvSpPr>
          <p:cNvPr id="19" name="正方形/長方形 18">
            <a:extLst>
              <a:ext uri="{FF2B5EF4-FFF2-40B4-BE49-F238E27FC236}">
                <a16:creationId xmlns:a16="http://schemas.microsoft.com/office/drawing/2014/main" id="{4744BD3C-F0F9-E771-AA14-856D7199A6EA}"/>
              </a:ext>
            </a:extLst>
          </p:cNvPr>
          <p:cNvSpPr/>
          <p:nvPr/>
        </p:nvSpPr>
        <p:spPr>
          <a:xfrm>
            <a:off x="6625035" y="2951045"/>
            <a:ext cx="1921627" cy="418024"/>
          </a:xfrm>
          <a:prstGeom prst="rect">
            <a:avLst/>
          </a:prstGeom>
          <a:solidFill>
            <a:srgbClr val="FFFF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1100" kern="1200">
                <a:solidFill>
                  <a:schemeClr val="tx1"/>
                </a:solidFill>
                <a:latin typeface="Meiryo UI" panose="020B0604030504040204" pitchFamily="50" charset="-128"/>
                <a:ea typeface="Meiryo UI" panose="020B0604030504040204" pitchFamily="50" charset="-128"/>
              </a:rPr>
              <a:t>出資社名：</a:t>
            </a:r>
            <a:endParaRPr kumimoji="1" lang="en-US" altLang="ja-JP" sz="1100" kern="1200">
              <a:solidFill>
                <a:schemeClr val="tx1"/>
              </a:solidFill>
              <a:latin typeface="Meiryo UI" panose="020B0604030504040204" pitchFamily="50" charset="-128"/>
              <a:ea typeface="Meiryo UI" panose="020B0604030504040204" pitchFamily="50" charset="-128"/>
            </a:endParaRPr>
          </a:p>
          <a:p>
            <a:pPr algn="l"/>
            <a:r>
              <a:rPr kumimoji="1" lang="ja-JP" altLang="en-US" sz="1100" kern="1200">
                <a:solidFill>
                  <a:schemeClr val="tx1"/>
                </a:solidFill>
                <a:latin typeface="Meiryo UI" panose="020B0604030504040204" pitchFamily="50" charset="-128"/>
                <a:ea typeface="Meiryo UI" panose="020B0604030504040204" pitchFamily="50" charset="-128"/>
              </a:rPr>
              <a:t>出資比率</a:t>
            </a:r>
            <a:r>
              <a:rPr kumimoji="1" lang="en-US" altLang="ja-JP" sz="1100" kern="1200">
                <a:solidFill>
                  <a:schemeClr val="tx1"/>
                </a:solidFill>
                <a:latin typeface="Meiryo UI" panose="020B0604030504040204" pitchFamily="50" charset="-128"/>
                <a:ea typeface="Meiryo UI" panose="020B0604030504040204" pitchFamily="50" charset="-128"/>
              </a:rPr>
              <a:t>(</a:t>
            </a:r>
            <a:r>
              <a:rPr kumimoji="1" lang="ja-JP" altLang="en-US" sz="1100" kern="1200">
                <a:solidFill>
                  <a:schemeClr val="tx1"/>
                </a:solidFill>
                <a:latin typeface="Meiryo UI" panose="020B0604030504040204" pitchFamily="50" charset="-128"/>
                <a:ea typeface="Meiryo UI" panose="020B0604030504040204" pitchFamily="50" charset="-128"/>
              </a:rPr>
              <a:t>％</a:t>
            </a:r>
            <a:r>
              <a:rPr kumimoji="1" lang="en-US" altLang="ja-JP" sz="1100" kern="1200">
                <a:solidFill>
                  <a:schemeClr val="tx1"/>
                </a:solidFill>
                <a:latin typeface="Meiryo UI" panose="020B0604030504040204" pitchFamily="50" charset="-128"/>
                <a:ea typeface="Meiryo UI" panose="020B0604030504040204" pitchFamily="50" charset="-128"/>
              </a:rPr>
              <a:t>)</a:t>
            </a:r>
            <a:r>
              <a:rPr kumimoji="1" lang="ja-JP" altLang="en-US" sz="1100" kern="1200">
                <a:solidFill>
                  <a:schemeClr val="tx1"/>
                </a:solidFill>
                <a:latin typeface="Meiryo UI" panose="020B0604030504040204" pitchFamily="50" charset="-128"/>
                <a:ea typeface="Meiryo UI" panose="020B0604030504040204" pitchFamily="50" charset="-128"/>
              </a:rPr>
              <a:t>：</a:t>
            </a:r>
            <a:endParaRPr kumimoji="1" lang="en-US" altLang="ja-JP" sz="1100" kern="120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9D1CA5C6-FEE0-DD4E-06CF-37486953CB09}"/>
              </a:ext>
            </a:extLst>
          </p:cNvPr>
          <p:cNvSpPr/>
          <p:nvPr/>
        </p:nvSpPr>
        <p:spPr>
          <a:xfrm>
            <a:off x="6628211" y="3431183"/>
            <a:ext cx="1924239" cy="418026"/>
          </a:xfrm>
          <a:prstGeom prst="rect">
            <a:avLst/>
          </a:prstGeom>
          <a:solidFill>
            <a:srgbClr val="FFFF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ja-JP" sz="1100">
                <a:solidFill>
                  <a:schemeClr val="tx1"/>
                </a:solidFill>
                <a:effectLst/>
                <a:latin typeface="Meiryo UI" panose="020B0604030504040204" pitchFamily="50" charset="-128"/>
                <a:ea typeface="Meiryo UI" panose="020B0604030504040204" pitchFamily="50" charset="-128"/>
              </a:rPr>
              <a:t>出資社名：</a:t>
            </a:r>
            <a:endParaRPr lang="ja-JP" altLang="ja-JP">
              <a:solidFill>
                <a:schemeClr val="tx1"/>
              </a:solidFill>
              <a:effectLst/>
              <a:latin typeface="Meiryo UI" panose="020B0604030504040204" pitchFamily="50" charset="-128"/>
              <a:ea typeface="Meiryo UI" panose="020B0604030504040204" pitchFamily="50" charset="-128"/>
            </a:endParaRPr>
          </a:p>
          <a:p>
            <a:pPr algn="l"/>
            <a:r>
              <a:rPr kumimoji="1" lang="ja-JP" altLang="ja-JP" sz="1100">
                <a:solidFill>
                  <a:schemeClr val="tx1"/>
                </a:solidFill>
                <a:effectLst/>
                <a:latin typeface="Meiryo UI" panose="020B0604030504040204" pitchFamily="50" charset="-128"/>
                <a:ea typeface="Meiryo UI" panose="020B0604030504040204" pitchFamily="50" charset="-128"/>
              </a:rPr>
              <a:t>出資比率</a:t>
            </a:r>
            <a:r>
              <a:rPr kumimoji="1" lang="en-US" altLang="ja-JP" sz="1100">
                <a:solidFill>
                  <a:schemeClr val="tx1"/>
                </a:solidFill>
                <a:effectLst/>
                <a:latin typeface="Meiryo UI" panose="020B0604030504040204" pitchFamily="50" charset="-128"/>
                <a:ea typeface="Meiryo UI" panose="020B0604030504040204" pitchFamily="50" charset="-128"/>
              </a:rPr>
              <a:t>(</a:t>
            </a:r>
            <a:r>
              <a:rPr kumimoji="1" lang="ja-JP" altLang="ja-JP" sz="1100">
                <a:solidFill>
                  <a:schemeClr val="tx1"/>
                </a:solidFill>
                <a:effectLst/>
                <a:latin typeface="Meiryo UI" panose="020B0604030504040204" pitchFamily="50" charset="-128"/>
                <a:ea typeface="Meiryo UI" panose="020B0604030504040204" pitchFamily="50" charset="-128"/>
              </a:rPr>
              <a:t>％</a:t>
            </a:r>
            <a:r>
              <a:rPr kumimoji="1" lang="en-US" altLang="ja-JP" sz="1100">
                <a:solidFill>
                  <a:schemeClr val="tx1"/>
                </a:solidFill>
                <a:effectLst/>
                <a:latin typeface="Meiryo UI" panose="020B0604030504040204" pitchFamily="50" charset="-128"/>
                <a:ea typeface="Meiryo UI" panose="020B0604030504040204" pitchFamily="50" charset="-128"/>
              </a:rPr>
              <a:t>)</a:t>
            </a:r>
            <a:r>
              <a:rPr kumimoji="1" lang="ja-JP" altLang="ja-JP" sz="1100">
                <a:solidFill>
                  <a:schemeClr val="tx1"/>
                </a:solidFill>
                <a:effectLst/>
                <a:latin typeface="Meiryo UI" panose="020B0604030504040204" pitchFamily="50" charset="-128"/>
                <a:ea typeface="Meiryo UI" panose="020B0604030504040204" pitchFamily="50" charset="-128"/>
              </a:rPr>
              <a:t>：</a:t>
            </a:r>
            <a:endParaRPr lang="ja-JP" altLang="ja-JP">
              <a:solidFill>
                <a:schemeClr val="tx1"/>
              </a:solidFill>
              <a:effectLst/>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EDF2D082-3CE1-19FD-4599-B745A76FF1E2}"/>
              </a:ext>
            </a:extLst>
          </p:cNvPr>
          <p:cNvSpPr/>
          <p:nvPr/>
        </p:nvSpPr>
        <p:spPr>
          <a:xfrm>
            <a:off x="6628210" y="3904420"/>
            <a:ext cx="1924239" cy="418025"/>
          </a:xfrm>
          <a:prstGeom prst="rect">
            <a:avLst/>
          </a:prstGeom>
          <a:solidFill>
            <a:srgbClr val="FFFF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ja-JP" sz="1100">
                <a:solidFill>
                  <a:schemeClr val="tx1"/>
                </a:solidFill>
                <a:effectLst/>
                <a:latin typeface="Meiryo UI" panose="020B0604030504040204" pitchFamily="50" charset="-128"/>
                <a:ea typeface="Meiryo UI" panose="020B0604030504040204" pitchFamily="50" charset="-128"/>
              </a:rPr>
              <a:t>出資社名：</a:t>
            </a:r>
            <a:endParaRPr lang="ja-JP" altLang="ja-JP">
              <a:solidFill>
                <a:schemeClr val="tx1"/>
              </a:solidFill>
              <a:effectLst/>
              <a:latin typeface="Meiryo UI" panose="020B0604030504040204" pitchFamily="50" charset="-128"/>
              <a:ea typeface="Meiryo UI" panose="020B0604030504040204" pitchFamily="50" charset="-128"/>
            </a:endParaRPr>
          </a:p>
          <a:p>
            <a:r>
              <a:rPr kumimoji="1" lang="ja-JP" altLang="ja-JP" sz="1100">
                <a:solidFill>
                  <a:schemeClr val="tx1"/>
                </a:solidFill>
                <a:effectLst/>
                <a:latin typeface="Meiryo UI" panose="020B0604030504040204" pitchFamily="50" charset="-128"/>
                <a:ea typeface="Meiryo UI" panose="020B0604030504040204" pitchFamily="50" charset="-128"/>
              </a:rPr>
              <a:t>出資比率</a:t>
            </a:r>
            <a:r>
              <a:rPr kumimoji="1" lang="en-US" altLang="ja-JP" sz="1100">
                <a:solidFill>
                  <a:schemeClr val="tx1"/>
                </a:solidFill>
                <a:effectLst/>
                <a:latin typeface="Meiryo UI" panose="020B0604030504040204" pitchFamily="50" charset="-128"/>
                <a:ea typeface="Meiryo UI" panose="020B0604030504040204" pitchFamily="50" charset="-128"/>
              </a:rPr>
              <a:t>(</a:t>
            </a:r>
            <a:r>
              <a:rPr kumimoji="1" lang="ja-JP" altLang="ja-JP" sz="1100">
                <a:solidFill>
                  <a:schemeClr val="tx1"/>
                </a:solidFill>
                <a:effectLst/>
                <a:latin typeface="Meiryo UI" panose="020B0604030504040204" pitchFamily="50" charset="-128"/>
                <a:ea typeface="Meiryo UI" panose="020B0604030504040204" pitchFamily="50" charset="-128"/>
              </a:rPr>
              <a:t>％</a:t>
            </a:r>
            <a:r>
              <a:rPr kumimoji="1" lang="en-US" altLang="ja-JP" sz="1100">
                <a:solidFill>
                  <a:schemeClr val="tx1"/>
                </a:solidFill>
                <a:effectLst/>
                <a:latin typeface="Meiryo UI" panose="020B0604030504040204" pitchFamily="50" charset="-128"/>
                <a:ea typeface="Meiryo UI" panose="020B0604030504040204" pitchFamily="50" charset="-128"/>
              </a:rPr>
              <a:t>)</a:t>
            </a:r>
            <a:r>
              <a:rPr kumimoji="1" lang="ja-JP" altLang="ja-JP" sz="1100">
                <a:solidFill>
                  <a:schemeClr val="tx1"/>
                </a:solidFill>
                <a:effectLst/>
                <a:latin typeface="Meiryo UI" panose="020B0604030504040204" pitchFamily="50" charset="-128"/>
                <a:ea typeface="Meiryo UI" panose="020B0604030504040204" pitchFamily="50" charset="-128"/>
              </a:rPr>
              <a:t>：</a:t>
            </a:r>
            <a:endParaRPr lang="ja-JP" altLang="ja-JP">
              <a:solidFill>
                <a:schemeClr val="tx1"/>
              </a:solidFill>
              <a:effectLst/>
              <a:latin typeface="Meiryo UI" panose="020B0604030504040204" pitchFamily="50" charset="-128"/>
              <a:ea typeface="Meiryo UI" panose="020B0604030504040204" pitchFamily="50" charset="-128"/>
            </a:endParaRPr>
          </a:p>
        </p:txBody>
      </p:sp>
      <p:cxnSp>
        <p:nvCxnSpPr>
          <p:cNvPr id="23" name="コネクタ: カギ線 22">
            <a:extLst>
              <a:ext uri="{FF2B5EF4-FFF2-40B4-BE49-F238E27FC236}">
                <a16:creationId xmlns:a16="http://schemas.microsoft.com/office/drawing/2014/main" id="{C5F491BB-4907-B642-D532-1DAF1B949442}"/>
              </a:ext>
            </a:extLst>
          </p:cNvPr>
          <p:cNvCxnSpPr>
            <a:stCxn id="19" idx="1"/>
            <a:endCxn id="22" idx="1"/>
          </p:cNvCxnSpPr>
          <p:nvPr/>
        </p:nvCxnSpPr>
        <p:spPr>
          <a:xfrm rot="10800000" flipH="1" flipV="1">
            <a:off x="6625035" y="3160058"/>
            <a:ext cx="3176" cy="953375"/>
          </a:xfrm>
          <a:prstGeom prst="bentConnector3">
            <a:avLst>
              <a:gd name="adj1" fmla="val -4079229"/>
            </a:avLst>
          </a:prstGeom>
        </p:spPr>
        <p:style>
          <a:lnRef idx="2">
            <a:schemeClr val="dk1"/>
          </a:lnRef>
          <a:fillRef idx="0">
            <a:schemeClr val="dk1"/>
          </a:fillRef>
          <a:effectRef idx="1">
            <a:schemeClr val="dk1"/>
          </a:effectRef>
          <a:fontRef idx="minor">
            <a:schemeClr val="tx1"/>
          </a:fontRef>
        </p:style>
      </p:cxnSp>
      <p:sp>
        <p:nvSpPr>
          <p:cNvPr id="24" name="テキスト ボックス 10">
            <a:extLst>
              <a:ext uri="{FF2B5EF4-FFF2-40B4-BE49-F238E27FC236}">
                <a16:creationId xmlns:a16="http://schemas.microsoft.com/office/drawing/2014/main" id="{722C07CC-0E23-D375-BB6B-AD2CE1DDF7FB}"/>
              </a:ext>
            </a:extLst>
          </p:cNvPr>
          <p:cNvSpPr txBox="1"/>
          <p:nvPr/>
        </p:nvSpPr>
        <p:spPr>
          <a:xfrm>
            <a:off x="6534679" y="2668681"/>
            <a:ext cx="1026866" cy="30095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200" kern="1200">
                <a:latin typeface="Meiryo UI" panose="020B0604030504040204" pitchFamily="50" charset="-128"/>
                <a:ea typeface="Meiryo UI" panose="020B0604030504040204" pitchFamily="50" charset="-128"/>
              </a:rPr>
              <a:t>社員持分</a:t>
            </a:r>
          </a:p>
        </p:txBody>
      </p:sp>
      <p:sp>
        <p:nvSpPr>
          <p:cNvPr id="25" name="正方形/長方形 24">
            <a:extLst>
              <a:ext uri="{FF2B5EF4-FFF2-40B4-BE49-F238E27FC236}">
                <a16:creationId xmlns:a16="http://schemas.microsoft.com/office/drawing/2014/main" id="{FE413F88-44B1-B52A-EA36-245C12003A4B}"/>
              </a:ext>
            </a:extLst>
          </p:cNvPr>
          <p:cNvSpPr/>
          <p:nvPr/>
        </p:nvSpPr>
        <p:spPr>
          <a:xfrm>
            <a:off x="4340210" y="5229619"/>
            <a:ext cx="1343010" cy="1115501"/>
          </a:xfrm>
          <a:prstGeom prst="rect">
            <a:avLst/>
          </a:prstGeom>
          <a:solidFill>
            <a:srgbClr val="FFFFCC"/>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1200" kern="1200">
                <a:solidFill>
                  <a:schemeClr val="tx1"/>
                </a:solidFill>
                <a:latin typeface="Meiryo UI" panose="020B0604030504040204" pitchFamily="50" charset="-128"/>
                <a:ea typeface="Meiryo UI" panose="020B0604030504040204" pitchFamily="50" charset="-128"/>
              </a:rPr>
              <a:t>金融機関：</a:t>
            </a:r>
            <a:endParaRPr kumimoji="1" lang="en-US" altLang="ja-JP" sz="1200" kern="1200">
              <a:solidFill>
                <a:schemeClr val="tx1"/>
              </a:solidFill>
              <a:latin typeface="Meiryo UI" panose="020B0604030504040204" pitchFamily="50" charset="-128"/>
              <a:ea typeface="Meiryo UI" panose="020B0604030504040204" pitchFamily="50" charset="-128"/>
            </a:endParaRPr>
          </a:p>
          <a:p>
            <a:pPr algn="l"/>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kern="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B7E1D8E5-4F6D-374A-B9C7-30EDB7A5ADE0}"/>
              </a:ext>
            </a:extLst>
          </p:cNvPr>
          <p:cNvSpPr/>
          <p:nvPr/>
        </p:nvSpPr>
        <p:spPr>
          <a:xfrm>
            <a:off x="3035374" y="5240556"/>
            <a:ext cx="1180559" cy="1111353"/>
          </a:xfrm>
          <a:prstGeom prst="rect">
            <a:avLst/>
          </a:prstGeom>
          <a:solidFill>
            <a:srgbClr val="FFFFCC"/>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1100" kern="1200">
                <a:solidFill>
                  <a:schemeClr val="tx1"/>
                </a:solidFill>
                <a:latin typeface="Meiryo UI" panose="020B0604030504040204" pitchFamily="50" charset="-128"/>
                <a:ea typeface="Meiryo UI" panose="020B0604030504040204" pitchFamily="50" charset="-128"/>
              </a:rPr>
              <a:t>事業実施場所</a:t>
            </a:r>
            <a:endParaRPr kumimoji="1" lang="en-US" altLang="ja-JP" sz="1100" kern="1200">
              <a:solidFill>
                <a:schemeClr val="tx1"/>
              </a:solidFill>
              <a:latin typeface="Meiryo UI" panose="020B0604030504040204" pitchFamily="50" charset="-128"/>
              <a:ea typeface="Meiryo UI" panose="020B0604030504040204" pitchFamily="50" charset="-128"/>
            </a:endParaRPr>
          </a:p>
          <a:p>
            <a:pPr algn="l"/>
            <a:r>
              <a:rPr kumimoji="1" lang="ja-JP" altLang="en-US" sz="1100" kern="1200">
                <a:solidFill>
                  <a:schemeClr val="tx1"/>
                </a:solidFill>
                <a:latin typeface="Meiryo UI" panose="020B0604030504040204" pitchFamily="50" charset="-128"/>
                <a:ea typeface="Meiryo UI" panose="020B0604030504040204" pitchFamily="50" charset="-128"/>
              </a:rPr>
              <a:t>土地所有者</a:t>
            </a:r>
            <a:endParaRPr kumimoji="1" lang="en-US" altLang="ja-JP" sz="1100" kern="1200">
              <a:solidFill>
                <a:schemeClr val="tx1"/>
              </a:solidFill>
              <a:latin typeface="Meiryo UI" panose="020B0604030504040204" pitchFamily="50" charset="-128"/>
              <a:ea typeface="Meiryo UI" panose="020B0604030504040204" pitchFamily="50" charset="-128"/>
            </a:endParaRPr>
          </a:p>
          <a:p>
            <a:pPr algn="l"/>
            <a:r>
              <a:rPr kumimoji="1" lang="ja-JP" altLang="en-US" sz="1100" kern="1200">
                <a:solidFill>
                  <a:schemeClr val="tx1"/>
                </a:solidFill>
                <a:latin typeface="Meiryo UI" panose="020B0604030504040204" pitchFamily="50" charset="-128"/>
                <a:ea typeface="Meiryo UI" panose="020B0604030504040204" pitchFamily="50" charset="-128"/>
              </a:rPr>
              <a:t>（用地名義）：</a:t>
            </a:r>
            <a:endParaRPr kumimoji="1" lang="en-US" altLang="ja-JP" sz="1100" kern="1200">
              <a:solidFill>
                <a:schemeClr val="tx1"/>
              </a:solidFill>
              <a:latin typeface="Meiryo UI" panose="020B0604030504040204" pitchFamily="50" charset="-128"/>
              <a:ea typeface="Meiryo UI" panose="020B0604030504040204" pitchFamily="50" charset="-128"/>
            </a:endParaRPr>
          </a:p>
          <a:p>
            <a:pPr algn="l"/>
            <a:r>
              <a:rPr kumimoji="1" lang="ja-JP" altLang="en-US">
                <a:solidFill>
                  <a:schemeClr val="tx1"/>
                </a:solidFill>
                <a:latin typeface="Meiryo UI" panose="020B0604030504040204" pitchFamily="50" charset="-128"/>
                <a:ea typeface="Meiryo UI" panose="020B0604030504040204" pitchFamily="50" charset="-128"/>
              </a:rPr>
              <a:t>○○ ○○</a:t>
            </a:r>
            <a:endParaRPr kumimoji="1" lang="en-US" altLang="ja-JP" sz="1100" kern="1200">
              <a:solidFill>
                <a:schemeClr val="tx1"/>
              </a:solidFill>
              <a:latin typeface="Meiryo UI" panose="020B0604030504040204" pitchFamily="50" charset="-128"/>
              <a:ea typeface="Meiryo UI" panose="020B0604030504040204" pitchFamily="50" charset="-128"/>
            </a:endParaRPr>
          </a:p>
          <a:p>
            <a:pPr algn="l"/>
            <a:endParaRPr kumimoji="1" lang="en-US" altLang="ja-JP" sz="1100" kern="1200">
              <a:solidFill>
                <a:schemeClr val="tx1"/>
              </a:solidFill>
              <a:latin typeface="Meiryo UI" panose="020B0604030504040204" pitchFamily="50" charset="-128"/>
              <a:ea typeface="Meiryo UI" panose="020B0604030504040204" pitchFamily="50" charset="-128"/>
            </a:endParaRPr>
          </a:p>
        </p:txBody>
      </p:sp>
      <p:sp>
        <p:nvSpPr>
          <p:cNvPr id="28" name="テキスト ボックス 16">
            <a:extLst>
              <a:ext uri="{FF2B5EF4-FFF2-40B4-BE49-F238E27FC236}">
                <a16:creationId xmlns:a16="http://schemas.microsoft.com/office/drawing/2014/main" id="{97914360-0885-1537-65D3-AE10BF512610}"/>
              </a:ext>
            </a:extLst>
          </p:cNvPr>
          <p:cNvSpPr txBox="1"/>
          <p:nvPr/>
        </p:nvSpPr>
        <p:spPr>
          <a:xfrm>
            <a:off x="6543145" y="4691170"/>
            <a:ext cx="2011778" cy="26518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200" kern="1200">
                <a:latin typeface="Meiryo UI" panose="020B0604030504040204" pitchFamily="50" charset="-128"/>
                <a:ea typeface="Meiryo UI" panose="020B0604030504040204" pitchFamily="50" charset="-128"/>
              </a:rPr>
              <a:t>匿名組合持分</a:t>
            </a:r>
          </a:p>
        </p:txBody>
      </p:sp>
      <p:sp>
        <p:nvSpPr>
          <p:cNvPr id="29" name="四角形: 角を丸くする 28">
            <a:extLst>
              <a:ext uri="{FF2B5EF4-FFF2-40B4-BE49-F238E27FC236}">
                <a16:creationId xmlns:a16="http://schemas.microsoft.com/office/drawing/2014/main" id="{7A01334D-CF16-AA77-3C1B-47C090783E64}"/>
              </a:ext>
            </a:extLst>
          </p:cNvPr>
          <p:cNvSpPr/>
          <p:nvPr/>
        </p:nvSpPr>
        <p:spPr>
          <a:xfrm>
            <a:off x="6352338" y="4619910"/>
            <a:ext cx="2259360" cy="900358"/>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kern="1200"/>
          </a:p>
        </p:txBody>
      </p:sp>
      <p:cxnSp>
        <p:nvCxnSpPr>
          <p:cNvPr id="35" name="コネクタ: カギ線 34">
            <a:extLst>
              <a:ext uri="{FF2B5EF4-FFF2-40B4-BE49-F238E27FC236}">
                <a16:creationId xmlns:a16="http://schemas.microsoft.com/office/drawing/2014/main" id="{0AAB7734-2138-AB93-D4CF-7C452B4910F0}"/>
              </a:ext>
            </a:extLst>
          </p:cNvPr>
          <p:cNvCxnSpPr>
            <a:cxnSpLocks/>
            <a:stCxn id="20" idx="1"/>
            <a:endCxn id="16" idx="3"/>
          </p:cNvCxnSpPr>
          <p:nvPr/>
        </p:nvCxnSpPr>
        <p:spPr>
          <a:xfrm rot="10800000" flipV="1">
            <a:off x="5595023" y="3638438"/>
            <a:ext cx="1030043" cy="859926"/>
          </a:xfrm>
          <a:prstGeom prst="bentConnector3">
            <a:avLst>
              <a:gd name="adj1" fmla="val 73881"/>
            </a:avLst>
          </a:prstGeom>
          <a:ln>
            <a:tailEnd type="triangle"/>
          </a:ln>
        </p:spPr>
        <p:style>
          <a:lnRef idx="2">
            <a:schemeClr val="dk1"/>
          </a:lnRef>
          <a:fillRef idx="0">
            <a:schemeClr val="dk1"/>
          </a:fillRef>
          <a:effectRef idx="1">
            <a:schemeClr val="dk1"/>
          </a:effectRef>
          <a:fontRef idx="minor">
            <a:schemeClr val="tx1"/>
          </a:fontRef>
        </p:style>
      </p:cxnSp>
      <p:cxnSp>
        <p:nvCxnSpPr>
          <p:cNvPr id="36" name="直線矢印コネクタ 35">
            <a:extLst>
              <a:ext uri="{FF2B5EF4-FFF2-40B4-BE49-F238E27FC236}">
                <a16:creationId xmlns:a16="http://schemas.microsoft.com/office/drawing/2014/main" id="{2E031963-1554-9BD9-1505-C475C2C706AE}"/>
              </a:ext>
            </a:extLst>
          </p:cNvPr>
          <p:cNvCxnSpPr>
            <a:stCxn id="25" idx="0"/>
          </p:cNvCxnSpPr>
          <p:nvPr/>
        </p:nvCxnSpPr>
        <p:spPr>
          <a:xfrm flipH="1" flipV="1">
            <a:off x="5003143" y="4824922"/>
            <a:ext cx="527" cy="40469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7" name="テキスト ボックス 68">
            <a:extLst>
              <a:ext uri="{FF2B5EF4-FFF2-40B4-BE49-F238E27FC236}">
                <a16:creationId xmlns:a16="http://schemas.microsoft.com/office/drawing/2014/main" id="{53CCAEEA-6D22-3547-AAEC-D6D648F72ED6}"/>
              </a:ext>
            </a:extLst>
          </p:cNvPr>
          <p:cNvSpPr txBox="1"/>
          <p:nvPr/>
        </p:nvSpPr>
        <p:spPr>
          <a:xfrm>
            <a:off x="449547" y="3773281"/>
            <a:ext cx="2336406" cy="54069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ct val="100000"/>
              </a:lnSpc>
            </a:pPr>
            <a:r>
              <a:rPr kumimoji="1" lang="ja-JP" altLang="en-US" sz="1400" b="1" kern="1200">
                <a:latin typeface="Meiryo UI" panose="020B0604030504040204" pitchFamily="50" charset="-128"/>
                <a:ea typeface="Meiryo UI" panose="020B0604030504040204" pitchFamily="50" charset="-128"/>
              </a:rPr>
              <a:t>法務</a:t>
            </a:r>
            <a:endParaRPr kumimoji="1" lang="en-US" altLang="ja-JP" sz="1400" b="1" kern="1200">
              <a:latin typeface="Meiryo UI" panose="020B0604030504040204" pitchFamily="50" charset="-128"/>
              <a:ea typeface="Meiryo UI" panose="020B0604030504040204" pitchFamily="50" charset="-128"/>
            </a:endParaRPr>
          </a:p>
          <a:p>
            <a:pPr>
              <a:lnSpc>
                <a:spcPct val="100000"/>
              </a:lnSpc>
            </a:pPr>
            <a:r>
              <a:rPr kumimoji="1" lang="ja-JP" altLang="en-US" sz="1400" kern="1200">
                <a:latin typeface="Meiryo UI" panose="020B0604030504040204" pitchFamily="50" charset="-128"/>
                <a:ea typeface="Meiryo UI" panose="020B0604030504040204" pitchFamily="50" charset="-128"/>
              </a:rPr>
              <a:t>担当社名：</a:t>
            </a:r>
          </a:p>
        </p:txBody>
      </p:sp>
      <p:sp>
        <p:nvSpPr>
          <p:cNvPr id="38" name="テキスト ボックス 74">
            <a:extLst>
              <a:ext uri="{FF2B5EF4-FFF2-40B4-BE49-F238E27FC236}">
                <a16:creationId xmlns:a16="http://schemas.microsoft.com/office/drawing/2014/main" id="{9CFFDEAA-345D-DCBB-F15E-A8206796F794}"/>
              </a:ext>
            </a:extLst>
          </p:cNvPr>
          <p:cNvSpPr txBox="1"/>
          <p:nvPr/>
        </p:nvSpPr>
        <p:spPr>
          <a:xfrm>
            <a:off x="443175" y="5351469"/>
            <a:ext cx="2336406" cy="559944"/>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ct val="100000"/>
              </a:lnSpc>
            </a:pPr>
            <a:r>
              <a:rPr kumimoji="1" lang="ja-JP" altLang="en-US" sz="1400" b="1" kern="1200">
                <a:latin typeface="Meiryo UI" panose="020B0604030504040204" pitchFamily="50" charset="-128"/>
                <a:ea typeface="Meiryo UI" panose="020B0604030504040204" pitchFamily="50" charset="-128"/>
              </a:rPr>
              <a:t>その他（　　　　　　　）</a:t>
            </a:r>
            <a:endParaRPr kumimoji="1" lang="en-US" altLang="ja-JP" sz="1400" b="1" kern="1200">
              <a:latin typeface="Meiryo UI" panose="020B0604030504040204" pitchFamily="50" charset="-128"/>
              <a:ea typeface="Meiryo UI" panose="020B0604030504040204" pitchFamily="50" charset="-128"/>
            </a:endParaRPr>
          </a:p>
          <a:p>
            <a:pPr>
              <a:lnSpc>
                <a:spcPct val="100000"/>
              </a:lnSpc>
            </a:pPr>
            <a:r>
              <a:rPr kumimoji="1" lang="ja-JP" altLang="en-US" sz="1400" kern="1200">
                <a:latin typeface="Meiryo UI" panose="020B0604030504040204" pitchFamily="50" charset="-128"/>
                <a:ea typeface="Meiryo UI" panose="020B0604030504040204" pitchFamily="50" charset="-128"/>
              </a:rPr>
              <a:t>担当社名：</a:t>
            </a:r>
          </a:p>
        </p:txBody>
      </p:sp>
      <p:sp>
        <p:nvSpPr>
          <p:cNvPr id="39" name="テキスト ボックス 86">
            <a:extLst>
              <a:ext uri="{FF2B5EF4-FFF2-40B4-BE49-F238E27FC236}">
                <a16:creationId xmlns:a16="http://schemas.microsoft.com/office/drawing/2014/main" id="{343DF285-8BF1-B236-C174-4D75AAEA8533}"/>
              </a:ext>
            </a:extLst>
          </p:cNvPr>
          <p:cNvSpPr txBox="1"/>
          <p:nvPr/>
        </p:nvSpPr>
        <p:spPr>
          <a:xfrm>
            <a:off x="449470" y="4564881"/>
            <a:ext cx="2336406" cy="560358"/>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ct val="100000"/>
              </a:lnSpc>
            </a:pPr>
            <a:r>
              <a:rPr kumimoji="1" lang="ja-JP" altLang="en-US" sz="1400" b="1" kern="1200">
                <a:latin typeface="Meiryo UI" panose="020B0604030504040204" pitchFamily="50" charset="-128"/>
                <a:ea typeface="Meiryo UI" panose="020B0604030504040204" pitchFamily="50" charset="-128"/>
              </a:rPr>
              <a:t>財務</a:t>
            </a:r>
            <a:endParaRPr kumimoji="1" lang="en-US" altLang="ja-JP" sz="1400" b="1" kern="1200">
              <a:latin typeface="Meiryo UI" panose="020B0604030504040204" pitchFamily="50" charset="-128"/>
              <a:ea typeface="Meiryo UI" panose="020B0604030504040204" pitchFamily="50" charset="-128"/>
            </a:endParaRPr>
          </a:p>
          <a:p>
            <a:pPr>
              <a:lnSpc>
                <a:spcPct val="100000"/>
              </a:lnSpc>
            </a:pPr>
            <a:r>
              <a:rPr kumimoji="1" lang="ja-JP" altLang="en-US" sz="1400" kern="1200">
                <a:latin typeface="Meiryo UI" panose="020B0604030504040204" pitchFamily="50" charset="-128"/>
                <a:ea typeface="Meiryo UI" panose="020B0604030504040204" pitchFamily="50" charset="-128"/>
              </a:rPr>
              <a:t>担当社名：</a:t>
            </a:r>
          </a:p>
        </p:txBody>
      </p:sp>
      <p:sp>
        <p:nvSpPr>
          <p:cNvPr id="40" name="テキスト ボックス 87">
            <a:extLst>
              <a:ext uri="{FF2B5EF4-FFF2-40B4-BE49-F238E27FC236}">
                <a16:creationId xmlns:a16="http://schemas.microsoft.com/office/drawing/2014/main" id="{115C38D5-3A3C-5A83-FA70-6C344F57F4C8}"/>
              </a:ext>
            </a:extLst>
          </p:cNvPr>
          <p:cNvSpPr txBox="1"/>
          <p:nvPr/>
        </p:nvSpPr>
        <p:spPr>
          <a:xfrm>
            <a:off x="457489" y="3025991"/>
            <a:ext cx="2336406" cy="54363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ct val="100000"/>
              </a:lnSpc>
            </a:pPr>
            <a:r>
              <a:rPr kumimoji="1" lang="ja-JP" altLang="en-US" sz="1400" b="1" kern="1200">
                <a:latin typeface="Meiryo UI" panose="020B0604030504040204" pitchFamily="50" charset="-128"/>
                <a:ea typeface="Meiryo UI" panose="020B0604030504040204" pitchFamily="50" charset="-128"/>
              </a:rPr>
              <a:t>会計</a:t>
            </a:r>
            <a:endParaRPr kumimoji="1" lang="en-US" altLang="ja-JP" sz="1400" b="1" kern="1200">
              <a:latin typeface="Meiryo UI" panose="020B0604030504040204" pitchFamily="50" charset="-128"/>
              <a:ea typeface="Meiryo UI" panose="020B0604030504040204" pitchFamily="50" charset="-128"/>
            </a:endParaRPr>
          </a:p>
          <a:p>
            <a:pPr>
              <a:lnSpc>
                <a:spcPct val="100000"/>
              </a:lnSpc>
            </a:pPr>
            <a:r>
              <a:rPr kumimoji="1" lang="ja-JP" altLang="en-US" sz="1400" kern="1200">
                <a:latin typeface="Meiryo UI" panose="020B0604030504040204" pitchFamily="50" charset="-128"/>
                <a:ea typeface="Meiryo UI" panose="020B0604030504040204" pitchFamily="50" charset="-128"/>
              </a:rPr>
              <a:t>担当社名：</a:t>
            </a:r>
          </a:p>
        </p:txBody>
      </p:sp>
      <p:cxnSp>
        <p:nvCxnSpPr>
          <p:cNvPr id="41" name="直線コネクタ 40">
            <a:extLst>
              <a:ext uri="{FF2B5EF4-FFF2-40B4-BE49-F238E27FC236}">
                <a16:creationId xmlns:a16="http://schemas.microsoft.com/office/drawing/2014/main" id="{017541F6-74CA-6824-3BFD-86CAC12325E8}"/>
              </a:ext>
            </a:extLst>
          </p:cNvPr>
          <p:cNvCxnSpPr/>
          <p:nvPr/>
        </p:nvCxnSpPr>
        <p:spPr>
          <a:xfrm>
            <a:off x="457489" y="3678346"/>
            <a:ext cx="233309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直線コネクタ 41">
            <a:extLst>
              <a:ext uri="{FF2B5EF4-FFF2-40B4-BE49-F238E27FC236}">
                <a16:creationId xmlns:a16="http://schemas.microsoft.com/office/drawing/2014/main" id="{4F04FA44-B58E-C92C-8B70-F24AD0403724}"/>
              </a:ext>
            </a:extLst>
          </p:cNvPr>
          <p:cNvCxnSpPr/>
          <p:nvPr/>
        </p:nvCxnSpPr>
        <p:spPr>
          <a:xfrm>
            <a:off x="457489" y="4439429"/>
            <a:ext cx="233309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直線コネクタ 42">
            <a:extLst>
              <a:ext uri="{FF2B5EF4-FFF2-40B4-BE49-F238E27FC236}">
                <a16:creationId xmlns:a16="http://schemas.microsoft.com/office/drawing/2014/main" id="{A28F514C-F9AF-071A-BD64-8B8676B31681}"/>
              </a:ext>
            </a:extLst>
          </p:cNvPr>
          <p:cNvCxnSpPr/>
          <p:nvPr/>
        </p:nvCxnSpPr>
        <p:spPr>
          <a:xfrm>
            <a:off x="457489" y="5233965"/>
            <a:ext cx="2333097" cy="0"/>
          </a:xfrm>
          <a:prstGeom prst="line">
            <a:avLst/>
          </a:prstGeom>
        </p:spPr>
        <p:style>
          <a:lnRef idx="2">
            <a:schemeClr val="accent1"/>
          </a:lnRef>
          <a:fillRef idx="0">
            <a:schemeClr val="accent1"/>
          </a:fillRef>
          <a:effectRef idx="1">
            <a:schemeClr val="accent1"/>
          </a:effectRef>
          <a:fontRef idx="minor">
            <a:schemeClr val="tx1"/>
          </a:fontRef>
        </p:style>
      </p:cxnSp>
      <p:sp>
        <p:nvSpPr>
          <p:cNvPr id="44" name="吹き出し: 四角形 43">
            <a:extLst>
              <a:ext uri="{FF2B5EF4-FFF2-40B4-BE49-F238E27FC236}">
                <a16:creationId xmlns:a16="http://schemas.microsoft.com/office/drawing/2014/main" id="{5A36D6AB-E65D-E1A5-2C4D-8C855A005467}"/>
              </a:ext>
            </a:extLst>
          </p:cNvPr>
          <p:cNvSpPr/>
          <p:nvPr/>
        </p:nvSpPr>
        <p:spPr>
          <a:xfrm>
            <a:off x="361163" y="2812153"/>
            <a:ext cx="2524056" cy="3329543"/>
          </a:xfrm>
          <a:prstGeom prst="wedgeRectCallout">
            <a:avLst>
              <a:gd name="adj1" fmla="val 72369"/>
              <a:gd name="adj2" fmla="val -706"/>
            </a:avLst>
          </a:prstGeom>
          <a:noFill/>
          <a:ln>
            <a:solidFill>
              <a:sysClr val="windowText" lastClr="000000"/>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kern="1200"/>
          </a:p>
        </p:txBody>
      </p:sp>
      <p:sp>
        <p:nvSpPr>
          <p:cNvPr id="45" name="テキスト ボックス 78">
            <a:extLst>
              <a:ext uri="{FF2B5EF4-FFF2-40B4-BE49-F238E27FC236}">
                <a16:creationId xmlns:a16="http://schemas.microsoft.com/office/drawing/2014/main" id="{A1DAC776-73CA-7421-981C-A310EDD9B659}"/>
              </a:ext>
            </a:extLst>
          </p:cNvPr>
          <p:cNvSpPr txBox="1"/>
          <p:nvPr/>
        </p:nvSpPr>
        <p:spPr>
          <a:xfrm>
            <a:off x="482068" y="2660734"/>
            <a:ext cx="967005" cy="291001"/>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400" b="1" kern="1200">
                <a:latin typeface="Meiryo UI" panose="020B0604030504040204" pitchFamily="50" charset="-128"/>
                <a:ea typeface="Meiryo UI" panose="020B0604030504040204" pitchFamily="50" charset="-128"/>
              </a:rPr>
              <a:t>担当会社</a:t>
            </a:r>
          </a:p>
        </p:txBody>
      </p:sp>
      <p:cxnSp>
        <p:nvCxnSpPr>
          <p:cNvPr id="46" name="コネクタ: カギ線 45">
            <a:extLst>
              <a:ext uri="{FF2B5EF4-FFF2-40B4-BE49-F238E27FC236}">
                <a16:creationId xmlns:a16="http://schemas.microsoft.com/office/drawing/2014/main" id="{D313D88B-40BC-86C1-0896-20290FEBB3AD}"/>
              </a:ext>
            </a:extLst>
          </p:cNvPr>
          <p:cNvCxnSpPr>
            <a:cxnSpLocks/>
            <a:stCxn id="6" idx="1"/>
          </p:cNvCxnSpPr>
          <p:nvPr/>
        </p:nvCxnSpPr>
        <p:spPr>
          <a:xfrm rot="10800000">
            <a:off x="5587404" y="4620070"/>
            <a:ext cx="1058969" cy="585484"/>
          </a:xfrm>
          <a:prstGeom prst="bentConnector3">
            <a:avLst>
              <a:gd name="adj1" fmla="val 74385"/>
            </a:avLst>
          </a:prstGeom>
          <a:ln>
            <a:tailEnd type="triangle"/>
          </a:ln>
        </p:spPr>
        <p:style>
          <a:lnRef idx="2">
            <a:schemeClr val="dk1"/>
          </a:lnRef>
          <a:fillRef idx="0">
            <a:schemeClr val="dk1"/>
          </a:fillRef>
          <a:effectRef idx="1">
            <a:schemeClr val="dk1"/>
          </a:effectRef>
          <a:fontRef idx="minor">
            <a:schemeClr val="tx1"/>
          </a:fontRef>
        </p:style>
      </p:cxnSp>
      <p:cxnSp>
        <p:nvCxnSpPr>
          <p:cNvPr id="47" name="直線コネクタ 46">
            <a:extLst>
              <a:ext uri="{FF2B5EF4-FFF2-40B4-BE49-F238E27FC236}">
                <a16:creationId xmlns:a16="http://schemas.microsoft.com/office/drawing/2014/main" id="{F1CD975C-616B-E332-A8F4-91CE17ACB8F2}"/>
              </a:ext>
            </a:extLst>
          </p:cNvPr>
          <p:cNvCxnSpPr>
            <a:cxnSpLocks/>
          </p:cNvCxnSpPr>
          <p:nvPr/>
        </p:nvCxnSpPr>
        <p:spPr>
          <a:xfrm flipV="1">
            <a:off x="3625653" y="4824313"/>
            <a:ext cx="0" cy="416244"/>
          </a:xfrm>
          <a:prstGeom prst="line">
            <a:avLst/>
          </a:prstGeom>
        </p:spPr>
        <p:style>
          <a:lnRef idx="2">
            <a:schemeClr val="dk1"/>
          </a:lnRef>
          <a:fillRef idx="0">
            <a:schemeClr val="dk1"/>
          </a:fillRef>
          <a:effectRef idx="1">
            <a:schemeClr val="dk1"/>
          </a:effectRef>
          <a:fontRef idx="minor">
            <a:schemeClr val="tx1"/>
          </a:fontRef>
        </p:style>
      </p:cxnSp>
      <p:sp>
        <p:nvSpPr>
          <p:cNvPr id="6" name="正方形/長方形 5">
            <a:extLst>
              <a:ext uri="{FF2B5EF4-FFF2-40B4-BE49-F238E27FC236}">
                <a16:creationId xmlns:a16="http://schemas.microsoft.com/office/drawing/2014/main" id="{9D397B85-97DD-27A3-E898-1007A0B807E0}"/>
              </a:ext>
            </a:extLst>
          </p:cNvPr>
          <p:cNvSpPr/>
          <p:nvPr/>
        </p:nvSpPr>
        <p:spPr>
          <a:xfrm>
            <a:off x="6646372" y="4996541"/>
            <a:ext cx="1924239" cy="418025"/>
          </a:xfrm>
          <a:prstGeom prst="rect">
            <a:avLst/>
          </a:prstGeom>
          <a:solidFill>
            <a:srgbClr val="FFFF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1100">
                <a:solidFill>
                  <a:schemeClr val="tx1"/>
                </a:solidFill>
                <a:effectLst/>
                <a:latin typeface="Meiryo UI" panose="020B0604030504040204" pitchFamily="50" charset="-128"/>
                <a:ea typeface="Meiryo UI" panose="020B0604030504040204" pitchFamily="50" charset="-128"/>
              </a:rPr>
              <a:t>出資</a:t>
            </a:r>
            <a:r>
              <a:rPr kumimoji="1" lang="ja-JP" altLang="ja-JP" sz="1100">
                <a:solidFill>
                  <a:schemeClr val="tx1"/>
                </a:solidFill>
                <a:effectLst/>
                <a:latin typeface="Meiryo UI" panose="020B0604030504040204" pitchFamily="50" charset="-128"/>
                <a:ea typeface="Meiryo UI" panose="020B0604030504040204" pitchFamily="50" charset="-128"/>
              </a:rPr>
              <a:t>比率</a:t>
            </a:r>
            <a:r>
              <a:rPr kumimoji="1" lang="en-US" altLang="ja-JP" sz="1100">
                <a:solidFill>
                  <a:schemeClr val="tx1"/>
                </a:solidFill>
                <a:effectLst/>
                <a:latin typeface="Meiryo UI" panose="020B0604030504040204" pitchFamily="50" charset="-128"/>
                <a:ea typeface="Meiryo UI" panose="020B0604030504040204" pitchFamily="50" charset="-128"/>
              </a:rPr>
              <a:t>(</a:t>
            </a:r>
            <a:r>
              <a:rPr kumimoji="1" lang="ja-JP" altLang="ja-JP" sz="1100">
                <a:solidFill>
                  <a:schemeClr val="tx1"/>
                </a:solidFill>
                <a:effectLst/>
                <a:latin typeface="Meiryo UI" panose="020B0604030504040204" pitchFamily="50" charset="-128"/>
                <a:ea typeface="Meiryo UI" panose="020B0604030504040204" pitchFamily="50" charset="-128"/>
              </a:rPr>
              <a:t>％</a:t>
            </a:r>
            <a:r>
              <a:rPr kumimoji="1" lang="en-US" altLang="ja-JP" sz="1100">
                <a:solidFill>
                  <a:schemeClr val="tx1"/>
                </a:solidFill>
                <a:effectLst/>
                <a:latin typeface="Meiryo UI" panose="020B0604030504040204" pitchFamily="50" charset="-128"/>
                <a:ea typeface="Meiryo UI" panose="020B0604030504040204" pitchFamily="50" charset="-128"/>
              </a:rPr>
              <a:t>)</a:t>
            </a:r>
            <a:r>
              <a:rPr kumimoji="1" lang="ja-JP" altLang="ja-JP" sz="1100">
                <a:solidFill>
                  <a:schemeClr val="tx1"/>
                </a:solidFill>
                <a:effectLst/>
                <a:latin typeface="Meiryo UI" panose="020B0604030504040204" pitchFamily="50" charset="-128"/>
                <a:ea typeface="Meiryo UI" panose="020B0604030504040204" pitchFamily="50" charset="-128"/>
              </a:rPr>
              <a:t>：</a:t>
            </a:r>
            <a:endParaRPr lang="ja-JP" altLang="ja-JP">
              <a:solidFill>
                <a:schemeClr val="tx1"/>
              </a:solidFill>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947295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BD1503-F481-F8D3-E397-DAD67E6C880D}"/>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9D4402CA-D249-2521-B32E-00D637622E2A}"/>
              </a:ext>
            </a:extLst>
          </p:cNvPr>
          <p:cNvSpPr>
            <a:spLocks noGrp="1"/>
          </p:cNvSpPr>
          <p:nvPr>
            <p:ph type="title"/>
          </p:nvPr>
        </p:nvSpPr>
        <p:spPr>
          <a:xfrm>
            <a:off x="178206" y="202622"/>
            <a:ext cx="8640000" cy="540000"/>
          </a:xfrm>
          <a:ln>
            <a:noFill/>
          </a:ln>
        </p:spPr>
        <p:txBody>
          <a:bodyPr>
            <a:normAutofit/>
          </a:bodyPr>
          <a:lstStyle/>
          <a:p>
            <a:r>
              <a:rPr lang="ja-JP" altLang="en-US"/>
              <a:t>６．ビジネスモデルの実現性</a:t>
            </a:r>
            <a:endParaRPr kumimoji="1" lang="ja-JP" altLang="en-US"/>
          </a:p>
        </p:txBody>
      </p:sp>
      <p:sp>
        <p:nvSpPr>
          <p:cNvPr id="21" name="テキスト ボックス 20">
            <a:extLst>
              <a:ext uri="{FF2B5EF4-FFF2-40B4-BE49-F238E27FC236}">
                <a16:creationId xmlns:a16="http://schemas.microsoft.com/office/drawing/2014/main" id="{1F4165AE-18FC-FD8A-3EB0-7E66A06A92D6}"/>
              </a:ext>
            </a:extLst>
          </p:cNvPr>
          <p:cNvSpPr txBox="1"/>
          <p:nvPr/>
        </p:nvSpPr>
        <p:spPr>
          <a:xfrm>
            <a:off x="178206" y="1163805"/>
            <a:ext cx="8640000" cy="1346266"/>
          </a:xfrm>
          <a:prstGeom prst="rect">
            <a:avLst/>
          </a:prstGeom>
          <a:solidFill>
            <a:schemeClr val="accent3">
              <a:lumMod val="20000"/>
              <a:lumOff val="80000"/>
            </a:schemeClr>
          </a:solidFill>
        </p:spPr>
        <p:txBody>
          <a:bodyPr wrap="square" rtlCol="0">
            <a:spAutoFit/>
          </a:bodyPr>
          <a:lstStyle/>
          <a:p>
            <a:pPr marL="108000" indent="-108000">
              <a:lnSpc>
                <a:spcPts val="2000"/>
              </a:lnSpc>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ビジネスモデルの遂行（稼働開始後の各種市場取引等での運用）に当たり、「６．ビジネスモデルの実現性</a:t>
            </a:r>
            <a:r>
              <a:rPr kumimoji="1" lang="en-US" altLang="ja-JP" sz="1400">
                <a:latin typeface="Meiryo UI" panose="020B0604030504040204" pitchFamily="50" charset="-128"/>
                <a:ea typeface="Meiryo UI" panose="020B0604030504040204" pitchFamily="50" charset="-128"/>
              </a:rPr>
              <a:t>(</a:t>
            </a:r>
            <a:r>
              <a:rPr kumimoji="1" lang="ja-JP" altLang="en-US" sz="1400">
                <a:latin typeface="Meiryo UI" panose="020B0604030504040204" pitchFamily="50" charset="-128"/>
                <a:ea typeface="Meiryo UI" panose="020B0604030504040204" pitchFamily="50" charset="-128"/>
              </a:rPr>
              <a:t>１</a:t>
            </a:r>
            <a:r>
              <a:rPr kumimoji="1" lang="en-US" altLang="ja-JP" sz="1400">
                <a:latin typeface="Meiryo UI" panose="020B0604030504040204" pitchFamily="50" charset="-128"/>
                <a:ea typeface="Meiryo UI" panose="020B0604030504040204" pitchFamily="50" charset="-128"/>
              </a:rPr>
              <a:t>) </a:t>
            </a:r>
            <a:r>
              <a:rPr kumimoji="1" lang="ja-JP" altLang="en-US" sz="1400">
                <a:latin typeface="Meiryo UI" panose="020B0604030504040204" pitchFamily="50" charset="-128"/>
                <a:ea typeface="Meiryo UI" panose="020B0604030504040204" pitchFamily="50" charset="-128"/>
              </a:rPr>
              <a:t>実施体制　</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概要（体制図）」で記載の予定している組織体制や人員体制等の概要を、組織図を用いて説明すること。</a:t>
            </a:r>
            <a:endParaRPr kumimoji="1" lang="en-US" altLang="ja-JP" sz="1400">
              <a:latin typeface="Meiryo UI" panose="020B0604030504040204" pitchFamily="50" charset="-128"/>
              <a:ea typeface="Meiryo UI" panose="020B0604030504040204" pitchFamily="50" charset="-128"/>
            </a:endParaRPr>
          </a:p>
          <a:p>
            <a:pPr marL="324000" indent="-216000">
              <a:lnSpc>
                <a:spcPts val="2000"/>
              </a:lnSpc>
              <a:buFont typeface="Meiryo UI" panose="020B0604030504040204" pitchFamily="50" charset="-128"/>
              <a:buChar char="※"/>
            </a:pPr>
            <a:r>
              <a:rPr kumimoji="1" lang="ja-JP" altLang="en-US" sz="1400">
                <a:latin typeface="Meiryo UI" panose="020B0604030504040204" pitchFamily="50" charset="-128"/>
                <a:ea typeface="Meiryo UI" panose="020B0604030504040204" pitchFamily="50" charset="-128"/>
              </a:rPr>
              <a:t>申請者及び委託先の役割・組織体制について、詳細に記載すること。</a:t>
            </a:r>
            <a:endParaRPr kumimoji="1" lang="en-US" altLang="ja-JP" sz="1400">
              <a:latin typeface="Meiryo UI" panose="020B0604030504040204" pitchFamily="50" charset="-128"/>
              <a:ea typeface="Meiryo UI" panose="020B0604030504040204" pitchFamily="50" charset="-128"/>
            </a:endParaRPr>
          </a:p>
          <a:p>
            <a:pPr marL="324000" indent="-216000">
              <a:lnSpc>
                <a:spcPts val="2000"/>
              </a:lnSpc>
              <a:buFont typeface="Meiryo UI" panose="020B0604030504040204" pitchFamily="50" charset="-128"/>
              <a:buChar char="※"/>
            </a:pPr>
            <a:r>
              <a:rPr kumimoji="1" lang="ja-JP" altLang="en-US" sz="1400">
                <a:latin typeface="Meiryo UI" panose="020B0604030504040204" pitchFamily="50" charset="-128"/>
                <a:ea typeface="Meiryo UI" panose="020B0604030504040204" pitchFamily="50" charset="-128"/>
              </a:rPr>
              <a:t>各社の実施責任者の略歴・知見・保有資格等についても記載すること。</a:t>
            </a:r>
            <a:endParaRPr kumimoji="1" lang="en-US" altLang="ja-JP" sz="1400">
              <a:latin typeface="Meiryo UI" panose="020B0604030504040204" pitchFamily="50" charset="-128"/>
              <a:ea typeface="Meiryo UI" panose="020B0604030504040204" pitchFamily="50" charset="-128"/>
            </a:endParaRPr>
          </a:p>
          <a:p>
            <a:pPr marL="324000" indent="-216000">
              <a:lnSpc>
                <a:spcPts val="2000"/>
              </a:lnSpc>
              <a:buFont typeface="Meiryo UI" panose="020B0604030504040204" pitchFamily="50" charset="-128"/>
              <a:buChar char="※"/>
            </a:pPr>
            <a:r>
              <a:rPr kumimoji="1" lang="en-US" altLang="ja-JP" sz="1400">
                <a:latin typeface="Meiryo UI" panose="020B0604030504040204" pitchFamily="50" charset="-128"/>
                <a:ea typeface="Meiryo UI" panose="020B0604030504040204" pitchFamily="50" charset="-128"/>
              </a:rPr>
              <a:t>1</a:t>
            </a:r>
            <a:r>
              <a:rPr kumimoji="1" lang="ja-JP" altLang="en-US" sz="1400">
                <a:latin typeface="Meiryo UI" panose="020B0604030504040204" pitchFamily="50" charset="-128"/>
                <a:ea typeface="Meiryo UI" panose="020B0604030504040204" pitchFamily="50" charset="-128"/>
              </a:rPr>
              <a:t>ページに収まらない場合は、複数ページの記載も可とする。</a:t>
            </a:r>
            <a:endParaRPr kumimoji="1" lang="en-US" altLang="ja-JP" sz="1400">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8E7A2CA2-3FD8-EFA0-063F-B5E5F21D6580}"/>
              </a:ext>
            </a:extLst>
          </p:cNvPr>
          <p:cNvSpPr txBox="1"/>
          <p:nvPr/>
        </p:nvSpPr>
        <p:spPr>
          <a:xfrm>
            <a:off x="6192000" y="0"/>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
        <p:nvSpPr>
          <p:cNvPr id="3" name="テキスト ボックス 2">
            <a:extLst>
              <a:ext uri="{FF2B5EF4-FFF2-40B4-BE49-F238E27FC236}">
                <a16:creationId xmlns:a16="http://schemas.microsoft.com/office/drawing/2014/main" id="{86C00B27-D929-7CA1-0F3C-D4BC99F7A181}"/>
              </a:ext>
            </a:extLst>
          </p:cNvPr>
          <p:cNvSpPr txBox="1"/>
          <p:nvPr/>
        </p:nvSpPr>
        <p:spPr>
          <a:xfrm>
            <a:off x="6192000" y="367510"/>
            <a:ext cx="2952000" cy="461665"/>
          </a:xfrm>
          <a:prstGeom prst="rect">
            <a:avLst/>
          </a:prstGeom>
          <a:solidFill>
            <a:schemeClr val="bg1"/>
          </a:solidFill>
          <a:ln>
            <a:solidFill>
              <a:srgbClr val="00B050"/>
            </a:solidFill>
          </a:ln>
        </p:spPr>
        <p:txBody>
          <a:bodyPr wrap="square" rtlCol="0">
            <a:spAutoFit/>
          </a:bodyPr>
          <a:lstStyle/>
          <a:p>
            <a:r>
              <a:rPr kumimoji="1" lang="ja-JP" altLang="en-US" sz="1200">
                <a:solidFill>
                  <a:srgbClr val="00B050"/>
                </a:solidFill>
              </a:rPr>
              <a:t>採点審査項目</a:t>
            </a:r>
            <a:endParaRPr kumimoji="1" lang="en-US" altLang="ja-JP" sz="1200">
              <a:solidFill>
                <a:srgbClr val="00B050"/>
              </a:solidFill>
            </a:endParaRPr>
          </a:p>
          <a:p>
            <a:r>
              <a:rPr kumimoji="1" lang="ja-JP" altLang="en-US" sz="1200">
                <a:solidFill>
                  <a:srgbClr val="00B050"/>
                </a:solidFill>
              </a:rPr>
              <a:t>　</a:t>
            </a:r>
            <a:r>
              <a:rPr kumimoji="1" lang="en-US" altLang="ja-JP" sz="1200">
                <a:solidFill>
                  <a:srgbClr val="00B050"/>
                </a:solidFill>
              </a:rPr>
              <a:t>3) -</a:t>
            </a:r>
            <a:r>
              <a:rPr kumimoji="1" lang="ja-JP" altLang="en-US" sz="1200">
                <a:solidFill>
                  <a:srgbClr val="00B050"/>
                </a:solidFill>
              </a:rPr>
              <a:t>②ビジネスモデルの実現性</a:t>
            </a:r>
            <a:endParaRPr kumimoji="1" lang="en-US" altLang="ja-JP" sz="1200">
              <a:solidFill>
                <a:srgbClr val="00B050"/>
              </a:solidFill>
            </a:endParaRPr>
          </a:p>
        </p:txBody>
      </p:sp>
      <p:sp>
        <p:nvSpPr>
          <p:cNvPr id="4" name="テキスト ボックス 3">
            <a:extLst>
              <a:ext uri="{FF2B5EF4-FFF2-40B4-BE49-F238E27FC236}">
                <a16:creationId xmlns:a16="http://schemas.microsoft.com/office/drawing/2014/main" id="{9A266177-6A0D-7633-2C33-E324BBAC6040}"/>
              </a:ext>
            </a:extLst>
          </p:cNvPr>
          <p:cNvSpPr txBox="1"/>
          <p:nvPr/>
        </p:nvSpPr>
        <p:spPr>
          <a:xfrm>
            <a:off x="178206" y="745189"/>
            <a:ext cx="5480988" cy="400110"/>
          </a:xfrm>
          <a:prstGeom prst="rect">
            <a:avLst/>
          </a:prstGeom>
          <a:noFill/>
        </p:spPr>
        <p:txBody>
          <a:bodyPr wrap="non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１</a:t>
            </a:r>
            <a:r>
              <a:rPr kumimoji="1" lang="en-US" altLang="ja-JP" sz="2000" b="1">
                <a:latin typeface="Meiryo UI" panose="020B0604030504040204" pitchFamily="50" charset="-128"/>
                <a:ea typeface="Meiryo UI" panose="020B0604030504040204" pitchFamily="50" charset="-128"/>
              </a:rPr>
              <a:t>) </a:t>
            </a:r>
            <a:r>
              <a:rPr kumimoji="1" lang="ja-JP" altLang="en-US" sz="2000" b="1">
                <a:latin typeface="Meiryo UI" panose="020B0604030504040204" pitchFamily="50" charset="-128"/>
                <a:ea typeface="Meiryo UI" panose="020B0604030504040204" pitchFamily="50" charset="-128"/>
              </a:rPr>
              <a:t>実施体制　</a:t>
            </a:r>
            <a:r>
              <a:rPr kumimoji="1" lang="en-US" altLang="ja-JP" sz="2000" b="1">
                <a:latin typeface="Meiryo UI" panose="020B0604030504040204" pitchFamily="50" charset="-128"/>
                <a:ea typeface="Meiryo UI" panose="020B0604030504040204" pitchFamily="50" charset="-128"/>
              </a:rPr>
              <a:t>A.</a:t>
            </a:r>
            <a:r>
              <a:rPr kumimoji="1" lang="ja-JP" altLang="en-US" sz="2000" b="1">
                <a:latin typeface="Meiryo UI" panose="020B0604030504040204" pitchFamily="50" charset="-128"/>
                <a:ea typeface="Meiryo UI" panose="020B0604030504040204" pitchFamily="50" charset="-128"/>
              </a:rPr>
              <a:t>概要　組織図（各社の役割）</a:t>
            </a:r>
          </a:p>
        </p:txBody>
      </p:sp>
      <p:sp>
        <p:nvSpPr>
          <p:cNvPr id="5" name="テキスト ボックス 108">
            <a:extLst>
              <a:ext uri="{FF2B5EF4-FFF2-40B4-BE49-F238E27FC236}">
                <a16:creationId xmlns:a16="http://schemas.microsoft.com/office/drawing/2014/main" id="{EC620523-F9C9-1691-EF70-678FA2403CC2}"/>
              </a:ext>
            </a:extLst>
          </p:cNvPr>
          <p:cNvSpPr txBox="1"/>
          <p:nvPr/>
        </p:nvSpPr>
        <p:spPr>
          <a:xfrm>
            <a:off x="178206" y="2592762"/>
            <a:ext cx="1113266" cy="238498"/>
          </a:xfrm>
          <a:prstGeom prst="rect">
            <a:avLst/>
          </a:prstGeom>
          <a:solidFill>
            <a:schemeClr val="bg1">
              <a:lumMod val="95000"/>
            </a:schemeClr>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050" b="1">
                <a:latin typeface="Meiryo UI" panose="020B0604030504040204" pitchFamily="50" charset="-128"/>
                <a:ea typeface="Meiryo UI" panose="020B0604030504040204" pitchFamily="50" charset="-128"/>
              </a:rPr>
              <a:t>組織図（例）</a:t>
            </a:r>
          </a:p>
        </p:txBody>
      </p:sp>
      <p:graphicFrame>
        <p:nvGraphicFramePr>
          <p:cNvPr id="6" name="表 5">
            <a:extLst>
              <a:ext uri="{FF2B5EF4-FFF2-40B4-BE49-F238E27FC236}">
                <a16:creationId xmlns:a16="http://schemas.microsoft.com/office/drawing/2014/main" id="{CBC4A463-6F64-6F91-DA45-CBA53A888F00}"/>
              </a:ext>
            </a:extLst>
          </p:cNvPr>
          <p:cNvGraphicFramePr>
            <a:graphicFrameLocks noGrp="1"/>
          </p:cNvGraphicFramePr>
          <p:nvPr/>
        </p:nvGraphicFramePr>
        <p:xfrm>
          <a:off x="178204" y="2902330"/>
          <a:ext cx="8640000" cy="3714319"/>
        </p:xfrm>
        <a:graphic>
          <a:graphicData uri="http://schemas.openxmlformats.org/drawingml/2006/table">
            <a:tbl>
              <a:tblPr firstRow="1" bandRow="1">
                <a:tableStyleId>{5940675A-B579-460E-94D1-54222C63F5DA}</a:tableStyleId>
              </a:tblPr>
              <a:tblGrid>
                <a:gridCol w="1296216">
                  <a:extLst>
                    <a:ext uri="{9D8B030D-6E8A-4147-A177-3AD203B41FA5}">
                      <a16:colId xmlns:a16="http://schemas.microsoft.com/office/drawing/2014/main" val="1803025290"/>
                    </a:ext>
                  </a:extLst>
                </a:gridCol>
                <a:gridCol w="1604266">
                  <a:extLst>
                    <a:ext uri="{9D8B030D-6E8A-4147-A177-3AD203B41FA5}">
                      <a16:colId xmlns:a16="http://schemas.microsoft.com/office/drawing/2014/main" val="3272683466"/>
                    </a:ext>
                  </a:extLst>
                </a:gridCol>
                <a:gridCol w="1862126">
                  <a:extLst>
                    <a:ext uri="{9D8B030D-6E8A-4147-A177-3AD203B41FA5}">
                      <a16:colId xmlns:a16="http://schemas.microsoft.com/office/drawing/2014/main" val="963010465"/>
                    </a:ext>
                  </a:extLst>
                </a:gridCol>
                <a:gridCol w="2055985">
                  <a:extLst>
                    <a:ext uri="{9D8B030D-6E8A-4147-A177-3AD203B41FA5}">
                      <a16:colId xmlns:a16="http://schemas.microsoft.com/office/drawing/2014/main" val="2213240140"/>
                    </a:ext>
                  </a:extLst>
                </a:gridCol>
                <a:gridCol w="1821407">
                  <a:extLst>
                    <a:ext uri="{9D8B030D-6E8A-4147-A177-3AD203B41FA5}">
                      <a16:colId xmlns:a16="http://schemas.microsoft.com/office/drawing/2014/main" val="3493801149"/>
                    </a:ext>
                  </a:extLst>
                </a:gridCol>
              </a:tblGrid>
              <a:tr h="256505">
                <a:tc>
                  <a:txBody>
                    <a:bodyPr/>
                    <a:lstStyle/>
                    <a:p>
                      <a:pPr algn="ctr"/>
                      <a:r>
                        <a:rPr kumimoji="1" lang="ja-JP" altLang="en-US" sz="1100">
                          <a:latin typeface="Meiryo UI" panose="020B0604030504040204" pitchFamily="50" charset="-128"/>
                          <a:ea typeface="Meiryo UI" panose="020B0604030504040204" pitchFamily="50" charset="-128"/>
                        </a:rPr>
                        <a:t>事業者名</a:t>
                      </a:r>
                      <a:endParaRPr kumimoji="1" lang="en-US" altLang="ja-JP" sz="1100">
                        <a:latin typeface="Meiryo UI" panose="020B0604030504040204" pitchFamily="50" charset="-128"/>
                        <a:ea typeface="Meiryo UI" panose="020B0604030504040204" pitchFamily="50" charset="-128"/>
                      </a:endParaRPr>
                    </a:p>
                  </a:txBody>
                  <a:tcPr anchor="ctr">
                    <a:solidFill>
                      <a:schemeClr val="bg1">
                        <a:lumMod val="95000"/>
                      </a:schemeClr>
                    </a:solidFill>
                  </a:tcPr>
                </a:tc>
                <a:tc>
                  <a:txBody>
                    <a:bodyPr/>
                    <a:lstStyle/>
                    <a:p>
                      <a:pPr algn="ctr"/>
                      <a:r>
                        <a:rPr kumimoji="1" lang="en-US" altLang="ja-JP" sz="1100">
                          <a:latin typeface="Meiryo UI" panose="020B0604030504040204" pitchFamily="50" charset="-128"/>
                          <a:ea typeface="Meiryo UI" panose="020B0604030504040204" pitchFamily="50" charset="-128"/>
                        </a:rPr>
                        <a:t>A</a:t>
                      </a:r>
                      <a:r>
                        <a:rPr kumimoji="1" lang="ja-JP" altLang="en-US" sz="1100">
                          <a:latin typeface="Meiryo UI" panose="020B0604030504040204" pitchFamily="50" charset="-128"/>
                          <a:ea typeface="Meiryo UI" panose="020B0604030504040204" pitchFamily="50" charset="-128"/>
                        </a:rPr>
                        <a:t>社</a:t>
                      </a:r>
                    </a:p>
                  </a:txBody>
                  <a:tcPr anchor="ctr">
                    <a:solidFill>
                      <a:schemeClr val="bg1">
                        <a:lumMod val="95000"/>
                      </a:schemeClr>
                    </a:solidFill>
                  </a:tcPr>
                </a:tc>
                <a:tc>
                  <a:txBody>
                    <a:bodyPr/>
                    <a:lstStyle/>
                    <a:p>
                      <a:pPr algn="ctr"/>
                      <a:r>
                        <a:rPr kumimoji="1" lang="en-US" altLang="ja-JP" sz="1100">
                          <a:latin typeface="Meiryo UI" panose="020B0604030504040204" pitchFamily="50" charset="-128"/>
                          <a:ea typeface="Meiryo UI" panose="020B0604030504040204" pitchFamily="50" charset="-128"/>
                        </a:rPr>
                        <a:t>B</a:t>
                      </a:r>
                      <a:r>
                        <a:rPr kumimoji="1" lang="ja-JP" altLang="en-US" sz="1100">
                          <a:latin typeface="Meiryo UI" panose="020B0604030504040204" pitchFamily="50" charset="-128"/>
                          <a:ea typeface="Meiryo UI" panose="020B0604030504040204" pitchFamily="50" charset="-128"/>
                        </a:rPr>
                        <a:t>社</a:t>
                      </a:r>
                    </a:p>
                  </a:txBody>
                  <a:tcPr anchor="ctr">
                    <a:solidFill>
                      <a:schemeClr val="bg1">
                        <a:lumMod val="95000"/>
                      </a:schemeClr>
                    </a:solidFill>
                  </a:tcPr>
                </a:tc>
                <a:tc>
                  <a:txBody>
                    <a:bodyPr/>
                    <a:lstStyle/>
                    <a:p>
                      <a:pPr algn="ctr"/>
                      <a:r>
                        <a:rPr kumimoji="1" lang="en-US" altLang="ja-JP" sz="1100">
                          <a:latin typeface="Meiryo UI" panose="020B0604030504040204" pitchFamily="50" charset="-128"/>
                          <a:ea typeface="Meiryo UI" panose="020B0604030504040204" pitchFamily="50" charset="-128"/>
                        </a:rPr>
                        <a:t>C</a:t>
                      </a:r>
                      <a:r>
                        <a:rPr kumimoji="1" lang="ja-JP" altLang="en-US" sz="1100">
                          <a:latin typeface="Meiryo UI" panose="020B0604030504040204" pitchFamily="50" charset="-128"/>
                          <a:ea typeface="Meiryo UI" panose="020B0604030504040204" pitchFamily="50" charset="-128"/>
                        </a:rPr>
                        <a:t>社</a:t>
                      </a:r>
                    </a:p>
                  </a:txBody>
                  <a:tcPr anchor="ctr">
                    <a:solidFill>
                      <a:schemeClr val="bg1">
                        <a:lumMod val="95000"/>
                      </a:schemeClr>
                    </a:solidFill>
                  </a:tcPr>
                </a:tc>
                <a:tc>
                  <a:txBody>
                    <a:bodyPr/>
                    <a:lstStyle/>
                    <a:p>
                      <a:pPr algn="ctr"/>
                      <a:r>
                        <a:rPr kumimoji="1" lang="en-US" altLang="ja-JP" sz="1100">
                          <a:latin typeface="Meiryo UI" panose="020B0604030504040204" pitchFamily="50" charset="-128"/>
                          <a:ea typeface="Meiryo UI" panose="020B0604030504040204" pitchFamily="50" charset="-128"/>
                        </a:rPr>
                        <a:t>D</a:t>
                      </a:r>
                      <a:r>
                        <a:rPr kumimoji="1" lang="ja-JP" altLang="en-US" sz="1100">
                          <a:latin typeface="Meiryo UI" panose="020B0604030504040204" pitchFamily="50" charset="-128"/>
                          <a:ea typeface="Meiryo UI" panose="020B0604030504040204" pitchFamily="50" charset="-128"/>
                        </a:rPr>
                        <a:t>社</a:t>
                      </a:r>
                    </a:p>
                  </a:txBody>
                  <a:tcPr anchor="ctr">
                    <a:solidFill>
                      <a:schemeClr val="bg1">
                        <a:lumMod val="95000"/>
                      </a:schemeClr>
                    </a:solidFill>
                  </a:tcPr>
                </a:tc>
                <a:extLst>
                  <a:ext uri="{0D108BD9-81ED-4DB2-BD59-A6C34878D82A}">
                    <a16:rowId xmlns:a16="http://schemas.microsoft.com/office/drawing/2014/main" val="722924574"/>
                  </a:ext>
                </a:extLst>
              </a:tr>
              <a:tr h="422479">
                <a:tc>
                  <a:txBody>
                    <a:bodyPr/>
                    <a:lstStyle/>
                    <a:p>
                      <a:pPr algn="ctr"/>
                      <a:r>
                        <a:rPr kumimoji="1" lang="ja-JP" altLang="en-US" sz="1100">
                          <a:latin typeface="Meiryo UI" panose="020B0604030504040204" pitchFamily="50" charset="-128"/>
                          <a:ea typeface="Meiryo UI" panose="020B0604030504040204" pitchFamily="50" charset="-128"/>
                        </a:rPr>
                        <a:t>役割</a:t>
                      </a:r>
                    </a:p>
                  </a:txBody>
                  <a:tcPr anchor="ctr">
                    <a:solidFill>
                      <a:schemeClr val="bg1">
                        <a:lumMod val="95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蓄電池事業の運営</a:t>
                      </a:r>
                    </a:p>
                  </a:txBody>
                  <a:tcPr anchor="ctr">
                    <a:solidFill>
                      <a:schemeClr val="bg1">
                        <a:lumMod val="95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蓄電所の設計・調達・工事者</a:t>
                      </a:r>
                    </a:p>
                  </a:txBody>
                  <a:tcPr anchor="ctr">
                    <a:solidFill>
                      <a:schemeClr val="bg1">
                        <a:lumMod val="95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運用支援者</a:t>
                      </a:r>
                      <a:r>
                        <a:rPr kumimoji="1" lang="en-US" altLang="ja-JP" sz="1100">
                          <a:latin typeface="Meiryo UI" panose="020B0604030504040204" pitchFamily="50" charset="-128"/>
                          <a:ea typeface="Meiryo UI" panose="020B0604030504040204" pitchFamily="50" charset="-128"/>
                        </a:rPr>
                        <a:t>(</a:t>
                      </a:r>
                      <a:r>
                        <a:rPr kumimoji="1" lang="ja-JP" altLang="en-US" sz="1100">
                          <a:latin typeface="Meiryo UI" panose="020B0604030504040204" pitchFamily="50" charset="-128"/>
                          <a:ea typeface="Meiryo UI" panose="020B0604030504040204" pitchFamily="50" charset="-128"/>
                        </a:rPr>
                        <a:t>アグリゲーター等</a:t>
                      </a:r>
                      <a:r>
                        <a:rPr kumimoji="1" lang="en-US" altLang="ja-JP" sz="1100">
                          <a:latin typeface="Meiryo UI" panose="020B0604030504040204" pitchFamily="50" charset="-128"/>
                          <a:ea typeface="Meiryo UI" panose="020B0604030504040204" pitchFamily="50" charset="-128"/>
                        </a:rPr>
                        <a:t>)</a:t>
                      </a:r>
                      <a:endParaRPr kumimoji="1" lang="ja-JP" altLang="en-US" sz="1100">
                        <a:latin typeface="Meiryo UI" panose="020B0604030504040204" pitchFamily="50" charset="-128"/>
                        <a:ea typeface="Meiryo UI" panose="020B0604030504040204" pitchFamily="50" charset="-128"/>
                      </a:endParaRPr>
                    </a:p>
                  </a:txBody>
                  <a:tcPr anchor="ctr">
                    <a:solidFill>
                      <a:schemeClr val="bg1">
                        <a:lumMod val="95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設備監視・保守者</a:t>
                      </a:r>
                    </a:p>
                  </a:txBody>
                  <a:tcPr anchor="ctr">
                    <a:solidFill>
                      <a:schemeClr val="bg1">
                        <a:lumMod val="95000"/>
                      </a:schemeClr>
                    </a:solidFill>
                  </a:tcPr>
                </a:tc>
                <a:extLst>
                  <a:ext uri="{0D108BD9-81ED-4DB2-BD59-A6C34878D82A}">
                    <a16:rowId xmlns:a16="http://schemas.microsoft.com/office/drawing/2014/main" val="1797040390"/>
                  </a:ext>
                </a:extLst>
              </a:tr>
              <a:tr h="920400">
                <a:tc>
                  <a:txBody>
                    <a:bodyPr/>
                    <a:lstStyle/>
                    <a:p>
                      <a:pPr algn="ctr"/>
                      <a:r>
                        <a:rPr kumimoji="1" lang="ja-JP" altLang="en-US" sz="1100">
                          <a:latin typeface="Meiryo UI" panose="020B0604030504040204" pitchFamily="50" charset="-128"/>
                          <a:ea typeface="Meiryo UI" panose="020B0604030504040204" pitchFamily="50" charset="-128"/>
                        </a:rPr>
                        <a:t>組織体制</a:t>
                      </a:r>
                      <a:endParaRPr kumimoji="1" lang="en-US" altLang="ja-JP" sz="1100">
                        <a:latin typeface="Meiryo UI" panose="020B0604030504040204" pitchFamily="50" charset="-128"/>
                        <a:ea typeface="Meiryo UI" panose="020B0604030504040204" pitchFamily="50" charset="-128"/>
                      </a:endParaRPr>
                    </a:p>
                    <a:p>
                      <a:pPr algn="ctr"/>
                      <a:r>
                        <a:rPr kumimoji="1" lang="en-US" altLang="ja-JP" sz="1100">
                          <a:latin typeface="Meiryo UI" panose="020B0604030504040204" pitchFamily="50" charset="-128"/>
                          <a:ea typeface="Meiryo UI" panose="020B0604030504040204" pitchFamily="50" charset="-128"/>
                        </a:rPr>
                        <a:t>(</a:t>
                      </a:r>
                      <a:r>
                        <a:rPr kumimoji="1" lang="ja-JP" altLang="en-US" sz="1100">
                          <a:latin typeface="Meiryo UI" panose="020B0604030504040204" pitchFamily="50" charset="-128"/>
                          <a:ea typeface="Meiryo UI" panose="020B0604030504040204" pitchFamily="50" charset="-128"/>
                        </a:rPr>
                        <a:t>人員・担当・部署</a:t>
                      </a:r>
                      <a:r>
                        <a:rPr kumimoji="1" lang="en-US" altLang="ja-JP" sz="1100">
                          <a:latin typeface="Meiryo UI" panose="020B0604030504040204" pitchFamily="50" charset="-128"/>
                          <a:ea typeface="Meiryo UI" panose="020B0604030504040204" pitchFamily="50" charset="-128"/>
                        </a:rPr>
                        <a:t>)</a:t>
                      </a:r>
                      <a:endParaRPr kumimoji="1" lang="ja-JP" altLang="en-US" sz="1100">
                        <a:latin typeface="Meiryo UI" panose="020B0604030504040204" pitchFamily="50" charset="-128"/>
                        <a:ea typeface="Meiryo UI" panose="020B0604030504040204" pitchFamily="50" charset="-128"/>
                      </a:endParaRPr>
                    </a:p>
                  </a:txBody>
                  <a:tcPr anchor="ctr">
                    <a:solidFill>
                      <a:schemeClr val="accent1">
                        <a:lumMod val="20000"/>
                        <a:lumOff val="80000"/>
                      </a:schemeClr>
                    </a:solidFill>
                  </a:tcPr>
                </a:tc>
                <a:tc>
                  <a:txBody>
                    <a:bodyPr/>
                    <a:lstStyle/>
                    <a:p>
                      <a:r>
                        <a:rPr kumimoji="1" lang="ja-JP" altLang="en-US" sz="1100">
                          <a:latin typeface="Meiryo UI" panose="020B0604030504040204" pitchFamily="50" charset="-128"/>
                          <a:ea typeface="Meiryo UI" panose="020B0604030504040204" pitchFamily="50" charset="-128"/>
                        </a:rPr>
                        <a:t>●▲事業部</a:t>
                      </a:r>
                      <a:endParaRPr kumimoji="1" lang="en-US" altLang="ja-JP" sz="1100">
                        <a:latin typeface="Meiryo UI" panose="020B0604030504040204" pitchFamily="50" charset="-128"/>
                        <a:ea typeface="Meiryo UI" panose="020B0604030504040204" pitchFamily="50" charset="-128"/>
                      </a:endParaRPr>
                    </a:p>
                    <a:p>
                      <a:r>
                        <a:rPr kumimoji="1" lang="en-US" altLang="ja-JP" sz="1100">
                          <a:latin typeface="Meiryo UI" panose="020B0604030504040204" pitchFamily="50" charset="-128"/>
                          <a:ea typeface="Meiryo UI" panose="020B0604030504040204" pitchFamily="50" charset="-128"/>
                        </a:rPr>
                        <a:t>××</a:t>
                      </a:r>
                      <a:r>
                        <a:rPr kumimoji="1" lang="ja-JP" altLang="en-US" sz="1100">
                          <a:latin typeface="Meiryo UI" panose="020B0604030504040204" pitchFamily="50" charset="-128"/>
                          <a:ea typeface="Meiryo UI" panose="020B0604030504040204" pitchFamily="50" charset="-128"/>
                        </a:rPr>
                        <a:t>グループ</a:t>
                      </a:r>
                      <a:endParaRPr kumimoji="1" lang="en-US" altLang="ja-JP" sz="1100">
                        <a:latin typeface="Meiryo UI" panose="020B0604030504040204" pitchFamily="50" charset="-128"/>
                        <a:ea typeface="Meiryo UI" panose="020B0604030504040204" pitchFamily="50" charset="-128"/>
                      </a:endParaRPr>
                    </a:p>
                    <a:p>
                      <a:r>
                        <a:rPr kumimoji="1" lang="en-US" altLang="ja-JP" sz="1100">
                          <a:latin typeface="Meiryo UI" panose="020B0604030504040204" pitchFamily="50" charset="-128"/>
                          <a:ea typeface="Meiryo UI" panose="020B0604030504040204" pitchFamily="50" charset="-128"/>
                        </a:rPr>
                        <a:t>13</a:t>
                      </a:r>
                      <a:r>
                        <a:rPr kumimoji="1" lang="ja-JP" altLang="en-US" sz="1100">
                          <a:latin typeface="Meiryo UI" panose="020B0604030504040204" pitchFamily="50" charset="-128"/>
                          <a:ea typeface="Meiryo UI" panose="020B0604030504040204" pitchFamily="50" charset="-128"/>
                        </a:rPr>
                        <a:t>名</a:t>
                      </a:r>
                      <a:endParaRPr kumimoji="1" lang="en-US" altLang="ja-JP" sz="1100">
                        <a:latin typeface="Meiryo UI" panose="020B0604030504040204" pitchFamily="50" charset="-128"/>
                        <a:ea typeface="Meiryo UI" panose="020B0604030504040204" pitchFamily="50" charset="-128"/>
                      </a:endParaRPr>
                    </a:p>
                    <a:p>
                      <a:endParaRPr kumimoji="1" lang="en-US" altLang="ja-JP" sz="1100">
                        <a:latin typeface="Meiryo UI" panose="020B0604030504040204" pitchFamily="50" charset="-128"/>
                        <a:ea typeface="Meiryo UI" panose="020B0604030504040204" pitchFamily="50" charset="-128"/>
                      </a:endParaRPr>
                    </a:p>
                    <a:p>
                      <a:endParaRPr kumimoji="1" lang="en-US" altLang="ja-JP" sz="1100">
                        <a:latin typeface="Meiryo UI" panose="020B0604030504040204" pitchFamily="50" charset="-128"/>
                        <a:ea typeface="Meiryo UI" panose="020B0604030504040204" pitchFamily="50" charset="-128"/>
                      </a:endParaRPr>
                    </a:p>
                  </a:txBody>
                  <a:tcPr/>
                </a:tc>
                <a:tc>
                  <a:txBody>
                    <a:bodyPr/>
                    <a:lstStyle/>
                    <a:p>
                      <a:endParaRPr kumimoji="1" lang="ja-JP" altLang="en-US" sz="1100">
                        <a:latin typeface="Meiryo UI" panose="020B0604030504040204" pitchFamily="50" charset="-128"/>
                        <a:ea typeface="Meiryo UI" panose="020B0604030504040204" pitchFamily="50" charset="-128"/>
                      </a:endParaRPr>
                    </a:p>
                  </a:txBody>
                  <a:tcPr/>
                </a:tc>
                <a:tc>
                  <a:txBody>
                    <a:bodyPr/>
                    <a:lstStyle/>
                    <a:p>
                      <a:endParaRPr kumimoji="1" lang="ja-JP" altLang="en-US" sz="1100">
                        <a:latin typeface="Meiryo UI" panose="020B0604030504040204" pitchFamily="50" charset="-128"/>
                        <a:ea typeface="Meiryo UI" panose="020B0604030504040204" pitchFamily="50" charset="-128"/>
                      </a:endParaRPr>
                    </a:p>
                  </a:txBody>
                  <a:tcPr/>
                </a:tc>
                <a:tc>
                  <a:txBody>
                    <a:bodyPr/>
                    <a:lstStyle/>
                    <a:p>
                      <a:endParaRPr kumimoji="1" lang="ja-JP" altLang="en-US" sz="110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709827351"/>
                  </a:ext>
                </a:extLst>
              </a:tr>
              <a:tr h="2082216">
                <a:tc>
                  <a:txBody>
                    <a:bodyPr/>
                    <a:lstStyle/>
                    <a:p>
                      <a:pPr algn="ctr"/>
                      <a:r>
                        <a:rPr kumimoji="1" lang="ja-JP" altLang="en-US" sz="1100">
                          <a:latin typeface="Meiryo UI" panose="020B0604030504040204" pitchFamily="50" charset="-128"/>
                          <a:ea typeface="Meiryo UI" panose="020B0604030504040204" pitchFamily="50" charset="-128"/>
                        </a:rPr>
                        <a:t>実施責任者</a:t>
                      </a:r>
                      <a:endParaRPr kumimoji="1" lang="en-US" altLang="ja-JP" sz="1100">
                        <a:latin typeface="Meiryo UI" panose="020B0604030504040204" pitchFamily="50" charset="-128"/>
                        <a:ea typeface="Meiryo UI" panose="020B0604030504040204" pitchFamily="50" charset="-128"/>
                      </a:endParaRPr>
                    </a:p>
                    <a:p>
                      <a:pPr algn="ctr"/>
                      <a:endParaRPr kumimoji="1" lang="ja-JP" altLang="en-US" sz="1100">
                        <a:latin typeface="Meiryo UI" panose="020B0604030504040204" pitchFamily="50" charset="-128"/>
                        <a:ea typeface="Meiryo UI" panose="020B0604030504040204" pitchFamily="50" charset="-128"/>
                      </a:endParaRPr>
                    </a:p>
                  </a:txBody>
                  <a:tcPr anchor="ctr">
                    <a:solidFill>
                      <a:schemeClr val="accent1">
                        <a:lumMod val="20000"/>
                        <a:lumOff val="80000"/>
                      </a:schemeClr>
                    </a:solidFill>
                  </a:tcPr>
                </a:tc>
                <a:tc>
                  <a:txBody>
                    <a:bodyPr/>
                    <a:lstStyle/>
                    <a:p>
                      <a:r>
                        <a:rPr kumimoji="1" lang="ja-JP" altLang="en-US" sz="1100">
                          <a:latin typeface="Meiryo UI" panose="020B0604030504040204" pitchFamily="50" charset="-128"/>
                          <a:ea typeface="Meiryo UI" panose="020B0604030504040204" pitchFamily="50" charset="-128"/>
                        </a:rPr>
                        <a:t>共創 太郎</a:t>
                      </a:r>
                      <a:endParaRPr kumimoji="1" lang="en-US" altLang="ja-JP" sz="1100">
                        <a:latin typeface="Meiryo UI" panose="020B0604030504040204" pitchFamily="50" charset="-128"/>
                        <a:ea typeface="Meiryo UI" panose="020B0604030504040204" pitchFamily="50" charset="-128"/>
                      </a:endParaRPr>
                    </a:p>
                    <a:p>
                      <a:r>
                        <a:rPr kumimoji="1" lang="en-US" altLang="ja-JP" sz="1100">
                          <a:latin typeface="Meiryo UI" panose="020B0604030504040204" pitchFamily="50" charset="-128"/>
                          <a:ea typeface="Meiryo UI" panose="020B0604030504040204" pitchFamily="50" charset="-128"/>
                        </a:rPr>
                        <a:t>(</a:t>
                      </a:r>
                      <a:r>
                        <a:rPr kumimoji="1" lang="ja-JP" altLang="en-US" sz="1100">
                          <a:latin typeface="Meiryo UI" panose="020B0604030504040204" pitchFamily="50" charset="-128"/>
                          <a:ea typeface="Meiryo UI" panose="020B0604030504040204" pitchFamily="50" charset="-128"/>
                        </a:rPr>
                        <a:t>きょうそう たろう</a:t>
                      </a:r>
                      <a:r>
                        <a:rPr kumimoji="1" lang="en-US" altLang="ja-JP" sz="1100">
                          <a:latin typeface="Meiryo UI" panose="020B0604030504040204" pitchFamily="50" charset="-128"/>
                          <a:ea typeface="Meiryo UI" panose="020B0604030504040204" pitchFamily="50" charset="-128"/>
                        </a:rPr>
                        <a:t>)</a:t>
                      </a:r>
                    </a:p>
                    <a:p>
                      <a:endParaRPr kumimoji="1" lang="en-US" altLang="ja-JP" sz="1100">
                        <a:latin typeface="Meiryo UI" panose="020B0604030504040204" pitchFamily="50" charset="-128"/>
                        <a:ea typeface="Meiryo UI" panose="020B0604030504040204" pitchFamily="50" charset="-128"/>
                      </a:endParaRPr>
                    </a:p>
                    <a:p>
                      <a:r>
                        <a:rPr kumimoji="1" lang="ja-JP" altLang="en-US" sz="1100">
                          <a:latin typeface="Meiryo UI" panose="020B0604030504040204" pitchFamily="50" charset="-128"/>
                          <a:ea typeface="Meiryo UI" panose="020B0604030504040204" pitchFamily="50" charset="-128"/>
                        </a:rPr>
                        <a:t>略歴</a:t>
                      </a:r>
                      <a:endParaRPr kumimoji="1" lang="en-US" altLang="ja-JP" sz="1100">
                        <a:latin typeface="Meiryo UI" panose="020B0604030504040204" pitchFamily="50" charset="-128"/>
                        <a:ea typeface="Meiryo UI" panose="020B0604030504040204" pitchFamily="50" charset="-128"/>
                      </a:endParaRPr>
                    </a:p>
                    <a:p>
                      <a:r>
                        <a:rPr kumimoji="1" lang="ja-JP" altLang="en-US" sz="1100">
                          <a:latin typeface="Meiryo UI" panose="020B0604030504040204" pitchFamily="50" charset="-128"/>
                          <a:ea typeface="Meiryo UI" panose="020B0604030504040204" pitchFamily="50" charset="-128"/>
                        </a:rPr>
                        <a:t>○○年</a:t>
                      </a:r>
                      <a:endParaRPr kumimoji="1" lang="en-US" altLang="ja-JP" sz="1100">
                        <a:latin typeface="Meiryo UI" panose="020B0604030504040204" pitchFamily="50" charset="-128"/>
                        <a:ea typeface="Meiryo UI" panose="020B0604030504040204" pitchFamily="50" charset="-128"/>
                      </a:endParaRPr>
                    </a:p>
                    <a:p>
                      <a:r>
                        <a:rPr kumimoji="1" lang="ja-JP" altLang="en-US" sz="1100">
                          <a:latin typeface="Meiryo UI" panose="020B0604030504040204" pitchFamily="50" charset="-128"/>
                          <a:ea typeface="Meiryo UI" panose="020B0604030504040204" pitchFamily="50" charset="-128"/>
                        </a:rPr>
                        <a:t>株式会社</a:t>
                      </a:r>
                      <a:r>
                        <a:rPr kumimoji="1" lang="en-US" altLang="ja-JP" sz="1100">
                          <a:latin typeface="Meiryo UI" panose="020B0604030504040204" pitchFamily="50" charset="-128"/>
                          <a:ea typeface="Meiryo UI" panose="020B0604030504040204" pitchFamily="50" charset="-128"/>
                        </a:rPr>
                        <a:t>×</a:t>
                      </a:r>
                      <a:r>
                        <a:rPr kumimoji="1" lang="ja-JP" altLang="en-US" sz="1100">
                          <a:latin typeface="Meiryo UI" panose="020B0604030504040204" pitchFamily="50" charset="-128"/>
                          <a:ea typeface="Meiryo UI" panose="020B0604030504040204" pitchFamily="50" charset="-128"/>
                        </a:rPr>
                        <a:t>▲入社</a:t>
                      </a:r>
                      <a:endParaRPr kumimoji="1" lang="en-US" altLang="ja-JP" sz="1100">
                        <a:latin typeface="Meiryo UI" panose="020B0604030504040204" pitchFamily="50" charset="-128"/>
                        <a:ea typeface="Meiryo UI" panose="020B0604030504040204" pitchFamily="50" charset="-128"/>
                      </a:endParaRPr>
                    </a:p>
                    <a:p>
                      <a:endParaRPr kumimoji="1" lang="en-US" altLang="ja-JP" sz="1100">
                        <a:latin typeface="Meiryo UI" panose="020B0604030504040204" pitchFamily="50" charset="-128"/>
                        <a:ea typeface="Meiryo UI" panose="020B0604030504040204" pitchFamily="50" charset="-128"/>
                      </a:endParaRPr>
                    </a:p>
                    <a:p>
                      <a:r>
                        <a:rPr kumimoji="1" lang="ja-JP" altLang="en-US" sz="1100">
                          <a:latin typeface="Meiryo UI" panose="020B0604030504040204" pitchFamily="50" charset="-128"/>
                          <a:ea typeface="Meiryo UI" panose="020B0604030504040204" pitchFamily="50" charset="-128"/>
                        </a:rPr>
                        <a:t>知見</a:t>
                      </a:r>
                      <a:endParaRPr kumimoji="1" lang="en-US" altLang="ja-JP" sz="1100">
                        <a:latin typeface="Meiryo UI" panose="020B0604030504040204" pitchFamily="50" charset="-128"/>
                        <a:ea typeface="Meiryo UI" panose="020B0604030504040204" pitchFamily="50" charset="-128"/>
                      </a:endParaRPr>
                    </a:p>
                    <a:p>
                      <a:r>
                        <a:rPr kumimoji="1" lang="ja-JP" altLang="en-US" sz="1100">
                          <a:latin typeface="Meiryo UI" panose="020B0604030504040204" pitchFamily="50" charset="-128"/>
                          <a:ea typeface="Meiryo UI" panose="020B0604030504040204" pitchFamily="50" charset="-128"/>
                        </a:rPr>
                        <a:t>▲▲を有する</a:t>
                      </a:r>
                      <a:endParaRPr kumimoji="1" lang="en-US" altLang="ja-JP" sz="1100">
                        <a:latin typeface="Meiryo UI" panose="020B0604030504040204" pitchFamily="50" charset="-128"/>
                        <a:ea typeface="Meiryo UI" panose="020B0604030504040204" pitchFamily="50" charset="-128"/>
                      </a:endParaRPr>
                    </a:p>
                    <a:p>
                      <a:endParaRPr kumimoji="1" lang="en-US" altLang="ja-JP" sz="1100">
                        <a:latin typeface="Meiryo UI" panose="020B0604030504040204" pitchFamily="50" charset="-128"/>
                        <a:ea typeface="Meiryo UI" panose="020B0604030504040204" pitchFamily="50" charset="-128"/>
                      </a:endParaRPr>
                    </a:p>
                    <a:p>
                      <a:r>
                        <a:rPr kumimoji="1" lang="ja-JP" altLang="en-US" sz="1100">
                          <a:latin typeface="Meiryo UI" panose="020B0604030504040204" pitchFamily="50" charset="-128"/>
                          <a:ea typeface="Meiryo UI" panose="020B0604030504040204" pitchFamily="50" charset="-128"/>
                        </a:rPr>
                        <a:t>資格</a:t>
                      </a:r>
                      <a:endParaRPr kumimoji="1" lang="en-US" altLang="ja-JP" sz="1100">
                        <a:latin typeface="Meiryo UI" panose="020B0604030504040204" pitchFamily="50" charset="-128"/>
                        <a:ea typeface="Meiryo UI" panose="020B0604030504040204" pitchFamily="50" charset="-128"/>
                      </a:endParaRPr>
                    </a:p>
                    <a:p>
                      <a:r>
                        <a:rPr kumimoji="1" lang="ja-JP" altLang="en-US" sz="1100" kern="1200">
                          <a:solidFill>
                            <a:schemeClr val="tx1"/>
                          </a:solidFill>
                          <a:latin typeface="Meiryo UI" panose="020B0604030504040204" pitchFamily="50" charset="-128"/>
                          <a:ea typeface="Meiryo UI" panose="020B0604030504040204" pitchFamily="50" charset="-128"/>
                          <a:cs typeface="+mn-cs"/>
                        </a:rPr>
                        <a:t>◆◆</a:t>
                      </a:r>
                      <a:r>
                        <a:rPr kumimoji="1" lang="ja-JP" altLang="en-US" sz="1100">
                          <a:latin typeface="Meiryo UI" panose="020B0604030504040204" pitchFamily="50" charset="-128"/>
                          <a:ea typeface="Meiryo UI" panose="020B0604030504040204" pitchFamily="50" charset="-128"/>
                        </a:rPr>
                        <a:t>を有する</a:t>
                      </a:r>
                      <a:endParaRPr kumimoji="1" lang="en-US" altLang="ja-JP" sz="1100">
                        <a:latin typeface="Meiryo UI" panose="020B0604030504040204" pitchFamily="50" charset="-128"/>
                        <a:ea typeface="Meiryo UI" panose="020B0604030504040204" pitchFamily="50" charset="-128"/>
                      </a:endParaRPr>
                    </a:p>
                  </a:txBody>
                  <a:tcPr/>
                </a:tc>
                <a:tc>
                  <a:txBody>
                    <a:bodyPr/>
                    <a:lstStyle/>
                    <a:p>
                      <a:endParaRPr kumimoji="1" lang="ja-JP" altLang="en-US" sz="1100">
                        <a:latin typeface="Meiryo UI" panose="020B0604030504040204" pitchFamily="50" charset="-128"/>
                        <a:ea typeface="Meiryo UI" panose="020B0604030504040204" pitchFamily="50" charset="-128"/>
                      </a:endParaRPr>
                    </a:p>
                  </a:txBody>
                  <a:tcPr/>
                </a:tc>
                <a:tc>
                  <a:txBody>
                    <a:bodyPr/>
                    <a:lstStyle/>
                    <a:p>
                      <a:endParaRPr kumimoji="1" lang="ja-JP" altLang="en-US" sz="1100">
                        <a:latin typeface="Meiryo UI" panose="020B0604030504040204" pitchFamily="50" charset="-128"/>
                        <a:ea typeface="Meiryo UI" panose="020B0604030504040204" pitchFamily="50" charset="-128"/>
                      </a:endParaRPr>
                    </a:p>
                  </a:txBody>
                  <a:tcPr/>
                </a:tc>
                <a:tc>
                  <a:txBody>
                    <a:bodyPr/>
                    <a:lstStyle/>
                    <a:p>
                      <a:endParaRPr kumimoji="1" lang="ja-JP" altLang="en-US" sz="11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600449650"/>
                  </a:ext>
                </a:extLst>
              </a:tr>
            </a:tbl>
          </a:graphicData>
        </a:graphic>
      </p:graphicFrame>
      <p:sp>
        <p:nvSpPr>
          <p:cNvPr id="7" name="テキスト ボックス 89">
            <a:extLst>
              <a:ext uri="{FF2B5EF4-FFF2-40B4-BE49-F238E27FC236}">
                <a16:creationId xmlns:a16="http://schemas.microsoft.com/office/drawing/2014/main" id="{EF11A3DC-195C-1727-59CF-DD0DA2013926}"/>
              </a:ext>
            </a:extLst>
          </p:cNvPr>
          <p:cNvSpPr txBox="1"/>
          <p:nvPr/>
        </p:nvSpPr>
        <p:spPr>
          <a:xfrm>
            <a:off x="78918" y="6620890"/>
            <a:ext cx="4317028" cy="263950"/>
          </a:xfrm>
          <a:prstGeom prst="rect">
            <a:avLst/>
          </a:prstGeom>
          <a:noFill/>
          <a:ln w="38100"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en-US" altLang="ja-JP" b="1">
                <a:solidFill>
                  <a:schemeClr val="dk1"/>
                </a:solidFill>
                <a:effectLst/>
                <a:latin typeface="Meiryo UI" panose="020B0604030504040204" pitchFamily="50" charset="-128"/>
                <a:ea typeface="Meiryo UI" panose="020B0604030504040204" pitchFamily="50" charset="-128"/>
              </a:rPr>
              <a:t>※</a:t>
            </a:r>
            <a:r>
              <a:rPr kumimoji="1" lang="ja-JP" altLang="en-US" b="1">
                <a:solidFill>
                  <a:schemeClr val="dk1"/>
                </a:solidFill>
                <a:effectLst/>
                <a:latin typeface="Meiryo UI" panose="020B0604030504040204" pitchFamily="50" charset="-128"/>
                <a:ea typeface="Meiryo UI" panose="020B0604030504040204" pitchFamily="50" charset="-128"/>
              </a:rPr>
              <a:t>実施体制図に併せて適宜修正すること。</a:t>
            </a:r>
            <a:endParaRPr lang="ja-JP" altLang="ja-JP" sz="1800">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934753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1061EA-C42A-0E02-35AD-E75A7D00A1D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2A44A610-2E47-1593-4C22-557E3845C5D9}"/>
              </a:ext>
            </a:extLst>
          </p:cNvPr>
          <p:cNvSpPr>
            <a:spLocks noGrp="1"/>
          </p:cNvSpPr>
          <p:nvPr>
            <p:ph type="title"/>
          </p:nvPr>
        </p:nvSpPr>
        <p:spPr>
          <a:xfrm>
            <a:off x="178206" y="202622"/>
            <a:ext cx="8640000" cy="540000"/>
          </a:xfrm>
          <a:ln>
            <a:noFill/>
          </a:ln>
        </p:spPr>
        <p:txBody>
          <a:bodyPr>
            <a:normAutofit/>
          </a:bodyPr>
          <a:lstStyle/>
          <a:p>
            <a:r>
              <a:rPr lang="ja-JP" altLang="en-US"/>
              <a:t>６．ビジネスモデルの実現性</a:t>
            </a:r>
            <a:endParaRPr kumimoji="1" lang="ja-JP" altLang="en-US"/>
          </a:p>
        </p:txBody>
      </p:sp>
      <p:sp>
        <p:nvSpPr>
          <p:cNvPr id="21" name="テキスト ボックス 20">
            <a:extLst>
              <a:ext uri="{FF2B5EF4-FFF2-40B4-BE49-F238E27FC236}">
                <a16:creationId xmlns:a16="http://schemas.microsoft.com/office/drawing/2014/main" id="{D59C8D49-3212-DE04-9A9E-7E8765A1F378}"/>
              </a:ext>
            </a:extLst>
          </p:cNvPr>
          <p:cNvSpPr txBox="1"/>
          <p:nvPr/>
        </p:nvSpPr>
        <p:spPr>
          <a:xfrm>
            <a:off x="178206" y="1163805"/>
            <a:ext cx="8640000" cy="1251625"/>
          </a:xfrm>
          <a:prstGeom prst="rect">
            <a:avLst/>
          </a:prstGeom>
          <a:solidFill>
            <a:schemeClr val="accent3">
              <a:lumMod val="20000"/>
              <a:lumOff val="80000"/>
            </a:schemeClr>
          </a:solidFill>
        </p:spPr>
        <p:txBody>
          <a:bodyPr wrap="square" rtlCol="0">
            <a:spAutoFit/>
          </a:bodyPr>
          <a:lstStyle/>
          <a:p>
            <a:pPr marL="108000" indent="-108000">
              <a:lnSpc>
                <a:spcPts val="2000"/>
              </a:lnSpc>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前ページの実施体制に記載された申請者及び委託先等が、ビジネスモデルの遂行にあたり、十分な知識や経験を有したものであることを示す根拠となるデータや情報等を記載すること。</a:t>
            </a:r>
            <a:endParaRPr kumimoji="1" lang="en-US" altLang="ja-JP" sz="140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ja-JP" altLang="en-US" sz="1400">
                <a:latin typeface="Meiryo UI" panose="020B0604030504040204" pitchFamily="50" charset="-128"/>
                <a:ea typeface="Meiryo UI" panose="020B0604030504040204" pitchFamily="50" charset="-128"/>
              </a:rPr>
              <a:t>過去の電力ビジネスへの取り組み実績や、電気事業に係る届出や登録状況等についても該当するものがあれば</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知識・経験の中に記載すること。</a:t>
            </a:r>
            <a:endParaRPr kumimoji="1" lang="en-US" altLang="ja-JP" sz="140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en-US" altLang="ja-JP" sz="1400">
                <a:latin typeface="Meiryo UI" panose="020B0604030504040204" pitchFamily="50" charset="-128"/>
                <a:ea typeface="Meiryo UI" panose="020B0604030504040204" pitchFamily="50" charset="-128"/>
              </a:rPr>
              <a:t>1</a:t>
            </a:r>
            <a:r>
              <a:rPr kumimoji="1" lang="ja-JP" altLang="en-US" sz="1400">
                <a:latin typeface="Meiryo UI" panose="020B0604030504040204" pitchFamily="50" charset="-128"/>
                <a:ea typeface="Meiryo UI" panose="020B0604030504040204" pitchFamily="50" charset="-128"/>
              </a:rPr>
              <a:t>ページに収まらない場合は、複数ページの記載も可とする。</a:t>
            </a:r>
            <a:endParaRPr kumimoji="1" lang="en-US" altLang="ja-JP" sz="1400">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DC7F883F-8ECA-0081-5C27-97CC50FAAFD8}"/>
              </a:ext>
            </a:extLst>
          </p:cNvPr>
          <p:cNvSpPr txBox="1"/>
          <p:nvPr/>
        </p:nvSpPr>
        <p:spPr>
          <a:xfrm>
            <a:off x="6192000" y="0"/>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
        <p:nvSpPr>
          <p:cNvPr id="3" name="テキスト ボックス 2">
            <a:extLst>
              <a:ext uri="{FF2B5EF4-FFF2-40B4-BE49-F238E27FC236}">
                <a16:creationId xmlns:a16="http://schemas.microsoft.com/office/drawing/2014/main" id="{9FD7DF98-42BC-44AF-4B48-AEF646633F9F}"/>
              </a:ext>
            </a:extLst>
          </p:cNvPr>
          <p:cNvSpPr txBox="1"/>
          <p:nvPr/>
        </p:nvSpPr>
        <p:spPr>
          <a:xfrm>
            <a:off x="6192000" y="367510"/>
            <a:ext cx="2952000" cy="461665"/>
          </a:xfrm>
          <a:prstGeom prst="rect">
            <a:avLst/>
          </a:prstGeom>
          <a:solidFill>
            <a:schemeClr val="bg1"/>
          </a:solidFill>
          <a:ln>
            <a:solidFill>
              <a:srgbClr val="00B050"/>
            </a:solidFill>
          </a:ln>
        </p:spPr>
        <p:txBody>
          <a:bodyPr wrap="square" rtlCol="0">
            <a:spAutoFit/>
          </a:bodyPr>
          <a:lstStyle/>
          <a:p>
            <a:r>
              <a:rPr kumimoji="1" lang="ja-JP" altLang="en-US" sz="1200">
                <a:solidFill>
                  <a:srgbClr val="00B050"/>
                </a:solidFill>
              </a:rPr>
              <a:t>採点審査項目</a:t>
            </a:r>
            <a:endParaRPr kumimoji="1" lang="en-US" altLang="ja-JP" sz="1200">
              <a:solidFill>
                <a:srgbClr val="00B050"/>
              </a:solidFill>
            </a:endParaRPr>
          </a:p>
          <a:p>
            <a:r>
              <a:rPr kumimoji="1" lang="ja-JP" altLang="en-US" sz="1200">
                <a:solidFill>
                  <a:srgbClr val="00B050"/>
                </a:solidFill>
              </a:rPr>
              <a:t>　</a:t>
            </a:r>
            <a:r>
              <a:rPr kumimoji="1" lang="en-US" altLang="ja-JP" sz="1200">
                <a:solidFill>
                  <a:srgbClr val="00B050"/>
                </a:solidFill>
              </a:rPr>
              <a:t>3) -</a:t>
            </a:r>
            <a:r>
              <a:rPr kumimoji="1" lang="ja-JP" altLang="en-US" sz="1200">
                <a:solidFill>
                  <a:srgbClr val="00B050"/>
                </a:solidFill>
              </a:rPr>
              <a:t>②ビジネスモデルの実現性</a:t>
            </a:r>
            <a:endParaRPr kumimoji="1" lang="en-US" altLang="ja-JP" sz="1200">
              <a:solidFill>
                <a:srgbClr val="00B050"/>
              </a:solidFill>
            </a:endParaRPr>
          </a:p>
        </p:txBody>
      </p:sp>
      <p:sp>
        <p:nvSpPr>
          <p:cNvPr id="4" name="テキスト ボックス 3">
            <a:extLst>
              <a:ext uri="{FF2B5EF4-FFF2-40B4-BE49-F238E27FC236}">
                <a16:creationId xmlns:a16="http://schemas.microsoft.com/office/drawing/2014/main" id="{EDECB1D6-A0C3-AB95-CD1E-4F05BFDD6724}"/>
              </a:ext>
            </a:extLst>
          </p:cNvPr>
          <p:cNvSpPr txBox="1"/>
          <p:nvPr/>
        </p:nvSpPr>
        <p:spPr>
          <a:xfrm>
            <a:off x="178206" y="745189"/>
            <a:ext cx="4922501" cy="400110"/>
          </a:xfrm>
          <a:prstGeom prst="rect">
            <a:avLst/>
          </a:prstGeom>
          <a:noFill/>
        </p:spPr>
        <p:txBody>
          <a:bodyPr wrap="non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１</a:t>
            </a:r>
            <a:r>
              <a:rPr kumimoji="1" lang="en-US" altLang="ja-JP" sz="2000" b="1">
                <a:latin typeface="Meiryo UI" panose="020B0604030504040204" pitchFamily="50" charset="-128"/>
                <a:ea typeface="Meiryo UI" panose="020B0604030504040204" pitchFamily="50" charset="-128"/>
              </a:rPr>
              <a:t>) </a:t>
            </a:r>
            <a:r>
              <a:rPr kumimoji="1" lang="ja-JP" altLang="en-US" sz="2000" b="1">
                <a:latin typeface="Meiryo UI" panose="020B0604030504040204" pitchFamily="50" charset="-128"/>
                <a:ea typeface="Meiryo UI" panose="020B0604030504040204" pitchFamily="50" charset="-128"/>
              </a:rPr>
              <a:t>実施体制</a:t>
            </a:r>
            <a:r>
              <a:rPr kumimoji="1" lang="ja-JP" altLang="en-US" sz="2000" b="1">
                <a:solidFill>
                  <a:srgbClr val="00B050"/>
                </a:solidFill>
                <a:latin typeface="Meiryo UI" panose="020B0604030504040204" pitchFamily="50" charset="-128"/>
                <a:ea typeface="Meiryo UI" panose="020B0604030504040204" pitchFamily="50" charset="-128"/>
              </a:rPr>
              <a:t>　</a:t>
            </a:r>
            <a:r>
              <a:rPr kumimoji="1" lang="en-US" altLang="ja-JP" sz="2000" b="1">
                <a:latin typeface="Meiryo UI" panose="020B0604030504040204" pitchFamily="50" charset="-128"/>
                <a:ea typeface="Meiryo UI" panose="020B0604030504040204" pitchFamily="50" charset="-128"/>
              </a:rPr>
              <a:t>B.</a:t>
            </a:r>
            <a:r>
              <a:rPr kumimoji="1" lang="ja-JP" altLang="en-US" sz="2000" b="1">
                <a:latin typeface="Meiryo UI" panose="020B0604030504040204" pitchFamily="50" charset="-128"/>
                <a:ea typeface="Meiryo UI" panose="020B0604030504040204" pitchFamily="50" charset="-128"/>
              </a:rPr>
              <a:t>根拠（根拠となる情報）</a:t>
            </a:r>
          </a:p>
        </p:txBody>
      </p:sp>
      <p:graphicFrame>
        <p:nvGraphicFramePr>
          <p:cNvPr id="8" name="表 7">
            <a:extLst>
              <a:ext uri="{FF2B5EF4-FFF2-40B4-BE49-F238E27FC236}">
                <a16:creationId xmlns:a16="http://schemas.microsoft.com/office/drawing/2014/main" id="{8C239201-EFC0-F55C-D35C-D130913B9934}"/>
              </a:ext>
            </a:extLst>
          </p:cNvPr>
          <p:cNvGraphicFramePr>
            <a:graphicFrameLocks noGrp="1"/>
          </p:cNvGraphicFramePr>
          <p:nvPr/>
        </p:nvGraphicFramePr>
        <p:xfrm>
          <a:off x="178206" y="2750617"/>
          <a:ext cx="8640002" cy="3904761"/>
        </p:xfrm>
        <a:graphic>
          <a:graphicData uri="http://schemas.openxmlformats.org/drawingml/2006/table">
            <a:tbl>
              <a:tblPr firstRow="1" bandRow="1">
                <a:tableStyleId>{5940675A-B579-460E-94D1-54222C63F5DA}</a:tableStyleId>
              </a:tblPr>
              <a:tblGrid>
                <a:gridCol w="1251361">
                  <a:extLst>
                    <a:ext uri="{9D8B030D-6E8A-4147-A177-3AD203B41FA5}">
                      <a16:colId xmlns:a16="http://schemas.microsoft.com/office/drawing/2014/main" val="615272687"/>
                    </a:ext>
                  </a:extLst>
                </a:gridCol>
                <a:gridCol w="1651554">
                  <a:extLst>
                    <a:ext uri="{9D8B030D-6E8A-4147-A177-3AD203B41FA5}">
                      <a16:colId xmlns:a16="http://schemas.microsoft.com/office/drawing/2014/main" val="4253737661"/>
                    </a:ext>
                  </a:extLst>
                </a:gridCol>
                <a:gridCol w="2000361">
                  <a:extLst>
                    <a:ext uri="{9D8B030D-6E8A-4147-A177-3AD203B41FA5}">
                      <a16:colId xmlns:a16="http://schemas.microsoft.com/office/drawing/2014/main" val="302251231"/>
                    </a:ext>
                  </a:extLst>
                </a:gridCol>
                <a:gridCol w="2068060">
                  <a:extLst>
                    <a:ext uri="{9D8B030D-6E8A-4147-A177-3AD203B41FA5}">
                      <a16:colId xmlns:a16="http://schemas.microsoft.com/office/drawing/2014/main" val="1971421117"/>
                    </a:ext>
                  </a:extLst>
                </a:gridCol>
                <a:gridCol w="1668666">
                  <a:extLst>
                    <a:ext uri="{9D8B030D-6E8A-4147-A177-3AD203B41FA5}">
                      <a16:colId xmlns:a16="http://schemas.microsoft.com/office/drawing/2014/main" val="2037761817"/>
                    </a:ext>
                  </a:extLst>
                </a:gridCol>
              </a:tblGrid>
              <a:tr h="310416">
                <a:tc>
                  <a:txBody>
                    <a:bodyPr/>
                    <a:lstStyle/>
                    <a:p>
                      <a:pPr algn="ctr"/>
                      <a:r>
                        <a:rPr kumimoji="1" lang="ja-JP" altLang="en-US" sz="1200">
                          <a:latin typeface="Meiryo UI" panose="020B0604030504040204" pitchFamily="50" charset="-128"/>
                          <a:ea typeface="Meiryo UI" panose="020B0604030504040204" pitchFamily="50" charset="-128"/>
                        </a:rPr>
                        <a:t>事業者名</a:t>
                      </a:r>
                    </a:p>
                  </a:txBody>
                  <a:tcPr anchor="ctr">
                    <a:solidFill>
                      <a:schemeClr val="bg1">
                        <a:lumMod val="95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r>
                        <a:rPr kumimoji="1" lang="ja-JP" altLang="en-US" sz="1200">
                          <a:latin typeface="Meiryo UI" panose="020B0604030504040204" pitchFamily="50" charset="-128"/>
                          <a:ea typeface="Meiryo UI" panose="020B0604030504040204" pitchFamily="50" charset="-128"/>
                        </a:rPr>
                        <a:t>社</a:t>
                      </a:r>
                    </a:p>
                  </a:txBody>
                  <a:tcPr anchor="ctr">
                    <a:solidFill>
                      <a:schemeClr val="bg1">
                        <a:lumMod val="95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B</a:t>
                      </a:r>
                      <a:r>
                        <a:rPr kumimoji="1" lang="ja-JP" altLang="en-US" sz="1200">
                          <a:latin typeface="Meiryo UI" panose="020B0604030504040204" pitchFamily="50" charset="-128"/>
                          <a:ea typeface="Meiryo UI" panose="020B0604030504040204" pitchFamily="50" charset="-128"/>
                        </a:rPr>
                        <a:t>社</a:t>
                      </a:r>
                    </a:p>
                  </a:txBody>
                  <a:tcPr anchor="ctr">
                    <a:solidFill>
                      <a:schemeClr val="bg1">
                        <a:lumMod val="95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C</a:t>
                      </a:r>
                      <a:r>
                        <a:rPr kumimoji="1" lang="ja-JP" altLang="en-US" sz="1200">
                          <a:latin typeface="Meiryo UI" panose="020B0604030504040204" pitchFamily="50" charset="-128"/>
                          <a:ea typeface="Meiryo UI" panose="020B0604030504040204" pitchFamily="50" charset="-128"/>
                        </a:rPr>
                        <a:t>社</a:t>
                      </a:r>
                    </a:p>
                  </a:txBody>
                  <a:tcPr anchor="ctr">
                    <a:solidFill>
                      <a:schemeClr val="bg1">
                        <a:lumMod val="95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D</a:t>
                      </a:r>
                      <a:r>
                        <a:rPr kumimoji="1" lang="ja-JP" altLang="en-US" sz="1200">
                          <a:latin typeface="Meiryo UI" panose="020B0604030504040204" pitchFamily="50" charset="-128"/>
                          <a:ea typeface="Meiryo UI" panose="020B0604030504040204" pitchFamily="50" charset="-128"/>
                        </a:rPr>
                        <a:t>社</a:t>
                      </a:r>
                    </a:p>
                  </a:txBody>
                  <a:tcPr anchor="ctr">
                    <a:solidFill>
                      <a:schemeClr val="bg1">
                        <a:lumMod val="95000"/>
                      </a:schemeClr>
                    </a:solidFill>
                  </a:tcPr>
                </a:tc>
                <a:extLst>
                  <a:ext uri="{0D108BD9-81ED-4DB2-BD59-A6C34878D82A}">
                    <a16:rowId xmlns:a16="http://schemas.microsoft.com/office/drawing/2014/main" val="3172992323"/>
                  </a:ext>
                </a:extLst>
              </a:tr>
              <a:tr h="517360">
                <a:tc>
                  <a:txBody>
                    <a:bodyPr/>
                    <a:lstStyle/>
                    <a:p>
                      <a:pPr algn="ctr"/>
                      <a:r>
                        <a:rPr kumimoji="1" lang="ja-JP" altLang="en-US" sz="1200">
                          <a:latin typeface="Meiryo UI" panose="020B0604030504040204" pitchFamily="50" charset="-128"/>
                          <a:ea typeface="Meiryo UI" panose="020B0604030504040204" pitchFamily="50" charset="-128"/>
                        </a:rPr>
                        <a:t>役務</a:t>
                      </a:r>
                    </a:p>
                  </a:txBody>
                  <a:tcPr anchor="ctr">
                    <a:solidFill>
                      <a:schemeClr val="bg1">
                        <a:lumMod val="95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蓄電池事業の運営</a:t>
                      </a:r>
                    </a:p>
                  </a:txBody>
                  <a:tcPr anchor="ctr">
                    <a:solidFill>
                      <a:schemeClr val="bg1">
                        <a:lumMod val="95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蓄電池の設計・調達・工事</a:t>
                      </a:r>
                    </a:p>
                  </a:txBody>
                  <a:tcPr anchor="ctr">
                    <a:solidFill>
                      <a:schemeClr val="bg1">
                        <a:lumMod val="95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運用支援者</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アグリゲーター等</a:t>
                      </a: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nchor="ctr">
                    <a:solidFill>
                      <a:schemeClr val="bg1">
                        <a:lumMod val="95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設備監視・保守者</a:t>
                      </a:r>
                    </a:p>
                  </a:txBody>
                  <a:tcPr anchor="ctr">
                    <a:solidFill>
                      <a:schemeClr val="bg1">
                        <a:lumMod val="95000"/>
                      </a:schemeClr>
                    </a:solidFill>
                  </a:tcPr>
                </a:tc>
                <a:extLst>
                  <a:ext uri="{0D108BD9-81ED-4DB2-BD59-A6C34878D82A}">
                    <a16:rowId xmlns:a16="http://schemas.microsoft.com/office/drawing/2014/main" val="2955593215"/>
                  </a:ext>
                </a:extLst>
              </a:tr>
              <a:tr h="719021">
                <a:tc>
                  <a:txBody>
                    <a:bodyPr/>
                    <a:lstStyle/>
                    <a:p>
                      <a:pPr algn="ctr"/>
                      <a:r>
                        <a:rPr kumimoji="1" lang="ja-JP" altLang="en-US" sz="1200">
                          <a:latin typeface="Meiryo UI" panose="020B0604030504040204" pitchFamily="50" charset="-128"/>
                          <a:ea typeface="Meiryo UI" panose="020B0604030504040204" pitchFamily="50" charset="-128"/>
                        </a:rPr>
                        <a:t>選定理由</a:t>
                      </a:r>
                    </a:p>
                  </a:txBody>
                  <a:tcPr anchor="ctr">
                    <a:solidFill>
                      <a:schemeClr val="accent1">
                        <a:lumMod val="20000"/>
                        <a:lumOff val="80000"/>
                      </a:schemeClr>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lnBlToTr w="12700" cap="flat" cmpd="sng" algn="ctr">
                      <a:solidFill>
                        <a:schemeClr val="tx1"/>
                      </a:solidFill>
                      <a:prstDash val="solid"/>
                      <a:round/>
                      <a:headEnd type="none" w="med" len="med"/>
                      <a:tailEnd type="none" w="med" len="med"/>
                    </a:lnBlToTr>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290260097"/>
                  </a:ext>
                </a:extLst>
              </a:tr>
              <a:tr h="785988">
                <a:tc>
                  <a:txBody>
                    <a:bodyPr/>
                    <a:lstStyle/>
                    <a:p>
                      <a:pPr algn="ctr"/>
                      <a:r>
                        <a:rPr kumimoji="1" lang="ja-JP" altLang="en-US" sz="1200">
                          <a:latin typeface="Meiryo UI" panose="020B0604030504040204" pitchFamily="50" charset="-128"/>
                          <a:ea typeface="Meiryo UI" panose="020B0604030504040204" pitchFamily="50" charset="-128"/>
                        </a:rPr>
                        <a:t>申請者との</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関係性</a:t>
                      </a:r>
                    </a:p>
                  </a:txBody>
                  <a:tcPr anchor="ctr">
                    <a:solidFill>
                      <a:schemeClr val="accent1">
                        <a:lumMod val="20000"/>
                        <a:lumOff val="80000"/>
                      </a:schemeClr>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lnBlToTr w="12700" cap="flat" cmpd="sng" algn="ctr">
                      <a:solidFill>
                        <a:schemeClr val="tx1"/>
                      </a:solidFill>
                      <a:prstDash val="solid"/>
                      <a:round/>
                      <a:headEnd type="none" w="med" len="med"/>
                      <a:tailEnd type="none" w="med" len="med"/>
                    </a:lnBlToTr>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268754255"/>
                  </a:ext>
                </a:extLst>
              </a:tr>
              <a:tr h="785988">
                <a:tc>
                  <a:txBody>
                    <a:bodyPr/>
                    <a:lstStyle/>
                    <a:p>
                      <a:pPr algn="ctr"/>
                      <a:r>
                        <a:rPr kumimoji="1" lang="ja-JP" altLang="en-US" sz="1200">
                          <a:latin typeface="Meiryo UI" panose="020B0604030504040204" pitchFamily="50" charset="-128"/>
                          <a:ea typeface="Meiryo UI" panose="020B0604030504040204" pitchFamily="50" charset="-128"/>
                        </a:rPr>
                        <a:t>知識・経験</a:t>
                      </a:r>
                    </a:p>
                  </a:txBody>
                  <a:tcPr anchor="ctr">
                    <a:solidFill>
                      <a:schemeClr val="accent1">
                        <a:lumMod val="20000"/>
                        <a:lumOff val="80000"/>
                      </a:schemeClr>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262265129"/>
                  </a:ext>
                </a:extLst>
              </a:tr>
              <a:tr h="785988">
                <a:tc>
                  <a:txBody>
                    <a:bodyPr/>
                    <a:lstStyle/>
                    <a:p>
                      <a:pPr algn="ctr"/>
                      <a:r>
                        <a:rPr kumimoji="1" lang="ja-JP" altLang="en-US" sz="1200">
                          <a:latin typeface="Meiryo UI" panose="020B0604030504040204" pitchFamily="50" charset="-128"/>
                          <a:ea typeface="Meiryo UI" panose="020B0604030504040204" pitchFamily="50" charset="-128"/>
                        </a:rPr>
                        <a:t>知識・経験の</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根拠</a:t>
                      </a:r>
                    </a:p>
                  </a:txBody>
                  <a:tcPr anchor="ctr">
                    <a:solidFill>
                      <a:schemeClr val="accent1">
                        <a:lumMod val="20000"/>
                        <a:lumOff val="80000"/>
                      </a:schemeClr>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048138995"/>
                  </a:ext>
                </a:extLst>
              </a:tr>
            </a:tbl>
          </a:graphicData>
        </a:graphic>
      </p:graphicFrame>
    </p:spTree>
    <p:extLst>
      <p:ext uri="{BB962C8B-B14F-4D97-AF65-F5344CB8AC3E}">
        <p14:creationId xmlns:p14="http://schemas.microsoft.com/office/powerpoint/2010/main" val="12797731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B07AF9-152C-A665-CF96-D3D5ABFAA862}"/>
            </a:ext>
          </a:extLst>
        </p:cNvPr>
        <p:cNvGrpSpPr/>
        <p:nvPr/>
      </p:nvGrpSpPr>
      <p:grpSpPr>
        <a:xfrm>
          <a:off x="0" y="0"/>
          <a:ext cx="0" cy="0"/>
          <a:chOff x="0" y="0"/>
          <a:chExt cx="0" cy="0"/>
        </a:xfrm>
      </p:grpSpPr>
      <p:sp>
        <p:nvSpPr>
          <p:cNvPr id="56" name="テキスト ボックス 55">
            <a:extLst>
              <a:ext uri="{FF2B5EF4-FFF2-40B4-BE49-F238E27FC236}">
                <a16:creationId xmlns:a16="http://schemas.microsoft.com/office/drawing/2014/main" id="{4F687EEC-5842-F21D-F74E-4FABF863F1EA}"/>
              </a:ext>
            </a:extLst>
          </p:cNvPr>
          <p:cNvSpPr txBox="1"/>
          <p:nvPr/>
        </p:nvSpPr>
        <p:spPr>
          <a:xfrm>
            <a:off x="171191" y="765405"/>
            <a:ext cx="5081199" cy="400110"/>
          </a:xfrm>
          <a:prstGeom prst="rect">
            <a:avLst/>
          </a:prstGeom>
          <a:noFill/>
        </p:spPr>
        <p:txBody>
          <a:bodyPr wrap="none" rtlCol="0">
            <a:spAutoFit/>
          </a:bodyPr>
          <a:lstStyle/>
          <a:p>
            <a:r>
              <a:rPr kumimoji="1" lang="en-US" altLang="ja-JP" sz="2000" b="1" dirty="0">
                <a:latin typeface="Meiryo UI" panose="020B0604030504040204" pitchFamily="50" charset="-128"/>
                <a:ea typeface="Meiryo UI" panose="020B0604030504040204" pitchFamily="50" charset="-128"/>
              </a:rPr>
              <a:t>(</a:t>
            </a:r>
            <a:r>
              <a:rPr kumimoji="1" lang="ja-JP" altLang="en-US" sz="2000" b="1" dirty="0">
                <a:latin typeface="Meiryo UI" panose="020B0604030504040204" pitchFamily="50" charset="-128"/>
                <a:ea typeface="Meiryo UI" panose="020B0604030504040204" pitchFamily="50" charset="-128"/>
              </a:rPr>
              <a:t>１</a:t>
            </a:r>
            <a:r>
              <a:rPr kumimoji="1" lang="en-US" altLang="ja-JP" sz="2000" b="1" dirty="0">
                <a:latin typeface="Meiryo UI" panose="020B0604030504040204" pitchFamily="50" charset="-128"/>
                <a:ea typeface="Meiryo UI" panose="020B0604030504040204" pitchFamily="50" charset="-128"/>
              </a:rPr>
              <a:t>) </a:t>
            </a:r>
            <a:r>
              <a:rPr kumimoji="1" lang="ja-JP" altLang="en-US" sz="2000" b="1" dirty="0">
                <a:latin typeface="Meiryo UI" panose="020B0604030504040204" pitchFamily="50" charset="-128"/>
                <a:ea typeface="Meiryo UI" panose="020B0604030504040204" pitchFamily="50" charset="-128"/>
              </a:rPr>
              <a:t>実施体制</a:t>
            </a:r>
            <a:r>
              <a:rPr kumimoji="1" lang="ja-JP" altLang="en-US" sz="2000" b="1" dirty="0">
                <a:solidFill>
                  <a:srgbClr val="00B050"/>
                </a:solidFill>
                <a:latin typeface="Meiryo UI" panose="020B0604030504040204" pitchFamily="50" charset="-128"/>
                <a:ea typeface="Meiryo UI" panose="020B0604030504040204" pitchFamily="50" charset="-128"/>
              </a:rPr>
              <a:t>　</a:t>
            </a:r>
            <a:r>
              <a:rPr kumimoji="1" lang="en-US" altLang="ja-JP" sz="2000" b="1" dirty="0">
                <a:latin typeface="Meiryo UI" panose="020B0604030504040204" pitchFamily="50" charset="-128"/>
                <a:ea typeface="Meiryo UI" panose="020B0604030504040204" pitchFamily="50" charset="-128"/>
              </a:rPr>
              <a:t>B.</a:t>
            </a:r>
            <a:r>
              <a:rPr kumimoji="1" lang="ja-JP" altLang="en-US" sz="2000" b="1" dirty="0">
                <a:latin typeface="Meiryo UI" panose="020B0604030504040204" pitchFamily="50" charset="-128"/>
                <a:ea typeface="Meiryo UI" panose="020B0604030504040204" pitchFamily="50" charset="-128"/>
              </a:rPr>
              <a:t>根拠（リスクと対応方針）</a:t>
            </a:r>
          </a:p>
        </p:txBody>
      </p:sp>
      <p:sp>
        <p:nvSpPr>
          <p:cNvPr id="4" name="テキスト ボックス 3">
            <a:extLst>
              <a:ext uri="{FF2B5EF4-FFF2-40B4-BE49-F238E27FC236}">
                <a16:creationId xmlns:a16="http://schemas.microsoft.com/office/drawing/2014/main" id="{0DB85488-8657-BF4A-1EE4-A5B590ABE3B7}"/>
              </a:ext>
            </a:extLst>
          </p:cNvPr>
          <p:cNvSpPr txBox="1"/>
          <p:nvPr/>
        </p:nvSpPr>
        <p:spPr>
          <a:xfrm>
            <a:off x="178206" y="1165515"/>
            <a:ext cx="8640000" cy="576825"/>
          </a:xfrm>
          <a:prstGeom prst="rect">
            <a:avLst/>
          </a:prstGeom>
          <a:solidFill>
            <a:schemeClr val="accent3">
              <a:lumMod val="20000"/>
              <a:lumOff val="80000"/>
            </a:schemeClr>
          </a:solidFill>
        </p:spPr>
        <p:txBody>
          <a:bodyPr wrap="square" rtlCol="0">
            <a:spAutoFit/>
          </a:bodyPr>
          <a:lstStyle/>
          <a:p>
            <a:pPr marL="108000" indent="-108000">
              <a:lnSpc>
                <a:spcPts val="2000"/>
              </a:lnSpc>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ビジネスモデルの実現に向けて、想定されるリスクと、それに対する対策方針を記載すること。</a:t>
            </a:r>
            <a:endParaRPr kumimoji="1" lang="en-US" altLang="ja-JP" sz="1400" dirty="0">
              <a:latin typeface="Meiryo UI" panose="020B0604030504040204" pitchFamily="50" charset="-128"/>
              <a:ea typeface="Meiryo UI" panose="020B0604030504040204" pitchFamily="50" charset="-128"/>
            </a:endParaRPr>
          </a:p>
          <a:p>
            <a:pPr>
              <a:lnSpc>
                <a:spcPts val="2000"/>
              </a:lnSpc>
            </a:pPr>
            <a:r>
              <a:rPr kumimoji="1" lang="en-US" altLang="ja-JP" sz="1400" dirty="0">
                <a:latin typeface="Meiryo UI" panose="020B0604030504040204" pitchFamily="50" charset="-128"/>
                <a:ea typeface="Meiryo UI" panose="020B0604030504040204" pitchFamily="50" charset="-128"/>
              </a:rPr>
              <a:t> ※1</a:t>
            </a:r>
            <a:r>
              <a:rPr kumimoji="1" lang="ja-JP" altLang="en-US" sz="1400" dirty="0">
                <a:latin typeface="Meiryo UI" panose="020B0604030504040204" pitchFamily="50" charset="-128"/>
                <a:ea typeface="Meiryo UI" panose="020B0604030504040204" pitchFamily="50" charset="-128"/>
              </a:rPr>
              <a:t>ページに収まらない場合は、複数ページの記載も可とする。</a:t>
            </a:r>
            <a:endParaRPr kumimoji="1" lang="en-US" altLang="ja-JP" sz="14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81BB4AB7-2B6D-45FA-0A16-F82F6D3B9060}"/>
              </a:ext>
            </a:extLst>
          </p:cNvPr>
          <p:cNvSpPr txBox="1"/>
          <p:nvPr/>
        </p:nvSpPr>
        <p:spPr>
          <a:xfrm>
            <a:off x="6192000" y="-8776"/>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
        <p:nvSpPr>
          <p:cNvPr id="8" name="テキスト ボックス 7">
            <a:extLst>
              <a:ext uri="{FF2B5EF4-FFF2-40B4-BE49-F238E27FC236}">
                <a16:creationId xmlns:a16="http://schemas.microsoft.com/office/drawing/2014/main" id="{4E723777-B3E7-5A75-2574-05B7FE9A73C4}"/>
              </a:ext>
            </a:extLst>
          </p:cNvPr>
          <p:cNvSpPr txBox="1"/>
          <p:nvPr/>
        </p:nvSpPr>
        <p:spPr>
          <a:xfrm>
            <a:off x="6192000" y="358734"/>
            <a:ext cx="2952000" cy="461665"/>
          </a:xfrm>
          <a:prstGeom prst="rect">
            <a:avLst/>
          </a:prstGeom>
          <a:solidFill>
            <a:schemeClr val="bg1"/>
          </a:solidFill>
          <a:ln>
            <a:solidFill>
              <a:srgbClr val="00B050"/>
            </a:solidFill>
          </a:ln>
        </p:spPr>
        <p:txBody>
          <a:bodyPr wrap="square" rtlCol="0">
            <a:spAutoFit/>
          </a:bodyPr>
          <a:lstStyle/>
          <a:p>
            <a:r>
              <a:rPr kumimoji="1" lang="ja-JP" altLang="en-US" sz="1200">
                <a:solidFill>
                  <a:srgbClr val="00B050"/>
                </a:solidFill>
              </a:rPr>
              <a:t>採点審査項目</a:t>
            </a:r>
            <a:endParaRPr kumimoji="1" lang="en-US" altLang="ja-JP" sz="1200">
              <a:solidFill>
                <a:srgbClr val="00B050"/>
              </a:solidFill>
            </a:endParaRPr>
          </a:p>
          <a:p>
            <a:r>
              <a:rPr kumimoji="1" lang="ja-JP" altLang="en-US" sz="1200">
                <a:solidFill>
                  <a:srgbClr val="00B050"/>
                </a:solidFill>
              </a:rPr>
              <a:t>　</a:t>
            </a:r>
            <a:r>
              <a:rPr kumimoji="1" lang="en-US" altLang="ja-JP" sz="1200">
                <a:solidFill>
                  <a:srgbClr val="00B050"/>
                </a:solidFill>
              </a:rPr>
              <a:t>3) -</a:t>
            </a:r>
            <a:r>
              <a:rPr kumimoji="1" lang="ja-JP" altLang="en-US" sz="1200">
                <a:solidFill>
                  <a:srgbClr val="00B050"/>
                </a:solidFill>
              </a:rPr>
              <a:t>②ビジネスモデルの実現性</a:t>
            </a:r>
            <a:endParaRPr kumimoji="1" lang="en-US" altLang="ja-JP" sz="1200">
              <a:solidFill>
                <a:srgbClr val="00B050"/>
              </a:solidFill>
            </a:endParaRPr>
          </a:p>
        </p:txBody>
      </p:sp>
      <p:graphicFrame>
        <p:nvGraphicFramePr>
          <p:cNvPr id="2" name="表 1">
            <a:extLst>
              <a:ext uri="{FF2B5EF4-FFF2-40B4-BE49-F238E27FC236}">
                <a16:creationId xmlns:a16="http://schemas.microsoft.com/office/drawing/2014/main" id="{8529BAED-6DD7-8C4B-CE8D-4F031FDF507F}"/>
              </a:ext>
            </a:extLst>
          </p:cNvPr>
          <p:cNvGraphicFramePr>
            <a:graphicFrameLocks noGrp="1"/>
          </p:cNvGraphicFramePr>
          <p:nvPr>
            <p:extLst>
              <p:ext uri="{D42A27DB-BD31-4B8C-83A1-F6EECF244321}">
                <p14:modId xmlns:p14="http://schemas.microsoft.com/office/powerpoint/2010/main" val="591342531"/>
              </p:ext>
            </p:extLst>
          </p:nvPr>
        </p:nvGraphicFramePr>
        <p:xfrm>
          <a:off x="178206" y="1906134"/>
          <a:ext cx="8640000" cy="4749241"/>
        </p:xfrm>
        <a:graphic>
          <a:graphicData uri="http://schemas.openxmlformats.org/drawingml/2006/table">
            <a:tbl>
              <a:tblPr firstRow="1" bandRow="1">
                <a:tableStyleId>{5940675A-B579-460E-94D1-54222C63F5DA}</a:tableStyleId>
              </a:tblPr>
              <a:tblGrid>
                <a:gridCol w="533572">
                  <a:extLst>
                    <a:ext uri="{9D8B030D-6E8A-4147-A177-3AD203B41FA5}">
                      <a16:colId xmlns:a16="http://schemas.microsoft.com/office/drawing/2014/main" val="689486778"/>
                    </a:ext>
                  </a:extLst>
                </a:gridCol>
                <a:gridCol w="4162483">
                  <a:extLst>
                    <a:ext uri="{9D8B030D-6E8A-4147-A177-3AD203B41FA5}">
                      <a16:colId xmlns:a16="http://schemas.microsoft.com/office/drawing/2014/main" val="2617999028"/>
                    </a:ext>
                  </a:extLst>
                </a:gridCol>
                <a:gridCol w="3943945">
                  <a:extLst>
                    <a:ext uri="{9D8B030D-6E8A-4147-A177-3AD203B41FA5}">
                      <a16:colId xmlns:a16="http://schemas.microsoft.com/office/drawing/2014/main" val="1215418584"/>
                    </a:ext>
                  </a:extLst>
                </a:gridCol>
              </a:tblGrid>
              <a:tr h="455959">
                <a:tc>
                  <a:txBody>
                    <a:bodyPr/>
                    <a:lstStyle/>
                    <a:p>
                      <a:pPr algn="ctr"/>
                      <a:r>
                        <a:rPr kumimoji="1" lang="en-US" altLang="ja-JP" sz="1200">
                          <a:latin typeface="Meiryo UI" panose="020B0604030504040204" pitchFamily="50" charset="-128"/>
                          <a:ea typeface="Meiryo UI" panose="020B0604030504040204" pitchFamily="50" charset="-128"/>
                        </a:rPr>
                        <a:t>No.</a:t>
                      </a:r>
                      <a:endParaRPr kumimoji="1" lang="ja-JP" altLang="en-US" sz="1200">
                        <a:latin typeface="Meiryo UI" panose="020B0604030504040204" pitchFamily="50" charset="-128"/>
                        <a:ea typeface="Meiryo UI" panose="020B0604030504040204" pitchFamily="50" charset="-128"/>
                      </a:endParaRPr>
                    </a:p>
                  </a:txBody>
                  <a:tcPr anchor="ctr">
                    <a:solidFill>
                      <a:schemeClr val="accent1">
                        <a:lumMod val="20000"/>
                        <a:lumOff val="8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想定されるリスク</a:t>
                      </a:r>
                    </a:p>
                  </a:txBody>
                  <a:tcPr anchor="ctr">
                    <a:solidFill>
                      <a:schemeClr val="accent1">
                        <a:lumMod val="20000"/>
                        <a:lumOff val="8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対応方針</a:t>
                      </a:r>
                    </a:p>
                  </a:txBody>
                  <a:tcPr anchor="ctr">
                    <a:solidFill>
                      <a:schemeClr val="accent1">
                        <a:lumMod val="20000"/>
                        <a:lumOff val="80000"/>
                      </a:schemeClr>
                    </a:solidFill>
                  </a:tcPr>
                </a:tc>
                <a:extLst>
                  <a:ext uri="{0D108BD9-81ED-4DB2-BD59-A6C34878D82A}">
                    <a16:rowId xmlns:a16="http://schemas.microsoft.com/office/drawing/2014/main" val="3454999637"/>
                  </a:ext>
                </a:extLst>
              </a:tr>
              <a:tr h="715547">
                <a:tc>
                  <a:txBody>
                    <a:bodyPr/>
                    <a:lstStyle/>
                    <a:p>
                      <a:pPr algn="ctr"/>
                      <a:r>
                        <a:rPr kumimoji="1" lang="en-US" altLang="ja-JP" sz="1200">
                          <a:latin typeface="Meiryo UI" panose="020B0604030504040204" pitchFamily="50" charset="-128"/>
                          <a:ea typeface="Meiryo UI" panose="020B0604030504040204" pitchFamily="50" charset="-128"/>
                        </a:rPr>
                        <a:t>1</a:t>
                      </a:r>
                    </a:p>
                  </a:txBody>
                  <a:tcPr anchor="ctr">
                    <a:solidFill>
                      <a:schemeClr val="accent1">
                        <a:lumMod val="20000"/>
                        <a:lumOff val="80000"/>
                      </a:schemeClr>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578006044"/>
                  </a:ext>
                </a:extLst>
              </a:tr>
              <a:tr h="715547">
                <a:tc>
                  <a:txBody>
                    <a:bodyPr/>
                    <a:lstStyle/>
                    <a:p>
                      <a:pPr marL="0" algn="ctr" defTabSz="914400" rtl="0" eaLnBrk="1" latinLnBrk="0" hangingPunct="1"/>
                      <a:r>
                        <a:rPr kumimoji="1" lang="en-US" altLang="ja-JP" sz="1200" kern="1200">
                          <a:solidFill>
                            <a:schemeClr val="tx1"/>
                          </a:solidFill>
                          <a:latin typeface="Meiryo UI" panose="020B0604030504040204" pitchFamily="50" charset="-128"/>
                          <a:ea typeface="Meiryo UI" panose="020B0604030504040204" pitchFamily="50" charset="-128"/>
                          <a:cs typeface="+mn-cs"/>
                        </a:rPr>
                        <a:t>2</a:t>
                      </a:r>
                    </a:p>
                  </a:txBody>
                  <a:tcPr anchor="ctr">
                    <a:solidFill>
                      <a:schemeClr val="accent1">
                        <a:lumMod val="20000"/>
                        <a:lumOff val="80000"/>
                      </a:schemeClr>
                    </a:solidFill>
                  </a:tcPr>
                </a:tc>
                <a:tc>
                  <a:txBody>
                    <a:bodyPr/>
                    <a:lstStyle/>
                    <a:p>
                      <a:pPr marL="0" algn="l" defTabSz="914400" rtl="0" eaLnBrk="1" latinLnBrk="0" hangingPunct="1"/>
                      <a:endParaRPr kumimoji="1" lang="ja-JP" altLang="en-US" sz="1200" kern="1200">
                        <a:solidFill>
                          <a:schemeClr val="tx1"/>
                        </a:solidFill>
                        <a:latin typeface="Meiryo UI" panose="020B0604030504040204" pitchFamily="50" charset="-128"/>
                        <a:ea typeface="Meiryo UI" panose="020B0604030504040204" pitchFamily="50" charset="-128"/>
                        <a:cs typeface="+mn-cs"/>
                      </a:endParaRPr>
                    </a:p>
                  </a:txBody>
                  <a:tcPr/>
                </a:tc>
                <a:tc>
                  <a:txBody>
                    <a:bodyPr/>
                    <a:lstStyle/>
                    <a:p>
                      <a:pPr marL="0" algn="l" defTabSz="914400" rtl="0" eaLnBrk="1" latinLnBrk="0" hangingPunct="1"/>
                      <a:endParaRPr kumimoji="1" lang="ja-JP" altLang="en-US" sz="1200" kern="1200">
                        <a:solidFill>
                          <a:schemeClr val="tx1"/>
                        </a:solidFill>
                        <a:latin typeface="Meiryo UI" panose="020B0604030504040204" pitchFamily="50" charset="-128"/>
                        <a:ea typeface="Meiryo UI" panose="020B0604030504040204" pitchFamily="50" charset="-128"/>
                        <a:cs typeface="+mn-cs"/>
                      </a:endParaRPr>
                    </a:p>
                  </a:txBody>
                  <a:tcPr/>
                </a:tc>
                <a:extLst>
                  <a:ext uri="{0D108BD9-81ED-4DB2-BD59-A6C34878D82A}">
                    <a16:rowId xmlns:a16="http://schemas.microsoft.com/office/drawing/2014/main" val="3763040757"/>
                  </a:ext>
                </a:extLst>
              </a:tr>
              <a:tr h="715547">
                <a:tc>
                  <a:txBody>
                    <a:bodyPr/>
                    <a:lstStyle/>
                    <a:p>
                      <a:pPr marL="0" algn="ctr" defTabSz="914400" rtl="0" eaLnBrk="1" latinLnBrk="0" hangingPunct="1"/>
                      <a:r>
                        <a:rPr kumimoji="1" lang="en-US" altLang="ja-JP" sz="1200" kern="1200">
                          <a:solidFill>
                            <a:schemeClr val="tx1"/>
                          </a:solidFill>
                          <a:latin typeface="Meiryo UI" panose="020B0604030504040204" pitchFamily="50" charset="-128"/>
                          <a:ea typeface="Meiryo UI" panose="020B0604030504040204" pitchFamily="50" charset="-128"/>
                          <a:cs typeface="+mn-cs"/>
                        </a:rPr>
                        <a:t>3</a:t>
                      </a:r>
                    </a:p>
                  </a:txBody>
                  <a:tcPr anchor="ctr">
                    <a:solidFill>
                      <a:schemeClr val="accent1">
                        <a:lumMod val="20000"/>
                        <a:lumOff val="80000"/>
                      </a:schemeClr>
                    </a:solidFill>
                  </a:tcPr>
                </a:tc>
                <a:tc>
                  <a:txBody>
                    <a:bodyPr/>
                    <a:lstStyle/>
                    <a:p>
                      <a:pPr marL="0" algn="l" defTabSz="914400" rtl="0" eaLnBrk="1" latinLnBrk="0" hangingPunct="1"/>
                      <a:endParaRPr kumimoji="1" lang="ja-JP" altLang="en-US" sz="1200" kern="1200">
                        <a:solidFill>
                          <a:schemeClr val="tx1"/>
                        </a:solidFill>
                        <a:latin typeface="Meiryo UI" panose="020B0604030504040204" pitchFamily="50" charset="-128"/>
                        <a:ea typeface="Meiryo UI" panose="020B0604030504040204" pitchFamily="50" charset="-128"/>
                        <a:cs typeface="+mn-cs"/>
                      </a:endParaRPr>
                    </a:p>
                  </a:txBody>
                  <a:tcPr/>
                </a:tc>
                <a:tc>
                  <a:txBody>
                    <a:bodyPr/>
                    <a:lstStyle/>
                    <a:p>
                      <a:pPr marL="0" algn="l" defTabSz="914400" rtl="0" eaLnBrk="1" latinLnBrk="0" hangingPunct="1"/>
                      <a:endParaRPr kumimoji="1" lang="ja-JP" altLang="en-US" sz="1200" kern="1200">
                        <a:solidFill>
                          <a:schemeClr val="tx1"/>
                        </a:solidFill>
                        <a:latin typeface="Meiryo UI" panose="020B0604030504040204" pitchFamily="50" charset="-128"/>
                        <a:ea typeface="Meiryo UI" panose="020B0604030504040204" pitchFamily="50" charset="-128"/>
                        <a:cs typeface="+mn-cs"/>
                      </a:endParaRPr>
                    </a:p>
                  </a:txBody>
                  <a:tcPr/>
                </a:tc>
                <a:extLst>
                  <a:ext uri="{0D108BD9-81ED-4DB2-BD59-A6C34878D82A}">
                    <a16:rowId xmlns:a16="http://schemas.microsoft.com/office/drawing/2014/main" val="1559191951"/>
                  </a:ext>
                </a:extLst>
              </a:tr>
              <a:tr h="715547">
                <a:tc>
                  <a:txBody>
                    <a:bodyPr/>
                    <a:lstStyle/>
                    <a:p>
                      <a:pPr marL="0" algn="ctr" defTabSz="914400" rtl="0" eaLnBrk="1" latinLnBrk="0" hangingPunct="1"/>
                      <a:r>
                        <a:rPr kumimoji="1" lang="en-US" altLang="ja-JP" sz="1200" kern="1200">
                          <a:solidFill>
                            <a:schemeClr val="tx1"/>
                          </a:solidFill>
                          <a:latin typeface="Meiryo UI" panose="020B0604030504040204" pitchFamily="50" charset="-128"/>
                          <a:ea typeface="Meiryo UI" panose="020B0604030504040204" pitchFamily="50" charset="-128"/>
                          <a:cs typeface="+mn-cs"/>
                        </a:rPr>
                        <a:t>4</a:t>
                      </a:r>
                    </a:p>
                  </a:txBody>
                  <a:tcPr anchor="ctr">
                    <a:solidFill>
                      <a:schemeClr val="accent1">
                        <a:lumMod val="20000"/>
                        <a:lumOff val="80000"/>
                      </a:schemeClr>
                    </a:solidFill>
                  </a:tcPr>
                </a:tc>
                <a:tc>
                  <a:txBody>
                    <a:bodyPr/>
                    <a:lstStyle/>
                    <a:p>
                      <a:pPr marL="0" algn="l" defTabSz="914400" rtl="0" eaLnBrk="1" latinLnBrk="0" hangingPunct="1"/>
                      <a:endParaRPr kumimoji="1" lang="ja-JP" altLang="en-US" sz="1200" kern="1200">
                        <a:solidFill>
                          <a:schemeClr val="tx1"/>
                        </a:solidFill>
                        <a:latin typeface="Meiryo UI" panose="020B0604030504040204" pitchFamily="50" charset="-128"/>
                        <a:ea typeface="Meiryo UI" panose="020B0604030504040204" pitchFamily="50" charset="-128"/>
                        <a:cs typeface="+mn-cs"/>
                      </a:endParaRPr>
                    </a:p>
                  </a:txBody>
                  <a:tcPr/>
                </a:tc>
                <a:tc>
                  <a:txBody>
                    <a:bodyPr/>
                    <a:lstStyle/>
                    <a:p>
                      <a:pPr marL="0" algn="l" defTabSz="914400" rtl="0" eaLnBrk="1" latinLnBrk="0" hangingPunct="1"/>
                      <a:endParaRPr kumimoji="1" lang="ja-JP" altLang="en-US" sz="1200" kern="1200">
                        <a:solidFill>
                          <a:schemeClr val="tx1"/>
                        </a:solidFill>
                        <a:latin typeface="Meiryo UI" panose="020B0604030504040204" pitchFamily="50" charset="-128"/>
                        <a:ea typeface="Meiryo UI" panose="020B0604030504040204" pitchFamily="50" charset="-128"/>
                        <a:cs typeface="+mn-cs"/>
                      </a:endParaRPr>
                    </a:p>
                  </a:txBody>
                  <a:tcPr/>
                </a:tc>
                <a:extLst>
                  <a:ext uri="{0D108BD9-81ED-4DB2-BD59-A6C34878D82A}">
                    <a16:rowId xmlns:a16="http://schemas.microsoft.com/office/drawing/2014/main" val="1345444166"/>
                  </a:ext>
                </a:extLst>
              </a:tr>
              <a:tr h="715547">
                <a:tc>
                  <a:txBody>
                    <a:bodyPr/>
                    <a:lstStyle/>
                    <a:p>
                      <a:pPr marL="0" algn="ctr" defTabSz="914400" rtl="0" eaLnBrk="1" latinLnBrk="0" hangingPunct="1"/>
                      <a:r>
                        <a:rPr kumimoji="1" lang="en-US" altLang="ja-JP" sz="1200" kern="1200">
                          <a:solidFill>
                            <a:schemeClr val="tx1"/>
                          </a:solidFill>
                          <a:latin typeface="Meiryo UI" panose="020B0604030504040204" pitchFamily="50" charset="-128"/>
                          <a:ea typeface="Meiryo UI" panose="020B0604030504040204" pitchFamily="50" charset="-128"/>
                          <a:cs typeface="+mn-cs"/>
                        </a:rPr>
                        <a:t>5</a:t>
                      </a:r>
                    </a:p>
                  </a:txBody>
                  <a:tcPr anchor="ctr">
                    <a:solidFill>
                      <a:schemeClr val="accent1">
                        <a:lumMod val="20000"/>
                        <a:lumOff val="80000"/>
                      </a:schemeClr>
                    </a:solidFill>
                  </a:tcPr>
                </a:tc>
                <a:tc>
                  <a:txBody>
                    <a:bodyPr/>
                    <a:lstStyle/>
                    <a:p>
                      <a:pPr marL="0" algn="l" defTabSz="914400" rtl="0" eaLnBrk="1" latinLnBrk="0" hangingPunct="1"/>
                      <a:endParaRPr kumimoji="1" lang="ja-JP" altLang="en-US" sz="1200" kern="1200">
                        <a:solidFill>
                          <a:schemeClr val="tx1"/>
                        </a:solidFill>
                        <a:latin typeface="Meiryo UI" panose="020B0604030504040204" pitchFamily="50" charset="-128"/>
                        <a:ea typeface="Meiryo UI" panose="020B0604030504040204" pitchFamily="50" charset="-128"/>
                        <a:cs typeface="+mn-cs"/>
                      </a:endParaRPr>
                    </a:p>
                  </a:txBody>
                  <a:tcPr/>
                </a:tc>
                <a:tc>
                  <a:txBody>
                    <a:bodyPr/>
                    <a:lstStyle/>
                    <a:p>
                      <a:pPr marL="0" algn="l" defTabSz="914400" rtl="0" eaLnBrk="1" latinLnBrk="0" hangingPunct="1"/>
                      <a:endParaRPr kumimoji="1" lang="ja-JP" altLang="en-US" sz="1200" kern="1200">
                        <a:solidFill>
                          <a:schemeClr val="tx1"/>
                        </a:solidFill>
                        <a:latin typeface="Meiryo UI" panose="020B0604030504040204" pitchFamily="50" charset="-128"/>
                        <a:ea typeface="Meiryo UI" panose="020B0604030504040204" pitchFamily="50" charset="-128"/>
                        <a:cs typeface="+mn-cs"/>
                      </a:endParaRPr>
                    </a:p>
                  </a:txBody>
                  <a:tcPr/>
                </a:tc>
                <a:extLst>
                  <a:ext uri="{0D108BD9-81ED-4DB2-BD59-A6C34878D82A}">
                    <a16:rowId xmlns:a16="http://schemas.microsoft.com/office/drawing/2014/main" val="3703010738"/>
                  </a:ext>
                </a:extLst>
              </a:tr>
              <a:tr h="715547">
                <a:tc>
                  <a:txBody>
                    <a:bodyPr/>
                    <a:lstStyle/>
                    <a:p>
                      <a:pPr marL="0" algn="ctr" defTabSz="914400" rtl="0" eaLnBrk="1" latinLnBrk="0" hangingPunct="1"/>
                      <a:r>
                        <a:rPr kumimoji="1" lang="en-US" altLang="ja-JP" sz="1200" kern="1200">
                          <a:solidFill>
                            <a:schemeClr val="tx1"/>
                          </a:solidFill>
                          <a:latin typeface="Meiryo UI" panose="020B0604030504040204" pitchFamily="50" charset="-128"/>
                          <a:ea typeface="Meiryo UI" panose="020B0604030504040204" pitchFamily="50" charset="-128"/>
                          <a:cs typeface="+mn-cs"/>
                        </a:rPr>
                        <a:t>6</a:t>
                      </a:r>
                    </a:p>
                  </a:txBody>
                  <a:tcPr anchor="ctr">
                    <a:solidFill>
                      <a:schemeClr val="accent1">
                        <a:lumMod val="20000"/>
                        <a:lumOff val="80000"/>
                      </a:schemeClr>
                    </a:solidFill>
                  </a:tcPr>
                </a:tc>
                <a:tc>
                  <a:txBody>
                    <a:bodyPr/>
                    <a:lstStyle/>
                    <a:p>
                      <a:pPr marL="0" algn="l" defTabSz="914400" rtl="0" eaLnBrk="1" latinLnBrk="0" hangingPunct="1"/>
                      <a:endParaRPr kumimoji="1" lang="ja-JP" altLang="en-US" sz="1200" kern="1200">
                        <a:solidFill>
                          <a:schemeClr val="tx1"/>
                        </a:solidFill>
                        <a:latin typeface="Meiryo UI" panose="020B0604030504040204" pitchFamily="50" charset="-128"/>
                        <a:ea typeface="Meiryo UI" panose="020B0604030504040204" pitchFamily="50" charset="-128"/>
                        <a:cs typeface="+mn-cs"/>
                      </a:endParaRPr>
                    </a:p>
                  </a:txBody>
                  <a:tcPr/>
                </a:tc>
                <a:tc>
                  <a:txBody>
                    <a:bodyPr/>
                    <a:lstStyle/>
                    <a:p>
                      <a:pPr marL="0" algn="l" defTabSz="914400" rtl="0" eaLnBrk="1" latinLnBrk="0" hangingPunct="1"/>
                      <a:endParaRPr kumimoji="1" lang="ja-JP" altLang="en-US" sz="1200" kern="1200" dirty="0">
                        <a:solidFill>
                          <a:schemeClr val="tx1"/>
                        </a:solidFill>
                        <a:latin typeface="Meiryo UI" panose="020B0604030504040204" pitchFamily="50" charset="-128"/>
                        <a:ea typeface="Meiryo UI" panose="020B0604030504040204" pitchFamily="50" charset="-128"/>
                        <a:cs typeface="+mn-cs"/>
                      </a:endParaRPr>
                    </a:p>
                  </a:txBody>
                  <a:tcPr/>
                </a:tc>
                <a:extLst>
                  <a:ext uri="{0D108BD9-81ED-4DB2-BD59-A6C34878D82A}">
                    <a16:rowId xmlns:a16="http://schemas.microsoft.com/office/drawing/2014/main" val="3131041896"/>
                  </a:ext>
                </a:extLst>
              </a:tr>
            </a:tbl>
          </a:graphicData>
        </a:graphic>
      </p:graphicFrame>
      <p:sp>
        <p:nvSpPr>
          <p:cNvPr id="7" name="タイトル 1">
            <a:extLst>
              <a:ext uri="{FF2B5EF4-FFF2-40B4-BE49-F238E27FC236}">
                <a16:creationId xmlns:a16="http://schemas.microsoft.com/office/drawing/2014/main" id="{4331BDC5-51E3-B8D5-5728-4F7B70755552}"/>
              </a:ext>
            </a:extLst>
          </p:cNvPr>
          <p:cNvSpPr txBox="1">
            <a:spLocks/>
          </p:cNvSpPr>
          <p:nvPr/>
        </p:nvSpPr>
        <p:spPr>
          <a:xfrm>
            <a:off x="178206" y="287190"/>
            <a:ext cx="8640000" cy="446281"/>
          </a:xfrm>
          <a:prstGeom prst="rect">
            <a:avLst/>
          </a:prstGeom>
          <a:ln>
            <a:noFill/>
          </a:ln>
        </p:spPr>
        <p:txBody>
          <a:bodyPr>
            <a:normAutofit lnSpcReduction="10000"/>
          </a:bodyPr>
          <a:lstStyle>
            <a:lvl1pPr algn="l" defTabSz="914400" rtl="0" eaLnBrk="1" latinLnBrk="0" hangingPunct="1">
              <a:lnSpc>
                <a:spcPct val="90000"/>
              </a:lnSpc>
              <a:spcBef>
                <a:spcPct val="0"/>
              </a:spcBef>
              <a:buNone/>
              <a:defRPr kumimoji="1" sz="2800" kern="1200">
                <a:solidFill>
                  <a:schemeClr val="tx1"/>
                </a:solidFill>
                <a:latin typeface="Meiryo UI" panose="020B0604030504040204" pitchFamily="50" charset="-128"/>
                <a:ea typeface="Meiryo UI" panose="020B0604030504040204" pitchFamily="50" charset="-128"/>
                <a:cs typeface="+mj-cs"/>
              </a:defRPr>
            </a:lvl1pPr>
          </a:lstStyle>
          <a:p>
            <a:r>
              <a:rPr lang="ja-JP" altLang="en-US"/>
              <a:t>６．ビジネスモデルの実現性</a:t>
            </a:r>
          </a:p>
        </p:txBody>
      </p:sp>
    </p:spTree>
    <p:extLst>
      <p:ext uri="{BB962C8B-B14F-4D97-AF65-F5344CB8AC3E}">
        <p14:creationId xmlns:p14="http://schemas.microsoft.com/office/powerpoint/2010/main" val="970332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E2FB0-AF72-E373-6585-4D17407C18B7}"/>
            </a:ext>
          </a:extLst>
        </p:cNvPr>
        <p:cNvGrpSpPr/>
        <p:nvPr/>
      </p:nvGrpSpPr>
      <p:grpSpPr>
        <a:xfrm>
          <a:off x="0" y="0"/>
          <a:ext cx="0" cy="0"/>
          <a:chOff x="0" y="0"/>
          <a:chExt cx="0" cy="0"/>
        </a:xfrm>
      </p:grpSpPr>
      <p:graphicFrame>
        <p:nvGraphicFramePr>
          <p:cNvPr id="12" name="表 12">
            <a:extLst>
              <a:ext uri="{FF2B5EF4-FFF2-40B4-BE49-F238E27FC236}">
                <a16:creationId xmlns:a16="http://schemas.microsoft.com/office/drawing/2014/main" id="{04C82119-34A8-C2A2-C97E-6D481CC8C996}"/>
              </a:ext>
            </a:extLst>
          </p:cNvPr>
          <p:cNvGraphicFramePr>
            <a:graphicFrameLocks noGrp="1"/>
          </p:cNvGraphicFramePr>
          <p:nvPr/>
        </p:nvGraphicFramePr>
        <p:xfrm>
          <a:off x="305896" y="913939"/>
          <a:ext cx="8532208" cy="5809233"/>
        </p:xfrm>
        <a:graphic>
          <a:graphicData uri="http://schemas.openxmlformats.org/drawingml/2006/table">
            <a:tbl>
              <a:tblPr>
                <a:tableStyleId>{5C22544A-7EE6-4342-B048-85BDC9FD1C3A}</a:tableStyleId>
              </a:tblPr>
              <a:tblGrid>
                <a:gridCol w="4266104">
                  <a:extLst>
                    <a:ext uri="{9D8B030D-6E8A-4147-A177-3AD203B41FA5}">
                      <a16:colId xmlns:a16="http://schemas.microsoft.com/office/drawing/2014/main" val="369924687"/>
                    </a:ext>
                  </a:extLst>
                </a:gridCol>
                <a:gridCol w="4266104">
                  <a:extLst>
                    <a:ext uri="{9D8B030D-6E8A-4147-A177-3AD203B41FA5}">
                      <a16:colId xmlns:a16="http://schemas.microsoft.com/office/drawing/2014/main" val="1641760821"/>
                    </a:ext>
                  </a:extLst>
                </a:gridCol>
              </a:tblGrid>
              <a:tr h="2364928">
                <a:tc>
                  <a:txBody>
                    <a:bodyPr/>
                    <a:lstStyle/>
                    <a:p>
                      <a:r>
                        <a:rPr kumimoji="1" lang="en-US" altLang="ja-JP" sz="1400" b="1">
                          <a:latin typeface="Meiryo UI" panose="020B0604030504040204" pitchFamily="50" charset="-128"/>
                          <a:ea typeface="Meiryo UI" panose="020B0604030504040204" pitchFamily="50" charset="-128"/>
                        </a:rPr>
                        <a:t>(</a:t>
                      </a:r>
                      <a:r>
                        <a:rPr kumimoji="1" lang="ja-JP" altLang="en-US" sz="1400" b="1">
                          <a:latin typeface="Meiryo UI" panose="020B0604030504040204" pitchFamily="50" charset="-128"/>
                          <a:ea typeface="Meiryo UI" panose="020B0604030504040204" pitchFamily="50" charset="-128"/>
                        </a:rPr>
                        <a:t>１</a:t>
                      </a:r>
                      <a:r>
                        <a:rPr kumimoji="1" lang="en-US" altLang="ja-JP" sz="1400" b="1">
                          <a:latin typeface="Meiryo UI" panose="020B0604030504040204" pitchFamily="50" charset="-128"/>
                          <a:ea typeface="Meiryo UI" panose="020B0604030504040204" pitchFamily="50" charset="-128"/>
                        </a:rPr>
                        <a:t>)</a:t>
                      </a:r>
                      <a:r>
                        <a:rPr kumimoji="1" lang="ja-JP" altLang="en-US" sz="1400" b="1">
                          <a:latin typeface="Meiryo UI" panose="020B0604030504040204" pitchFamily="50" charset="-128"/>
                          <a:ea typeface="Meiryo UI" panose="020B0604030504040204" pitchFamily="50" charset="-128"/>
                        </a:rPr>
                        <a:t> 事業背景・目的</a:t>
                      </a:r>
                      <a:endParaRPr kumimoji="1" lang="en-US" altLang="ja-JP" sz="1400" b="1">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b="1">
                          <a:latin typeface="Meiryo UI" panose="020B0604030504040204" pitchFamily="50" charset="-128"/>
                          <a:ea typeface="Meiryo UI" panose="020B0604030504040204" pitchFamily="50" charset="-128"/>
                        </a:rPr>
                        <a:t>(</a:t>
                      </a:r>
                      <a:r>
                        <a:rPr kumimoji="1" lang="ja-JP" altLang="en-US" sz="1400" b="1">
                          <a:latin typeface="Meiryo UI" panose="020B0604030504040204" pitchFamily="50" charset="-128"/>
                          <a:ea typeface="Meiryo UI" panose="020B0604030504040204" pitchFamily="50" charset="-128"/>
                        </a:rPr>
                        <a:t>２</a:t>
                      </a:r>
                      <a:r>
                        <a:rPr kumimoji="1" lang="en-US" altLang="ja-JP" sz="1400" b="1">
                          <a:solidFill>
                            <a:schemeClr val="tx1"/>
                          </a:solidFill>
                          <a:latin typeface="Meiryo UI" panose="020B0604030504040204" pitchFamily="50" charset="-128"/>
                          <a:ea typeface="Meiryo UI" panose="020B0604030504040204" pitchFamily="50" charset="-128"/>
                        </a:rPr>
                        <a:t>) </a:t>
                      </a:r>
                      <a:r>
                        <a:rPr kumimoji="1" lang="ja-JP" altLang="en-US" sz="1400" b="1">
                          <a:solidFill>
                            <a:schemeClr val="tx1"/>
                          </a:solidFill>
                          <a:latin typeface="Meiryo UI" panose="020B0604030504040204" pitchFamily="50" charset="-128"/>
                          <a:ea typeface="Meiryo UI" panose="020B0604030504040204" pitchFamily="50" charset="-128"/>
                        </a:rPr>
                        <a:t>補助事業</a:t>
                      </a:r>
                      <a:r>
                        <a:rPr kumimoji="1" lang="ja-JP" altLang="en-US" sz="1400" b="1">
                          <a:latin typeface="Meiryo UI" panose="020B0604030504040204" pitchFamily="50" charset="-128"/>
                          <a:ea typeface="Meiryo UI" panose="020B0604030504040204" pitchFamily="50" charset="-128"/>
                        </a:rPr>
                        <a:t>実施体制図</a:t>
                      </a:r>
                      <a:endParaRPr kumimoji="1" lang="en-US" altLang="ja-JP" sz="1400" b="1">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27924102"/>
                  </a:ext>
                </a:extLst>
              </a:tr>
              <a:tr h="3444305">
                <a:tc>
                  <a:txBody>
                    <a:bodyPr/>
                    <a:lstStyle/>
                    <a:p>
                      <a:r>
                        <a:rPr kumimoji="1" lang="en-US" altLang="ja-JP" sz="1400" b="1">
                          <a:latin typeface="Meiryo UI" panose="020B0604030504040204" pitchFamily="50" charset="-128"/>
                          <a:ea typeface="Meiryo UI" panose="020B0604030504040204" pitchFamily="50" charset="-128"/>
                        </a:rPr>
                        <a:t>(</a:t>
                      </a:r>
                      <a:r>
                        <a:rPr kumimoji="1" lang="ja-JP" altLang="en-US" sz="1400" b="1">
                          <a:latin typeface="Meiryo UI" panose="020B0604030504040204" pitchFamily="50" charset="-128"/>
                          <a:ea typeface="Meiryo UI" panose="020B0604030504040204" pitchFamily="50" charset="-128"/>
                        </a:rPr>
                        <a:t>３</a:t>
                      </a:r>
                      <a:r>
                        <a:rPr kumimoji="1" lang="en-US" altLang="ja-JP" sz="1400" b="1">
                          <a:latin typeface="Meiryo UI" panose="020B0604030504040204" pitchFamily="50" charset="-128"/>
                          <a:ea typeface="Meiryo UI" panose="020B0604030504040204" pitchFamily="50" charset="-128"/>
                        </a:rPr>
                        <a:t>) </a:t>
                      </a:r>
                      <a:r>
                        <a:rPr kumimoji="1" lang="ja-JP" altLang="en-US" sz="1400" b="1">
                          <a:latin typeface="Meiryo UI" panose="020B0604030504040204" pitchFamily="50" charset="-128"/>
                          <a:ea typeface="Meiryo UI" panose="020B0604030504040204" pitchFamily="50" charset="-128"/>
                        </a:rPr>
                        <a:t>設備設置予定地</a:t>
                      </a:r>
                      <a:endParaRPr kumimoji="1" lang="en-US" altLang="ja-JP" sz="1400" b="1">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b="1" dirty="0">
                          <a:latin typeface="Meiryo UI" panose="020B0604030504040204" pitchFamily="50" charset="-128"/>
                          <a:ea typeface="Meiryo UI" panose="020B0604030504040204" pitchFamily="50" charset="-128"/>
                        </a:rPr>
                        <a:t>(</a:t>
                      </a:r>
                      <a:r>
                        <a:rPr kumimoji="1" lang="ja-JP" altLang="en-US" sz="1400" b="1" dirty="0">
                          <a:latin typeface="Meiryo UI" panose="020B0604030504040204" pitchFamily="50" charset="-128"/>
                          <a:ea typeface="Meiryo UI" panose="020B0604030504040204" pitchFamily="50" charset="-128"/>
                        </a:rPr>
                        <a:t>４</a:t>
                      </a:r>
                      <a:r>
                        <a:rPr kumimoji="1" lang="en-US" altLang="ja-JP" sz="1400" b="1" dirty="0">
                          <a:latin typeface="Meiryo UI" panose="020B0604030504040204" pitchFamily="50" charset="-128"/>
                          <a:ea typeface="Meiryo UI" panose="020B0604030504040204" pitchFamily="50" charset="-128"/>
                        </a:rPr>
                        <a:t>) </a:t>
                      </a:r>
                      <a:r>
                        <a:rPr kumimoji="1" lang="ja-JP" altLang="en-US" sz="1400" b="1" dirty="0">
                          <a:latin typeface="Meiryo UI" panose="020B0604030504040204" pitchFamily="50" charset="-128"/>
                          <a:ea typeface="Meiryo UI" panose="020B0604030504040204" pitchFamily="50" charset="-128"/>
                        </a:rPr>
                        <a:t>導入設備の概要</a:t>
                      </a:r>
                      <a:endParaRPr kumimoji="1" lang="en-US" altLang="ja-JP" sz="1400" b="1"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46931465"/>
                  </a:ext>
                </a:extLst>
              </a:tr>
            </a:tbl>
          </a:graphicData>
        </a:graphic>
      </p:graphicFrame>
      <p:graphicFrame>
        <p:nvGraphicFramePr>
          <p:cNvPr id="13" name="表 13">
            <a:extLst>
              <a:ext uri="{FF2B5EF4-FFF2-40B4-BE49-F238E27FC236}">
                <a16:creationId xmlns:a16="http://schemas.microsoft.com/office/drawing/2014/main" id="{B51ABF3F-7C1F-3C42-98E3-75E15DA906A9}"/>
              </a:ext>
            </a:extLst>
          </p:cNvPr>
          <p:cNvGraphicFramePr>
            <a:graphicFrameLocks noGrp="1"/>
          </p:cNvGraphicFramePr>
          <p:nvPr/>
        </p:nvGraphicFramePr>
        <p:xfrm>
          <a:off x="4735570" y="4259548"/>
          <a:ext cx="3910248" cy="2243996"/>
        </p:xfrm>
        <a:graphic>
          <a:graphicData uri="http://schemas.openxmlformats.org/drawingml/2006/table">
            <a:tbl>
              <a:tblPr firstRow="1" bandRow="1">
                <a:tableStyleId>{F5AB1C69-6EDB-4FF4-983F-18BD219EF322}</a:tableStyleId>
              </a:tblPr>
              <a:tblGrid>
                <a:gridCol w="1972976">
                  <a:extLst>
                    <a:ext uri="{9D8B030D-6E8A-4147-A177-3AD203B41FA5}">
                      <a16:colId xmlns:a16="http://schemas.microsoft.com/office/drawing/2014/main" val="2459440899"/>
                    </a:ext>
                  </a:extLst>
                </a:gridCol>
                <a:gridCol w="1937272">
                  <a:extLst>
                    <a:ext uri="{9D8B030D-6E8A-4147-A177-3AD203B41FA5}">
                      <a16:colId xmlns:a16="http://schemas.microsoft.com/office/drawing/2014/main" val="1414106674"/>
                    </a:ext>
                  </a:extLst>
                </a:gridCol>
              </a:tblGrid>
              <a:tr h="260956">
                <a:tc>
                  <a:txBody>
                    <a:bodyPr/>
                    <a:lstStyle/>
                    <a:p>
                      <a:pPr algn="ctr"/>
                      <a:r>
                        <a:rPr kumimoji="1" lang="ja-JP" altLang="en-US" sz="1050">
                          <a:latin typeface="Meiryo UI" panose="020B0604030504040204" pitchFamily="50" charset="-128"/>
                          <a:ea typeface="Meiryo UI" panose="020B0604030504040204" pitchFamily="50" charset="-128"/>
                        </a:rPr>
                        <a:t>設備名称</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50">
                          <a:latin typeface="Meiryo UI" panose="020B0604030504040204" pitchFamily="50" charset="-128"/>
                          <a:ea typeface="Meiryo UI" panose="020B0604030504040204" pitchFamily="50" charset="-128"/>
                        </a:rPr>
                        <a:t>仕様等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51265803"/>
                  </a:ext>
                </a:extLst>
              </a:tr>
              <a:tr h="495760">
                <a:tc>
                  <a:txBody>
                    <a:bodyPr/>
                    <a:lstStyle/>
                    <a:p>
                      <a:endParaRPr kumimoji="1" lang="en-US" altLang="ja-JP">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60121288"/>
                  </a:ext>
                </a:extLst>
              </a:tr>
              <a:tr h="495760">
                <a:tc>
                  <a:txBody>
                    <a:bodyPr/>
                    <a:lstStyle/>
                    <a:p>
                      <a:endParaRPr kumimoji="1" lang="ja-JP" altLang="en-US">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3491595"/>
                  </a:ext>
                </a:extLst>
              </a:tr>
              <a:tr h="495760">
                <a:tc>
                  <a:txBody>
                    <a:bodyPr/>
                    <a:lstStyle/>
                    <a:p>
                      <a:endParaRPr kumimoji="1" lang="ja-JP" altLang="en-US">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27413261"/>
                  </a:ext>
                </a:extLst>
              </a:tr>
              <a:tr h="495760">
                <a:tc>
                  <a:txBody>
                    <a:bodyPr/>
                    <a:lstStyle/>
                    <a:p>
                      <a:endParaRPr kumimoji="1" lang="ja-JP" altLang="en-US">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4830302"/>
                  </a:ext>
                </a:extLst>
              </a:tr>
            </a:tbl>
          </a:graphicData>
        </a:graphic>
      </p:graphicFrame>
      <p:sp>
        <p:nvSpPr>
          <p:cNvPr id="3" name="テキスト ボックス 2">
            <a:extLst>
              <a:ext uri="{FF2B5EF4-FFF2-40B4-BE49-F238E27FC236}">
                <a16:creationId xmlns:a16="http://schemas.microsoft.com/office/drawing/2014/main" id="{E6424C52-5B53-A35C-EB10-7AE1F61384C2}"/>
              </a:ext>
            </a:extLst>
          </p:cNvPr>
          <p:cNvSpPr txBox="1"/>
          <p:nvPr/>
        </p:nvSpPr>
        <p:spPr>
          <a:xfrm>
            <a:off x="453500" y="1258501"/>
            <a:ext cx="3954929" cy="276999"/>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kumimoji="1" lang="ja-JP" altLang="en-US" sz="1200" b="0">
                <a:latin typeface="Meiryo UI" panose="020B0604030504040204" pitchFamily="50" charset="-128"/>
                <a:ea typeface="Meiryo UI" panose="020B0604030504040204" pitchFamily="50" charset="-128"/>
              </a:rPr>
              <a:t>事業実施の背景や目的を文章にて簡潔に記載すること。</a:t>
            </a:r>
          </a:p>
        </p:txBody>
      </p:sp>
      <p:sp>
        <p:nvSpPr>
          <p:cNvPr id="4" name="テキスト ボックス 3">
            <a:extLst>
              <a:ext uri="{FF2B5EF4-FFF2-40B4-BE49-F238E27FC236}">
                <a16:creationId xmlns:a16="http://schemas.microsoft.com/office/drawing/2014/main" id="{7B212717-D63A-989B-20CC-53AB9E2E01C8}"/>
              </a:ext>
            </a:extLst>
          </p:cNvPr>
          <p:cNvSpPr txBox="1"/>
          <p:nvPr/>
        </p:nvSpPr>
        <p:spPr>
          <a:xfrm>
            <a:off x="4735570" y="1258501"/>
            <a:ext cx="3954927" cy="1200329"/>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kumimoji="1" lang="ja-JP" altLang="en-US" sz="1200" b="0">
                <a:latin typeface="Meiryo UI" panose="020B0604030504040204" pitchFamily="50" charset="-128"/>
                <a:ea typeface="Meiryo UI" panose="020B0604030504040204" pitchFamily="50" charset="-128"/>
              </a:rPr>
              <a:t>補助事業期間中（設備導入時）における実施体制について、設備所有者、出資者</a:t>
            </a:r>
            <a:r>
              <a:rPr kumimoji="1" lang="ja-JP" altLang="en-US" sz="1200">
                <a:latin typeface="Meiryo UI" panose="020B0604030504040204" pitchFamily="50" charset="-128"/>
                <a:ea typeface="Meiryo UI" panose="020B0604030504040204" pitchFamily="50" charset="-128"/>
              </a:rPr>
              <a:t>、請負先</a:t>
            </a:r>
            <a:r>
              <a:rPr kumimoji="1" lang="ja-JP" altLang="en-US" sz="1200" b="0">
                <a:latin typeface="Meiryo UI" panose="020B0604030504040204" pitchFamily="50" charset="-128"/>
                <a:ea typeface="Meiryo UI" panose="020B0604030504040204" pitchFamily="50" charset="-128"/>
              </a:rPr>
              <a:t>、一般送配電事業者等を役割が分かるよう記載</a:t>
            </a:r>
            <a:r>
              <a:rPr kumimoji="1" lang="ja-JP" altLang="en-US" sz="1200">
                <a:latin typeface="Meiryo UI" panose="020B0604030504040204" pitchFamily="50" charset="-128"/>
                <a:ea typeface="Meiryo UI" panose="020B0604030504040204" pitchFamily="50" charset="-128"/>
              </a:rPr>
              <a:t>すること。</a:t>
            </a:r>
            <a:endParaRPr kumimoji="1" lang="en-US" altLang="ja-JP" sz="1200" b="0">
              <a:latin typeface="Meiryo UI" panose="020B0604030504040204" pitchFamily="50" charset="-128"/>
              <a:ea typeface="Meiryo UI" panose="020B0604030504040204" pitchFamily="50" charset="-128"/>
            </a:endParaRPr>
          </a:p>
          <a:p>
            <a:pPr marL="288000" indent="-180000">
              <a:buFont typeface="Meiryo UI" panose="020B0604030504040204" pitchFamily="50" charset="-128"/>
              <a:buChar char="※"/>
            </a:pPr>
            <a:r>
              <a:rPr kumimoji="1" lang="ja-JP" altLang="en-US" sz="1200">
                <a:latin typeface="Meiryo UI" panose="020B0604030504040204" pitchFamily="50" charset="-128"/>
                <a:ea typeface="Meiryo UI" panose="020B0604030504040204" pitchFamily="50" charset="-128"/>
              </a:rPr>
              <a:t>補助事業完了</a:t>
            </a:r>
            <a:r>
              <a:rPr kumimoji="1" lang="ja-JP" altLang="en-US" sz="1200" b="0">
                <a:latin typeface="Meiryo UI" panose="020B0604030504040204" pitchFamily="50" charset="-128"/>
                <a:ea typeface="Meiryo UI" panose="020B0604030504040204" pitchFamily="50" charset="-128"/>
              </a:rPr>
              <a:t>後の設備運用体制</a:t>
            </a:r>
            <a:r>
              <a:rPr kumimoji="1" lang="ja-JP" altLang="en-US" sz="1200">
                <a:latin typeface="Meiryo UI" panose="020B0604030504040204" pitchFamily="50" charset="-128"/>
                <a:ea typeface="Meiryo UI" panose="020B0604030504040204" pitchFamily="50" charset="-128"/>
              </a:rPr>
              <a:t>ではありません。</a:t>
            </a:r>
            <a:endParaRPr kumimoji="1" lang="en-US" altLang="ja-JP" sz="1200">
              <a:latin typeface="Meiryo UI" panose="020B0604030504040204" pitchFamily="50" charset="-128"/>
              <a:ea typeface="Meiryo UI" panose="020B0604030504040204" pitchFamily="50" charset="-128"/>
            </a:endParaRPr>
          </a:p>
          <a:p>
            <a:pPr marL="288000" indent="-180000">
              <a:buFont typeface="Meiryo UI" panose="020B0604030504040204" pitchFamily="50" charset="-128"/>
              <a:buChar char="※"/>
            </a:pPr>
            <a:r>
              <a:rPr kumimoji="1" lang="ja-JP" altLang="en-US" sz="1200">
                <a:latin typeface="Meiryo UI" panose="020B0604030504040204" pitchFamily="50" charset="-128"/>
                <a:ea typeface="Meiryo UI" panose="020B0604030504040204" pitchFamily="50" charset="-128"/>
              </a:rPr>
              <a:t>今後</a:t>
            </a:r>
            <a:r>
              <a:rPr kumimoji="1" lang="en-US" altLang="ja-JP" sz="1200">
                <a:latin typeface="Meiryo UI" panose="020B0604030504040204" pitchFamily="50" charset="-128"/>
                <a:ea typeface="Meiryo UI" panose="020B0604030504040204" pitchFamily="50" charset="-128"/>
              </a:rPr>
              <a:t>SPC</a:t>
            </a:r>
            <a:r>
              <a:rPr kumimoji="1" lang="ja-JP" altLang="en-US" sz="1200">
                <a:latin typeface="Meiryo UI" panose="020B0604030504040204" pitchFamily="50" charset="-128"/>
                <a:ea typeface="Meiryo UI" panose="020B0604030504040204" pitchFamily="50" charset="-128"/>
              </a:rPr>
              <a:t>を設立し、事業の承継を予定している場合は</a:t>
            </a:r>
            <a:br>
              <a:rPr kumimoji="1" lang="en-US" altLang="ja-JP" sz="1200">
                <a:latin typeface="Meiryo UI" panose="020B0604030504040204" pitchFamily="50" charset="-128"/>
                <a:ea typeface="Meiryo UI" panose="020B0604030504040204" pitchFamily="50" charset="-128"/>
              </a:rPr>
            </a:br>
            <a:r>
              <a:rPr kumimoji="1" lang="ja-JP" altLang="en-US" sz="1200">
                <a:latin typeface="Meiryo UI" panose="020B0604030504040204" pitchFamily="50" charset="-128"/>
                <a:ea typeface="Meiryo UI" panose="020B0604030504040204" pitchFamily="50" charset="-128"/>
              </a:rPr>
              <a:t>設立時期、出資者を明確にすること。</a:t>
            </a:r>
            <a:endParaRPr kumimoji="1" lang="en-US" altLang="ja-JP" sz="120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5F1C55D7-B38F-22A1-33E3-1E3573272DF9}"/>
              </a:ext>
            </a:extLst>
          </p:cNvPr>
          <p:cNvSpPr txBox="1"/>
          <p:nvPr/>
        </p:nvSpPr>
        <p:spPr>
          <a:xfrm>
            <a:off x="4735570" y="3585870"/>
            <a:ext cx="3954927" cy="276999"/>
          </a:xfrm>
          <a:prstGeom prst="rect">
            <a:avLst/>
          </a:prstGeom>
          <a:solidFill>
            <a:schemeClr val="accent3">
              <a:lumMod val="20000"/>
              <a:lumOff val="80000"/>
            </a:schemeClr>
          </a:solidFill>
        </p:spPr>
        <p:txBody>
          <a:bodyPr wrap="square">
            <a:spAutoFit/>
          </a:bodyPr>
          <a:lstStyle/>
          <a:p>
            <a:pPr marL="108000" indent="-108000">
              <a:buFont typeface="Arial" panose="020B0604020202020204" pitchFamily="34" charset="0"/>
              <a:buChar char="•"/>
            </a:pPr>
            <a:r>
              <a:rPr kumimoji="1" lang="ja-JP" altLang="en-US" sz="1200" b="0">
                <a:latin typeface="Meiryo UI" panose="020B0604030504040204" pitchFamily="50" charset="-128"/>
                <a:ea typeface="Meiryo UI" panose="020B0604030504040204" pitchFamily="50" charset="-128"/>
              </a:rPr>
              <a:t>構成する設備</a:t>
            </a:r>
            <a:r>
              <a:rPr kumimoji="1" lang="ja-JP" altLang="en-US" sz="1200">
                <a:latin typeface="Meiryo UI" panose="020B0604030504040204" pitchFamily="50" charset="-128"/>
                <a:ea typeface="Meiryo UI" panose="020B0604030504040204" pitchFamily="50" charset="-128"/>
              </a:rPr>
              <a:t>の</a:t>
            </a:r>
            <a:r>
              <a:rPr kumimoji="1" lang="ja-JP" altLang="en-US" sz="1200" b="0">
                <a:latin typeface="Meiryo UI" panose="020B0604030504040204" pitchFamily="50" charset="-128"/>
                <a:ea typeface="Meiryo UI" panose="020B0604030504040204" pitchFamily="50" charset="-128"/>
              </a:rPr>
              <a:t>概要を以下</a:t>
            </a:r>
            <a:r>
              <a:rPr kumimoji="1" lang="ja-JP" altLang="en-US" sz="1200">
                <a:latin typeface="Meiryo UI" panose="020B0604030504040204" pitchFamily="50" charset="-128"/>
                <a:ea typeface="Meiryo UI" panose="020B0604030504040204" pitchFamily="50" charset="-128"/>
              </a:rPr>
              <a:t>に</a:t>
            </a:r>
            <a:r>
              <a:rPr kumimoji="1" lang="ja-JP" altLang="en-US" sz="1200" b="0">
                <a:latin typeface="Meiryo UI" panose="020B0604030504040204" pitchFamily="50" charset="-128"/>
                <a:ea typeface="Meiryo UI" panose="020B0604030504040204" pitchFamily="50" charset="-128"/>
              </a:rPr>
              <a:t>記載すること。</a:t>
            </a:r>
          </a:p>
        </p:txBody>
      </p:sp>
      <p:sp>
        <p:nvSpPr>
          <p:cNvPr id="6" name="テキスト ボックス 5">
            <a:extLst>
              <a:ext uri="{FF2B5EF4-FFF2-40B4-BE49-F238E27FC236}">
                <a16:creationId xmlns:a16="http://schemas.microsoft.com/office/drawing/2014/main" id="{33D5D37E-1830-DFB2-48D1-BFFC38C23BAE}"/>
              </a:ext>
            </a:extLst>
          </p:cNvPr>
          <p:cNvSpPr txBox="1"/>
          <p:nvPr/>
        </p:nvSpPr>
        <p:spPr>
          <a:xfrm>
            <a:off x="453503" y="3585870"/>
            <a:ext cx="3954926" cy="461665"/>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kumimoji="1" lang="ja-JP" altLang="en-US" sz="1200" b="0">
                <a:latin typeface="Meiryo UI" panose="020B0604030504040204" pitchFamily="50" charset="-128"/>
                <a:ea typeface="Meiryo UI" panose="020B0604030504040204" pitchFamily="50" charset="-128"/>
              </a:rPr>
              <a:t>写真等を使用し、設置場所や周辺の様子が分かるよう図示すること。</a:t>
            </a:r>
            <a:endParaRPr kumimoji="1" lang="en-US" altLang="ja-JP" sz="1200" b="0">
              <a:latin typeface="Meiryo UI" panose="020B0604030504040204" pitchFamily="50" charset="-128"/>
              <a:ea typeface="Meiryo UI" panose="020B0604030504040204" pitchFamily="50" charset="-128"/>
            </a:endParaRPr>
          </a:p>
        </p:txBody>
      </p:sp>
      <p:sp>
        <p:nvSpPr>
          <p:cNvPr id="14" name="タイトル 1">
            <a:extLst>
              <a:ext uri="{FF2B5EF4-FFF2-40B4-BE49-F238E27FC236}">
                <a16:creationId xmlns:a16="http://schemas.microsoft.com/office/drawing/2014/main" id="{3D406566-04C0-9FC1-1AD4-2BEAA688CA8B}"/>
              </a:ext>
            </a:extLst>
          </p:cNvPr>
          <p:cNvSpPr txBox="1">
            <a:spLocks/>
          </p:cNvSpPr>
          <p:nvPr/>
        </p:nvSpPr>
        <p:spPr>
          <a:xfrm>
            <a:off x="305896" y="201658"/>
            <a:ext cx="8640000" cy="540000"/>
          </a:xfrm>
          <a:prstGeom prst="rect">
            <a:avLst/>
          </a:prstGeom>
          <a:ln>
            <a:no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2800" kern="1200">
                <a:solidFill>
                  <a:schemeClr val="tx1"/>
                </a:solidFill>
                <a:latin typeface="Meiryo UI" panose="020B0604030504040204" pitchFamily="50" charset="-128"/>
                <a:ea typeface="Meiryo UI" panose="020B0604030504040204" pitchFamily="50" charset="-128"/>
                <a:cs typeface="+mj-cs"/>
              </a:defRPr>
            </a:lvl1pPr>
          </a:lstStyle>
          <a:p>
            <a:r>
              <a:rPr lang="en-US" altLang="ja-JP"/>
              <a:t>1</a:t>
            </a:r>
            <a:r>
              <a:rPr lang="ja-JP" altLang="en-US"/>
              <a:t>．事業概要</a:t>
            </a:r>
          </a:p>
        </p:txBody>
      </p:sp>
    </p:spTree>
    <p:extLst>
      <p:ext uri="{BB962C8B-B14F-4D97-AF65-F5344CB8AC3E}">
        <p14:creationId xmlns:p14="http://schemas.microsoft.com/office/powerpoint/2010/main" val="7315265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708F93-92F2-C563-EF33-86F6C006EB3F}"/>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B2AA624B-41AC-3916-49AA-B3D549FD0EDD}"/>
              </a:ext>
            </a:extLst>
          </p:cNvPr>
          <p:cNvSpPr>
            <a:spLocks noGrp="1"/>
          </p:cNvSpPr>
          <p:nvPr>
            <p:ph type="title"/>
          </p:nvPr>
        </p:nvSpPr>
        <p:spPr>
          <a:xfrm>
            <a:off x="178206" y="202622"/>
            <a:ext cx="8640000" cy="540000"/>
          </a:xfrm>
          <a:ln>
            <a:noFill/>
          </a:ln>
        </p:spPr>
        <p:txBody>
          <a:bodyPr>
            <a:normAutofit/>
          </a:bodyPr>
          <a:lstStyle/>
          <a:p>
            <a:r>
              <a:rPr lang="ja-JP" altLang="en-US"/>
              <a:t>別添（説明資料）３ </a:t>
            </a:r>
          </a:p>
        </p:txBody>
      </p:sp>
      <p:sp>
        <p:nvSpPr>
          <p:cNvPr id="32" name="テキスト ボックス 31">
            <a:extLst>
              <a:ext uri="{FF2B5EF4-FFF2-40B4-BE49-F238E27FC236}">
                <a16:creationId xmlns:a16="http://schemas.microsoft.com/office/drawing/2014/main" id="{F24B6CAE-284E-D331-4F26-4247B42286B0}"/>
              </a:ext>
            </a:extLst>
          </p:cNvPr>
          <p:cNvSpPr txBox="1"/>
          <p:nvPr/>
        </p:nvSpPr>
        <p:spPr>
          <a:xfrm>
            <a:off x="6192000" y="0"/>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
        <p:nvSpPr>
          <p:cNvPr id="3" name="テキスト ボックス 2">
            <a:extLst>
              <a:ext uri="{FF2B5EF4-FFF2-40B4-BE49-F238E27FC236}">
                <a16:creationId xmlns:a16="http://schemas.microsoft.com/office/drawing/2014/main" id="{7C740E1E-A7A4-B9D4-728A-75D9A2B2B54E}"/>
              </a:ext>
            </a:extLst>
          </p:cNvPr>
          <p:cNvSpPr txBox="1"/>
          <p:nvPr/>
        </p:nvSpPr>
        <p:spPr>
          <a:xfrm>
            <a:off x="178206" y="873125"/>
            <a:ext cx="8640000" cy="523220"/>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「３．導入設備の主な仕様」</a:t>
            </a:r>
            <a:r>
              <a:rPr lang="ja-JP" altLang="en-US" sz="1400">
                <a:latin typeface="Meiryo UI" panose="020B0604030504040204" pitchFamily="50" charset="-128"/>
                <a:ea typeface="Meiryo UI" panose="020B0604030504040204" pitchFamily="50" charset="-128"/>
              </a:rPr>
              <a:t>のポツ</a:t>
            </a:r>
            <a:r>
              <a:rPr lang="en-US" altLang="ja-JP" sz="1400">
                <a:latin typeface="Meiryo UI" panose="020B0604030504040204" pitchFamily="50" charset="-128"/>
                <a:ea typeface="Meiryo UI" panose="020B0604030504040204" pitchFamily="50" charset="-128"/>
              </a:rPr>
              <a:t>2</a:t>
            </a:r>
            <a:r>
              <a:rPr lang="ja-JP" altLang="en-US" sz="1400">
                <a:latin typeface="Meiryo UI" panose="020B0604030504040204" pitchFamily="50" charset="-128"/>
                <a:ea typeface="Meiryo UI" panose="020B0604030504040204" pitchFamily="50" charset="-128"/>
              </a:rPr>
              <a:t>つ目に該当する場合のみ、説明資料を添付すること。</a:t>
            </a:r>
            <a:endParaRPr kumimoji="1" lang="en-US" altLang="ja-JP" sz="140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ja-JP" altLang="en-US" sz="1400">
                <a:latin typeface="Meiryo UI" panose="020B0604030504040204" pitchFamily="50" charset="-128"/>
                <a:ea typeface="Meiryo UI" panose="020B0604030504040204" pitchFamily="50" charset="-128"/>
              </a:rPr>
              <a:t>別添は</a:t>
            </a:r>
            <a:r>
              <a:rPr kumimoji="1" lang="en-US" altLang="ja-JP" sz="1400">
                <a:latin typeface="Meiryo UI" panose="020B0604030504040204" pitchFamily="50" charset="-128"/>
                <a:ea typeface="Meiryo UI" panose="020B0604030504040204" pitchFamily="50" charset="-128"/>
              </a:rPr>
              <a:t>25</a:t>
            </a:r>
            <a:r>
              <a:rPr kumimoji="1" lang="ja-JP" altLang="en-US" sz="1400">
                <a:latin typeface="Meiryo UI" panose="020B0604030504040204" pitchFamily="50" charset="-128"/>
                <a:ea typeface="Meiryo UI" panose="020B0604030504040204" pitchFamily="50" charset="-128"/>
              </a:rPr>
              <a:t>ページ以内という制約には含めない。</a:t>
            </a:r>
            <a:endParaRPr kumimoji="1" lang="en-US" altLang="ja-JP" sz="14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810106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74D4EC-A883-EDEC-039E-4D839603F3D0}"/>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4AB90E7F-2786-5B2A-F87A-BA09E6453657}"/>
              </a:ext>
            </a:extLst>
          </p:cNvPr>
          <p:cNvSpPr>
            <a:spLocks noGrp="1"/>
          </p:cNvSpPr>
          <p:nvPr>
            <p:ph type="title"/>
          </p:nvPr>
        </p:nvSpPr>
        <p:spPr>
          <a:xfrm>
            <a:off x="178206" y="202622"/>
            <a:ext cx="8640000" cy="540000"/>
          </a:xfrm>
          <a:ln>
            <a:noFill/>
          </a:ln>
        </p:spPr>
        <p:txBody>
          <a:bodyPr>
            <a:normAutofit/>
          </a:bodyPr>
          <a:lstStyle/>
          <a:p>
            <a:r>
              <a:rPr lang="ja-JP" altLang="en-US"/>
              <a:t>別添（証憑等）</a:t>
            </a:r>
            <a:r>
              <a:rPr lang="en-US" altLang="ja-JP"/>
              <a:t>4) -</a:t>
            </a:r>
            <a:r>
              <a:rPr lang="ja-JP" altLang="en-US"/>
              <a:t>①</a:t>
            </a:r>
          </a:p>
        </p:txBody>
      </p:sp>
      <p:sp>
        <p:nvSpPr>
          <p:cNvPr id="32" name="テキスト ボックス 31">
            <a:extLst>
              <a:ext uri="{FF2B5EF4-FFF2-40B4-BE49-F238E27FC236}">
                <a16:creationId xmlns:a16="http://schemas.microsoft.com/office/drawing/2014/main" id="{20D4BB70-FFFF-A484-A208-E8B988162854}"/>
              </a:ext>
            </a:extLst>
          </p:cNvPr>
          <p:cNvSpPr txBox="1"/>
          <p:nvPr/>
        </p:nvSpPr>
        <p:spPr>
          <a:xfrm>
            <a:off x="6192000" y="0"/>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
        <p:nvSpPr>
          <p:cNvPr id="3" name="テキスト ボックス 2">
            <a:extLst>
              <a:ext uri="{FF2B5EF4-FFF2-40B4-BE49-F238E27FC236}">
                <a16:creationId xmlns:a16="http://schemas.microsoft.com/office/drawing/2014/main" id="{9F81E540-B177-31E9-8489-E20A31AD236D}"/>
              </a:ext>
            </a:extLst>
          </p:cNvPr>
          <p:cNvSpPr txBox="1"/>
          <p:nvPr/>
        </p:nvSpPr>
        <p:spPr>
          <a:xfrm>
            <a:off x="178206" y="873125"/>
            <a:ext cx="8640000" cy="738664"/>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rPr>
              <a:t>交付申請書類「</a:t>
            </a:r>
            <a:r>
              <a:rPr lang="en-US" altLang="ja-JP" sz="1400">
                <a:latin typeface="Meiryo UI" panose="020B0604030504040204" pitchFamily="50" charset="-128"/>
                <a:ea typeface="Meiryo UI" panose="020B0604030504040204" pitchFamily="50" charset="-128"/>
              </a:rPr>
              <a:t>No.1-3</a:t>
            </a:r>
            <a:r>
              <a:rPr lang="ja-JP" altLang="en-US" sz="1400">
                <a:latin typeface="Meiryo UI" panose="020B0604030504040204" pitchFamily="50" charset="-128"/>
                <a:ea typeface="Meiryo UI" panose="020B0604030504040204" pitchFamily="50" charset="-128"/>
              </a:rPr>
              <a:t>導入設備情報」 「</a:t>
            </a:r>
            <a:r>
              <a:rPr lang="en-US" altLang="ja-JP" sz="1400">
                <a:latin typeface="Meiryo UI" panose="020B0604030504040204" pitchFamily="50" charset="-128"/>
                <a:ea typeface="Meiryo UI" panose="020B0604030504040204" pitchFamily="50" charset="-128"/>
              </a:rPr>
              <a:t>4) -①</a:t>
            </a:r>
            <a:r>
              <a:rPr lang="ja-JP" altLang="en-US" sz="1400">
                <a:latin typeface="Meiryo UI" panose="020B0604030504040204" pitchFamily="50" charset="-128"/>
                <a:ea typeface="Meiryo UI" panose="020B0604030504040204" pitchFamily="50" charset="-128"/>
              </a:rPr>
              <a:t>火災等に対する安全性」、を“有”にしている場合は、それぞれの証憑を添付すること。</a:t>
            </a:r>
            <a:endParaRPr lang="en-US" altLang="ja-JP" sz="140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ja-JP" altLang="en-US" sz="1400">
                <a:latin typeface="Meiryo UI" panose="020B0604030504040204" pitchFamily="50" charset="-128"/>
                <a:ea typeface="Meiryo UI" panose="020B0604030504040204" pitchFamily="50" charset="-128"/>
              </a:rPr>
              <a:t>別添は</a:t>
            </a:r>
            <a:r>
              <a:rPr kumimoji="1" lang="en-US" altLang="ja-JP" sz="1400">
                <a:latin typeface="Meiryo UI" panose="020B0604030504040204" pitchFamily="50" charset="-128"/>
                <a:ea typeface="Meiryo UI" panose="020B0604030504040204" pitchFamily="50" charset="-128"/>
              </a:rPr>
              <a:t>25</a:t>
            </a:r>
            <a:r>
              <a:rPr kumimoji="1" lang="ja-JP" altLang="en-US" sz="1400">
                <a:latin typeface="Meiryo UI" panose="020B0604030504040204" pitchFamily="50" charset="-128"/>
                <a:ea typeface="Meiryo UI" panose="020B0604030504040204" pitchFamily="50" charset="-128"/>
              </a:rPr>
              <a:t>ページ以内という制約には含めない。</a:t>
            </a:r>
            <a:endParaRPr kumimoji="1" lang="en-US" altLang="ja-JP" sz="14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386951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774EDB-A153-A42B-FCA1-A347D1ACE4C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2F4E721B-9CE2-2F96-47C7-77AAC1F43418}"/>
              </a:ext>
            </a:extLst>
          </p:cNvPr>
          <p:cNvSpPr>
            <a:spLocks noGrp="1"/>
          </p:cNvSpPr>
          <p:nvPr>
            <p:ph type="title"/>
          </p:nvPr>
        </p:nvSpPr>
        <p:spPr>
          <a:xfrm>
            <a:off x="178206" y="202622"/>
            <a:ext cx="8640000" cy="540000"/>
          </a:xfrm>
          <a:ln>
            <a:noFill/>
          </a:ln>
        </p:spPr>
        <p:txBody>
          <a:bodyPr>
            <a:normAutofit/>
          </a:bodyPr>
          <a:lstStyle/>
          <a:p>
            <a:r>
              <a:rPr lang="ja-JP" altLang="en-US"/>
              <a:t>別添（証憑等）</a:t>
            </a:r>
            <a:r>
              <a:rPr lang="en-US" altLang="ja-JP"/>
              <a:t>4) -</a:t>
            </a:r>
            <a:r>
              <a:rPr lang="ja-JP" altLang="en-US"/>
              <a:t>②</a:t>
            </a:r>
          </a:p>
        </p:txBody>
      </p:sp>
      <p:sp>
        <p:nvSpPr>
          <p:cNvPr id="32" name="テキスト ボックス 31">
            <a:extLst>
              <a:ext uri="{FF2B5EF4-FFF2-40B4-BE49-F238E27FC236}">
                <a16:creationId xmlns:a16="http://schemas.microsoft.com/office/drawing/2014/main" id="{4FB61D4D-B5A6-3337-BD8B-58B6B44268C9}"/>
              </a:ext>
            </a:extLst>
          </p:cNvPr>
          <p:cNvSpPr txBox="1"/>
          <p:nvPr/>
        </p:nvSpPr>
        <p:spPr>
          <a:xfrm>
            <a:off x="6192000" y="0"/>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
        <p:nvSpPr>
          <p:cNvPr id="4" name="テキスト ボックス 3">
            <a:extLst>
              <a:ext uri="{FF2B5EF4-FFF2-40B4-BE49-F238E27FC236}">
                <a16:creationId xmlns:a16="http://schemas.microsoft.com/office/drawing/2014/main" id="{03826C41-771D-7769-8C72-7F11B87E4A63}"/>
              </a:ext>
            </a:extLst>
          </p:cNvPr>
          <p:cNvSpPr txBox="1"/>
          <p:nvPr/>
        </p:nvSpPr>
        <p:spPr>
          <a:xfrm>
            <a:off x="178206" y="873125"/>
            <a:ext cx="8640000" cy="738664"/>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lang="ja-JP" altLang="en-US" sz="1400" dirty="0">
                <a:latin typeface="Meiryo UI" panose="020B0604030504040204" pitchFamily="50" charset="-128"/>
                <a:ea typeface="Meiryo UI" panose="020B0604030504040204" pitchFamily="50" charset="-128"/>
              </a:rPr>
              <a:t>交付申請書類「</a:t>
            </a:r>
            <a:r>
              <a:rPr lang="en-US" altLang="ja-JP" sz="1400" dirty="0">
                <a:latin typeface="Meiryo UI" panose="020B0604030504040204" pitchFamily="50" charset="-128"/>
                <a:ea typeface="Meiryo UI" panose="020B0604030504040204" pitchFamily="50" charset="-128"/>
              </a:rPr>
              <a:t>No.1-3</a:t>
            </a:r>
            <a:r>
              <a:rPr lang="ja-JP" altLang="en-US" sz="1400" dirty="0">
                <a:latin typeface="Meiryo UI" panose="020B0604030504040204" pitchFamily="50" charset="-128"/>
                <a:ea typeface="Meiryo UI" panose="020B0604030504040204" pitchFamily="50" charset="-128"/>
              </a:rPr>
              <a:t>導入設備情報」 「</a:t>
            </a:r>
            <a:r>
              <a:rPr lang="en-US" altLang="ja-JP" sz="1400" dirty="0">
                <a:latin typeface="Meiryo UI" panose="020B0604030504040204" pitchFamily="50" charset="-128"/>
                <a:ea typeface="Meiryo UI" panose="020B0604030504040204" pitchFamily="50" charset="-128"/>
              </a:rPr>
              <a:t>4) -</a:t>
            </a:r>
            <a:r>
              <a:rPr lang="ja-JP" altLang="en-US" sz="1400" dirty="0">
                <a:latin typeface="Meiryo UI" panose="020B0604030504040204" pitchFamily="50" charset="-128"/>
                <a:ea typeface="Meiryo UI" panose="020B0604030504040204" pitchFamily="50" charset="-128"/>
              </a:rPr>
              <a:t>②情報セキュリティ対策」、を“有”にしている場合は、それぞれの証憑を添付すること。</a:t>
            </a:r>
            <a:endParaRPr lang="en-US" altLang="ja-JP" sz="1400" dirty="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ja-JP" altLang="en-US" sz="1400" dirty="0">
                <a:latin typeface="Meiryo UI" panose="020B0604030504040204" pitchFamily="50" charset="-128"/>
                <a:ea typeface="Meiryo UI" panose="020B0604030504040204" pitchFamily="50" charset="-128"/>
              </a:rPr>
              <a:t>別添は</a:t>
            </a:r>
            <a:r>
              <a:rPr kumimoji="1" lang="en-US" altLang="ja-JP" sz="1400" dirty="0">
                <a:latin typeface="Meiryo UI" panose="020B0604030504040204" pitchFamily="50" charset="-128"/>
                <a:ea typeface="Meiryo UI" panose="020B0604030504040204" pitchFamily="50" charset="-128"/>
              </a:rPr>
              <a:t>25</a:t>
            </a:r>
            <a:r>
              <a:rPr kumimoji="1" lang="ja-JP" altLang="en-US" sz="1400" dirty="0">
                <a:latin typeface="Meiryo UI" panose="020B0604030504040204" pitchFamily="50" charset="-128"/>
                <a:ea typeface="Meiryo UI" panose="020B0604030504040204" pitchFamily="50" charset="-128"/>
              </a:rPr>
              <a:t>ページ以内という制約には含めない。</a:t>
            </a:r>
            <a:endParaRPr kumimoji="1" lang="en-US" altLang="ja-JP"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5814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BC45DB-775F-EA74-981E-11A5F74BED6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FF4A4926-F95D-45BA-6449-BD7003EB068E}"/>
              </a:ext>
            </a:extLst>
          </p:cNvPr>
          <p:cNvSpPr>
            <a:spLocks noGrp="1"/>
          </p:cNvSpPr>
          <p:nvPr>
            <p:ph type="title"/>
          </p:nvPr>
        </p:nvSpPr>
        <p:spPr>
          <a:xfrm>
            <a:off x="178206" y="202622"/>
            <a:ext cx="8640000" cy="540000"/>
          </a:xfrm>
          <a:ln>
            <a:noFill/>
          </a:ln>
        </p:spPr>
        <p:txBody>
          <a:bodyPr>
            <a:normAutofit/>
          </a:bodyPr>
          <a:lstStyle/>
          <a:p>
            <a:r>
              <a:rPr lang="ja-JP" altLang="en-US"/>
              <a:t>別添（証憑等）</a:t>
            </a:r>
            <a:r>
              <a:rPr lang="en-US" altLang="ja-JP"/>
              <a:t>4) -</a:t>
            </a:r>
            <a:r>
              <a:rPr lang="ja-JP" altLang="en-US"/>
              <a:t>③</a:t>
            </a:r>
          </a:p>
        </p:txBody>
      </p:sp>
      <p:sp>
        <p:nvSpPr>
          <p:cNvPr id="32" name="テキスト ボックス 31">
            <a:extLst>
              <a:ext uri="{FF2B5EF4-FFF2-40B4-BE49-F238E27FC236}">
                <a16:creationId xmlns:a16="http://schemas.microsoft.com/office/drawing/2014/main" id="{A0828F31-47E3-B0EF-6941-55025183C13C}"/>
              </a:ext>
            </a:extLst>
          </p:cNvPr>
          <p:cNvSpPr txBox="1"/>
          <p:nvPr/>
        </p:nvSpPr>
        <p:spPr>
          <a:xfrm>
            <a:off x="6192000" y="0"/>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
        <p:nvSpPr>
          <p:cNvPr id="4" name="テキスト ボックス 3">
            <a:extLst>
              <a:ext uri="{FF2B5EF4-FFF2-40B4-BE49-F238E27FC236}">
                <a16:creationId xmlns:a16="http://schemas.microsoft.com/office/drawing/2014/main" id="{0B30A812-CCB5-3DDF-4376-1067482F7FD0}"/>
              </a:ext>
            </a:extLst>
          </p:cNvPr>
          <p:cNvSpPr txBox="1"/>
          <p:nvPr/>
        </p:nvSpPr>
        <p:spPr>
          <a:xfrm>
            <a:off x="178206" y="873125"/>
            <a:ext cx="8640000" cy="738664"/>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rPr>
              <a:t>交付申請書類「</a:t>
            </a:r>
            <a:r>
              <a:rPr lang="en-US" altLang="ja-JP" sz="1400">
                <a:latin typeface="Meiryo UI" panose="020B0604030504040204" pitchFamily="50" charset="-128"/>
                <a:ea typeface="Meiryo UI" panose="020B0604030504040204" pitchFamily="50" charset="-128"/>
              </a:rPr>
              <a:t>No.1-3</a:t>
            </a:r>
            <a:r>
              <a:rPr lang="ja-JP" altLang="en-US" sz="1400">
                <a:latin typeface="Meiryo UI" panose="020B0604030504040204" pitchFamily="50" charset="-128"/>
                <a:ea typeface="Meiryo UI" panose="020B0604030504040204" pitchFamily="50" charset="-128"/>
              </a:rPr>
              <a:t>導入設備情報」 「</a:t>
            </a:r>
            <a:r>
              <a:rPr lang="en-US" altLang="ja-JP" sz="1400">
                <a:latin typeface="Meiryo UI" panose="020B0604030504040204" pitchFamily="50" charset="-128"/>
                <a:ea typeface="Meiryo UI" panose="020B0604030504040204" pitchFamily="50" charset="-128"/>
              </a:rPr>
              <a:t>4) -</a:t>
            </a:r>
            <a:r>
              <a:rPr lang="ja-JP" altLang="en-US" sz="1400">
                <a:latin typeface="Meiryo UI" panose="020B0604030504040204" pitchFamily="50" charset="-128"/>
                <a:ea typeface="Meiryo UI" panose="020B0604030504040204" pitchFamily="50" charset="-128"/>
              </a:rPr>
              <a:t>③レジリエンス対策」、を“有”にしている場合は、それぞれの証憑を添付すること。</a:t>
            </a:r>
            <a:endParaRPr lang="en-US" altLang="ja-JP" sz="140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ja-JP" altLang="en-US" sz="1400">
                <a:latin typeface="Meiryo UI" panose="020B0604030504040204" pitchFamily="50" charset="-128"/>
                <a:ea typeface="Meiryo UI" panose="020B0604030504040204" pitchFamily="50" charset="-128"/>
              </a:rPr>
              <a:t>別添は</a:t>
            </a:r>
            <a:r>
              <a:rPr kumimoji="1" lang="en-US" altLang="ja-JP" sz="1400">
                <a:latin typeface="Meiryo UI" panose="020B0604030504040204" pitchFamily="50" charset="-128"/>
                <a:ea typeface="Meiryo UI" panose="020B0604030504040204" pitchFamily="50" charset="-128"/>
              </a:rPr>
              <a:t>25</a:t>
            </a:r>
            <a:r>
              <a:rPr kumimoji="1" lang="ja-JP" altLang="en-US" sz="1400">
                <a:latin typeface="Meiryo UI" panose="020B0604030504040204" pitchFamily="50" charset="-128"/>
                <a:ea typeface="Meiryo UI" panose="020B0604030504040204" pitchFamily="50" charset="-128"/>
              </a:rPr>
              <a:t>ページ以内という制約には含めない。</a:t>
            </a:r>
            <a:endParaRPr kumimoji="1" lang="en-US" altLang="ja-JP" sz="14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235240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B3DB16-1273-7595-93DC-9CCFBFCD8448}"/>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DA6C3150-E72B-A05B-CFFF-4CC7B0848BCB}"/>
              </a:ext>
            </a:extLst>
          </p:cNvPr>
          <p:cNvSpPr>
            <a:spLocks noGrp="1"/>
          </p:cNvSpPr>
          <p:nvPr>
            <p:ph type="title"/>
          </p:nvPr>
        </p:nvSpPr>
        <p:spPr>
          <a:xfrm>
            <a:off x="178206" y="202622"/>
            <a:ext cx="8640000" cy="540000"/>
          </a:xfrm>
          <a:ln>
            <a:noFill/>
          </a:ln>
        </p:spPr>
        <p:txBody>
          <a:bodyPr>
            <a:normAutofit/>
          </a:bodyPr>
          <a:lstStyle/>
          <a:p>
            <a:r>
              <a:rPr lang="ja-JP" altLang="en-US"/>
              <a:t>別添（証憑等）</a:t>
            </a:r>
            <a:r>
              <a:rPr lang="en-US" altLang="ja-JP"/>
              <a:t>5) -</a:t>
            </a:r>
            <a:r>
              <a:rPr lang="ja-JP" altLang="en-US"/>
              <a:t>①</a:t>
            </a:r>
          </a:p>
        </p:txBody>
      </p:sp>
      <p:sp>
        <p:nvSpPr>
          <p:cNvPr id="32" name="テキスト ボックス 31">
            <a:extLst>
              <a:ext uri="{FF2B5EF4-FFF2-40B4-BE49-F238E27FC236}">
                <a16:creationId xmlns:a16="http://schemas.microsoft.com/office/drawing/2014/main" id="{2C0868E4-8672-81C8-EDD0-526CEACE3301}"/>
              </a:ext>
            </a:extLst>
          </p:cNvPr>
          <p:cNvSpPr txBox="1"/>
          <p:nvPr/>
        </p:nvSpPr>
        <p:spPr>
          <a:xfrm>
            <a:off x="6192000" y="0"/>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
        <p:nvSpPr>
          <p:cNvPr id="4" name="テキスト ボックス 3">
            <a:extLst>
              <a:ext uri="{FF2B5EF4-FFF2-40B4-BE49-F238E27FC236}">
                <a16:creationId xmlns:a16="http://schemas.microsoft.com/office/drawing/2014/main" id="{007101E3-7F15-A9EE-CEA6-AE6030629FC9}"/>
              </a:ext>
            </a:extLst>
          </p:cNvPr>
          <p:cNvSpPr txBox="1"/>
          <p:nvPr/>
        </p:nvSpPr>
        <p:spPr>
          <a:xfrm>
            <a:off x="178206" y="873125"/>
            <a:ext cx="8640000" cy="738664"/>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rPr>
              <a:t>交付申請書類「</a:t>
            </a:r>
            <a:r>
              <a:rPr lang="en-US" altLang="ja-JP" sz="1400">
                <a:latin typeface="Meiryo UI" panose="020B0604030504040204" pitchFamily="50" charset="-128"/>
                <a:ea typeface="Meiryo UI" panose="020B0604030504040204" pitchFamily="50" charset="-128"/>
              </a:rPr>
              <a:t>No.1-3</a:t>
            </a:r>
            <a:r>
              <a:rPr lang="ja-JP" altLang="en-US" sz="1400">
                <a:latin typeface="Meiryo UI" panose="020B0604030504040204" pitchFamily="50" charset="-128"/>
                <a:ea typeface="Meiryo UI" panose="020B0604030504040204" pitchFamily="50" charset="-128"/>
              </a:rPr>
              <a:t>導入設備情報」 「</a:t>
            </a:r>
            <a:r>
              <a:rPr lang="en-US" altLang="ja-JP" sz="1400">
                <a:latin typeface="Meiryo UI" panose="020B0604030504040204" pitchFamily="50" charset="-128"/>
                <a:ea typeface="Meiryo UI" panose="020B0604030504040204" pitchFamily="50" charset="-128"/>
              </a:rPr>
              <a:t>5) -①</a:t>
            </a:r>
            <a:r>
              <a:rPr lang="ja-JP" altLang="en-US" sz="1400">
                <a:latin typeface="Meiryo UI" panose="020B0604030504040204" pitchFamily="50" charset="-128"/>
                <a:ea typeface="Meiryo UI" panose="020B0604030504040204" pitchFamily="50" charset="-128"/>
              </a:rPr>
              <a:t>供給事業者による省エネ関連情報の開示」、を“有”にしている場合は、それぞれの証憑を添付すること。</a:t>
            </a:r>
            <a:endParaRPr lang="en-US" altLang="ja-JP" sz="140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ja-JP" altLang="en-US" sz="1400">
                <a:latin typeface="Meiryo UI" panose="020B0604030504040204" pitchFamily="50" charset="-128"/>
                <a:ea typeface="Meiryo UI" panose="020B0604030504040204" pitchFamily="50" charset="-128"/>
              </a:rPr>
              <a:t>別添は</a:t>
            </a:r>
            <a:r>
              <a:rPr kumimoji="1" lang="en-US" altLang="ja-JP" sz="1400">
                <a:latin typeface="Meiryo UI" panose="020B0604030504040204" pitchFamily="50" charset="-128"/>
                <a:ea typeface="Meiryo UI" panose="020B0604030504040204" pitchFamily="50" charset="-128"/>
              </a:rPr>
              <a:t>25</a:t>
            </a:r>
            <a:r>
              <a:rPr kumimoji="1" lang="ja-JP" altLang="en-US" sz="1400">
                <a:latin typeface="Meiryo UI" panose="020B0604030504040204" pitchFamily="50" charset="-128"/>
                <a:ea typeface="Meiryo UI" panose="020B0604030504040204" pitchFamily="50" charset="-128"/>
              </a:rPr>
              <a:t>ページ以内という制約には含めない。</a:t>
            </a:r>
            <a:endParaRPr kumimoji="1" lang="en-US" altLang="ja-JP" sz="14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39199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936911-4063-2C14-6FCA-7544135F7516}"/>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518B03C3-CA62-7511-510D-BE2CD87BAF3C}"/>
              </a:ext>
            </a:extLst>
          </p:cNvPr>
          <p:cNvSpPr>
            <a:spLocks noGrp="1"/>
          </p:cNvSpPr>
          <p:nvPr>
            <p:ph type="title"/>
          </p:nvPr>
        </p:nvSpPr>
        <p:spPr>
          <a:xfrm>
            <a:off x="178206" y="202622"/>
            <a:ext cx="8640000" cy="540000"/>
          </a:xfrm>
          <a:ln>
            <a:noFill/>
          </a:ln>
        </p:spPr>
        <p:txBody>
          <a:bodyPr>
            <a:normAutofit/>
          </a:bodyPr>
          <a:lstStyle/>
          <a:p>
            <a:r>
              <a:rPr lang="ja-JP" altLang="en-US" dirty="0"/>
              <a:t>別添（証憑等）</a:t>
            </a:r>
            <a:r>
              <a:rPr lang="en-US" altLang="ja-JP" dirty="0"/>
              <a:t>5) -</a:t>
            </a:r>
            <a:r>
              <a:rPr lang="ja-JP" altLang="en-US" dirty="0"/>
              <a:t>③</a:t>
            </a:r>
          </a:p>
        </p:txBody>
      </p:sp>
      <p:sp>
        <p:nvSpPr>
          <p:cNvPr id="32" name="テキスト ボックス 31">
            <a:extLst>
              <a:ext uri="{FF2B5EF4-FFF2-40B4-BE49-F238E27FC236}">
                <a16:creationId xmlns:a16="http://schemas.microsoft.com/office/drawing/2014/main" id="{5181D39F-871D-5ABA-D5D3-314AC629D5AC}"/>
              </a:ext>
            </a:extLst>
          </p:cNvPr>
          <p:cNvSpPr txBox="1"/>
          <p:nvPr/>
        </p:nvSpPr>
        <p:spPr>
          <a:xfrm>
            <a:off x="6192000" y="0"/>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
        <p:nvSpPr>
          <p:cNvPr id="4" name="テキスト ボックス 3">
            <a:extLst>
              <a:ext uri="{FF2B5EF4-FFF2-40B4-BE49-F238E27FC236}">
                <a16:creationId xmlns:a16="http://schemas.microsoft.com/office/drawing/2014/main" id="{BD62F85C-ED96-7F00-E669-B0B12DF5499A}"/>
              </a:ext>
            </a:extLst>
          </p:cNvPr>
          <p:cNvSpPr txBox="1"/>
          <p:nvPr/>
        </p:nvSpPr>
        <p:spPr>
          <a:xfrm>
            <a:off x="178206" y="873125"/>
            <a:ext cx="8640000" cy="738664"/>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lang="ja-JP" altLang="en-US" sz="1400" dirty="0">
                <a:latin typeface="Meiryo UI" panose="020B0604030504040204" pitchFamily="50" charset="-128"/>
                <a:ea typeface="Meiryo UI" panose="020B0604030504040204" pitchFamily="50" charset="-128"/>
              </a:rPr>
              <a:t>交付申請書類「</a:t>
            </a:r>
            <a:r>
              <a:rPr lang="en-US" altLang="ja-JP" sz="1400" dirty="0">
                <a:latin typeface="Meiryo UI" panose="020B0604030504040204" pitchFamily="50" charset="-128"/>
                <a:ea typeface="Meiryo UI" panose="020B0604030504040204" pitchFamily="50" charset="-128"/>
              </a:rPr>
              <a:t>No.1-3</a:t>
            </a:r>
            <a:r>
              <a:rPr lang="ja-JP" altLang="en-US" sz="1400" dirty="0">
                <a:latin typeface="Meiryo UI" panose="020B0604030504040204" pitchFamily="50" charset="-128"/>
                <a:ea typeface="Meiryo UI" panose="020B0604030504040204" pitchFamily="50" charset="-128"/>
              </a:rPr>
              <a:t>導入設備情報」 「</a:t>
            </a:r>
            <a:r>
              <a:rPr lang="en-US" altLang="ja-JP" sz="1400" dirty="0">
                <a:latin typeface="Meiryo UI" panose="020B0604030504040204" pitchFamily="50" charset="-128"/>
                <a:ea typeface="Meiryo UI" panose="020B0604030504040204" pitchFamily="50" charset="-128"/>
              </a:rPr>
              <a:t>5) -</a:t>
            </a:r>
            <a:r>
              <a:rPr lang="ja-JP" altLang="en-US" sz="1400" dirty="0">
                <a:latin typeface="Meiryo UI" panose="020B0604030504040204" pitchFamily="50" charset="-128"/>
                <a:ea typeface="Meiryo UI" panose="020B0604030504040204" pitchFamily="50" charset="-128"/>
              </a:rPr>
              <a:t>③長時間容量対応」、を“有”にしている場合は、それぞれの証憑を添付すること。</a:t>
            </a:r>
            <a:endParaRPr lang="en-US" altLang="ja-JP" sz="1400" dirty="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ja-JP" altLang="en-US" sz="1400" dirty="0">
                <a:latin typeface="Meiryo UI" panose="020B0604030504040204" pitchFamily="50" charset="-128"/>
                <a:ea typeface="Meiryo UI" panose="020B0604030504040204" pitchFamily="50" charset="-128"/>
              </a:rPr>
              <a:t>別添は</a:t>
            </a:r>
            <a:r>
              <a:rPr kumimoji="1" lang="en-US" altLang="ja-JP" sz="1400" dirty="0">
                <a:latin typeface="Meiryo UI" panose="020B0604030504040204" pitchFamily="50" charset="-128"/>
                <a:ea typeface="Meiryo UI" panose="020B0604030504040204" pitchFamily="50" charset="-128"/>
              </a:rPr>
              <a:t>25</a:t>
            </a:r>
            <a:r>
              <a:rPr kumimoji="1" lang="ja-JP" altLang="en-US" sz="1400" dirty="0">
                <a:latin typeface="Meiryo UI" panose="020B0604030504040204" pitchFamily="50" charset="-128"/>
                <a:ea typeface="Meiryo UI" panose="020B0604030504040204" pitchFamily="50" charset="-128"/>
              </a:rPr>
              <a:t>ページ以内という制約には含めない。</a:t>
            </a:r>
            <a:endParaRPr kumimoji="1" lang="en-US" altLang="ja-JP"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014889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CA5065-DD93-7A9D-1865-4BC0A7C0C020}"/>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55B18997-EA88-23CE-BF4D-4F30ADF80C78}"/>
              </a:ext>
            </a:extLst>
          </p:cNvPr>
          <p:cNvSpPr>
            <a:spLocks noGrp="1"/>
          </p:cNvSpPr>
          <p:nvPr>
            <p:ph type="title"/>
          </p:nvPr>
        </p:nvSpPr>
        <p:spPr>
          <a:xfrm>
            <a:off x="178206" y="202622"/>
            <a:ext cx="8640000" cy="540000"/>
          </a:xfrm>
          <a:ln>
            <a:noFill/>
          </a:ln>
        </p:spPr>
        <p:txBody>
          <a:bodyPr>
            <a:normAutofit/>
          </a:bodyPr>
          <a:lstStyle/>
          <a:p>
            <a:r>
              <a:rPr lang="ja-JP" altLang="en-US" dirty="0"/>
              <a:t>別添（証憑等）</a:t>
            </a:r>
            <a:r>
              <a:rPr lang="en-US" altLang="ja-JP" dirty="0"/>
              <a:t>5) -</a:t>
            </a:r>
            <a:r>
              <a:rPr lang="ja-JP" altLang="en-US" dirty="0"/>
              <a:t>④</a:t>
            </a:r>
          </a:p>
        </p:txBody>
      </p:sp>
      <p:sp>
        <p:nvSpPr>
          <p:cNvPr id="32" name="テキスト ボックス 31">
            <a:extLst>
              <a:ext uri="{FF2B5EF4-FFF2-40B4-BE49-F238E27FC236}">
                <a16:creationId xmlns:a16="http://schemas.microsoft.com/office/drawing/2014/main" id="{37BC5EAB-8B7E-0B49-4073-AC7FD73395CF}"/>
              </a:ext>
            </a:extLst>
          </p:cNvPr>
          <p:cNvSpPr txBox="1"/>
          <p:nvPr/>
        </p:nvSpPr>
        <p:spPr>
          <a:xfrm>
            <a:off x="6192000" y="0"/>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
        <p:nvSpPr>
          <p:cNvPr id="4" name="テキスト ボックス 3">
            <a:extLst>
              <a:ext uri="{FF2B5EF4-FFF2-40B4-BE49-F238E27FC236}">
                <a16:creationId xmlns:a16="http://schemas.microsoft.com/office/drawing/2014/main" id="{D4A21B0C-A3BD-2004-BFB5-89BD84B3FEE2}"/>
              </a:ext>
            </a:extLst>
          </p:cNvPr>
          <p:cNvSpPr txBox="1"/>
          <p:nvPr/>
        </p:nvSpPr>
        <p:spPr>
          <a:xfrm>
            <a:off x="178206" y="873125"/>
            <a:ext cx="8640000" cy="738664"/>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lang="ja-JP" altLang="en-US" sz="1400" dirty="0">
                <a:latin typeface="Meiryo UI" panose="020B0604030504040204" pitchFamily="50" charset="-128"/>
                <a:ea typeface="Meiryo UI" panose="020B0604030504040204" pitchFamily="50" charset="-128"/>
              </a:rPr>
              <a:t>交付申請書類「</a:t>
            </a:r>
            <a:r>
              <a:rPr lang="en-US" altLang="ja-JP" sz="1400" dirty="0">
                <a:latin typeface="Meiryo UI" panose="020B0604030504040204" pitchFamily="50" charset="-128"/>
                <a:ea typeface="Meiryo UI" panose="020B0604030504040204" pitchFamily="50" charset="-128"/>
              </a:rPr>
              <a:t>No.1-3</a:t>
            </a:r>
            <a:r>
              <a:rPr lang="ja-JP" altLang="en-US" sz="1400" dirty="0">
                <a:latin typeface="Meiryo UI" panose="020B0604030504040204" pitchFamily="50" charset="-128"/>
                <a:ea typeface="Meiryo UI" panose="020B0604030504040204" pitchFamily="50" charset="-128"/>
              </a:rPr>
              <a:t>導入設備情報」 「</a:t>
            </a:r>
            <a:r>
              <a:rPr lang="en-US" altLang="ja-JP" sz="1400" dirty="0">
                <a:latin typeface="Meiryo UI" panose="020B0604030504040204" pitchFamily="50" charset="-128"/>
                <a:ea typeface="Meiryo UI" panose="020B0604030504040204" pitchFamily="50" charset="-128"/>
              </a:rPr>
              <a:t>5) -</a:t>
            </a:r>
            <a:r>
              <a:rPr lang="ja-JP" altLang="en-US" sz="1400" dirty="0">
                <a:latin typeface="Meiryo UI" panose="020B0604030504040204" pitchFamily="50" charset="-128"/>
                <a:ea typeface="Meiryo UI" panose="020B0604030504040204" pitchFamily="50" charset="-128"/>
              </a:rPr>
              <a:t>➃資源循環対策」、を“有”にしている場合は、それぞれの証憑を添付すること。</a:t>
            </a:r>
            <a:endParaRPr lang="en-US" altLang="ja-JP" sz="1400" dirty="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ja-JP" altLang="en-US" sz="1400" dirty="0">
                <a:latin typeface="Meiryo UI" panose="020B0604030504040204" pitchFamily="50" charset="-128"/>
                <a:ea typeface="Meiryo UI" panose="020B0604030504040204" pitchFamily="50" charset="-128"/>
              </a:rPr>
              <a:t>別添は</a:t>
            </a:r>
            <a:r>
              <a:rPr kumimoji="1" lang="en-US" altLang="ja-JP" sz="1400" dirty="0">
                <a:latin typeface="Meiryo UI" panose="020B0604030504040204" pitchFamily="50" charset="-128"/>
                <a:ea typeface="Meiryo UI" panose="020B0604030504040204" pitchFamily="50" charset="-128"/>
              </a:rPr>
              <a:t>25</a:t>
            </a:r>
            <a:r>
              <a:rPr kumimoji="1" lang="ja-JP" altLang="en-US" sz="1400" dirty="0">
                <a:latin typeface="Meiryo UI" panose="020B0604030504040204" pitchFamily="50" charset="-128"/>
                <a:ea typeface="Meiryo UI" panose="020B0604030504040204" pitchFamily="50" charset="-128"/>
              </a:rPr>
              <a:t>ページ以内という制約には含めない。</a:t>
            </a:r>
          </a:p>
        </p:txBody>
      </p:sp>
    </p:spTree>
    <p:extLst>
      <p:ext uri="{BB962C8B-B14F-4D97-AF65-F5344CB8AC3E}">
        <p14:creationId xmlns:p14="http://schemas.microsoft.com/office/powerpoint/2010/main" val="28049639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665BF4-80FD-4FD1-D7ED-B9BA8F4431EF}"/>
            </a:ext>
          </a:extLst>
        </p:cNvPr>
        <p:cNvGrpSpPr/>
        <p:nvPr/>
      </p:nvGrpSpPr>
      <p:grpSpPr>
        <a:xfrm>
          <a:off x="0" y="0"/>
          <a:ext cx="0" cy="0"/>
          <a:chOff x="0" y="0"/>
          <a:chExt cx="0" cy="0"/>
        </a:xfrm>
      </p:grpSpPr>
      <p:sp>
        <p:nvSpPr>
          <p:cNvPr id="42" name="正方形/長方形 41">
            <a:extLst>
              <a:ext uri="{FF2B5EF4-FFF2-40B4-BE49-F238E27FC236}">
                <a16:creationId xmlns:a16="http://schemas.microsoft.com/office/drawing/2014/main" id="{D31CA082-554E-CA15-5BD7-1F6399A9F19E}"/>
              </a:ext>
            </a:extLst>
          </p:cNvPr>
          <p:cNvSpPr/>
          <p:nvPr/>
        </p:nvSpPr>
        <p:spPr>
          <a:xfrm>
            <a:off x="3502814" y="3841799"/>
            <a:ext cx="2612574" cy="2346310"/>
          </a:xfrm>
          <a:prstGeom prst="rect">
            <a:avLst/>
          </a:prstGeom>
          <a:solidFill>
            <a:schemeClr val="accent1">
              <a:lumMod val="20000"/>
              <a:lumOff val="80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rtlCol="0" anchor="t"/>
          <a:lstStyle/>
          <a:p>
            <a:pPr algn="r"/>
            <a:endParaRPr kumimoji="1" lang="ja-JP" altLang="en-US"/>
          </a:p>
        </p:txBody>
      </p:sp>
      <p:sp>
        <p:nvSpPr>
          <p:cNvPr id="2" name="タイトル 1">
            <a:extLst>
              <a:ext uri="{FF2B5EF4-FFF2-40B4-BE49-F238E27FC236}">
                <a16:creationId xmlns:a16="http://schemas.microsoft.com/office/drawing/2014/main" id="{F48D4372-7124-38CC-117D-650244792907}"/>
              </a:ext>
            </a:extLst>
          </p:cNvPr>
          <p:cNvSpPr>
            <a:spLocks noGrp="1"/>
          </p:cNvSpPr>
          <p:nvPr>
            <p:ph type="title"/>
          </p:nvPr>
        </p:nvSpPr>
        <p:spPr>
          <a:xfrm>
            <a:off x="178206" y="202622"/>
            <a:ext cx="8640000" cy="540000"/>
          </a:xfrm>
          <a:ln>
            <a:noFill/>
          </a:ln>
        </p:spPr>
        <p:txBody>
          <a:bodyPr>
            <a:normAutofit/>
          </a:bodyPr>
          <a:lstStyle/>
          <a:p>
            <a:r>
              <a:rPr lang="ja-JP" altLang="en-US"/>
              <a:t>５．ビジネスモデルの構造</a:t>
            </a:r>
            <a:endParaRPr kumimoji="1" lang="ja-JP" altLang="en-US"/>
          </a:p>
        </p:txBody>
      </p:sp>
      <p:sp>
        <p:nvSpPr>
          <p:cNvPr id="21" name="テキスト ボックス 20">
            <a:extLst>
              <a:ext uri="{FF2B5EF4-FFF2-40B4-BE49-F238E27FC236}">
                <a16:creationId xmlns:a16="http://schemas.microsoft.com/office/drawing/2014/main" id="{1F3A7BB7-FCB7-0E78-4A21-843D0E236047}"/>
              </a:ext>
            </a:extLst>
          </p:cNvPr>
          <p:cNvSpPr txBox="1"/>
          <p:nvPr/>
        </p:nvSpPr>
        <p:spPr>
          <a:xfrm>
            <a:off x="178206" y="1169910"/>
            <a:ext cx="8640000" cy="1015663"/>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kumimoji="1" lang="ja-JP" altLang="en-US" sz="1200">
                <a:latin typeface="Meiryo UI" panose="020B0604030504040204" pitchFamily="50" charset="-128"/>
                <a:ea typeface="Meiryo UI" panose="020B0604030504040204" pitchFamily="50" charset="-128"/>
              </a:rPr>
              <a:t>再エネ導入拡大に資する電力価値を提供するための、水電解装置の用途（参入を予定する市場及び、相対取引等）の内容を記載。　下記の例を参考に、用途毎の活用電力および活用電力量の関係がわかるよう図示。併用が前提となる用途については、図を重ねて、併用が分かるよう示すこと。</a:t>
            </a:r>
          </a:p>
          <a:p>
            <a:pPr marL="108000" indent="-108000">
              <a:buFont typeface="Arial" panose="020B0604020202020204" pitchFamily="34" charset="0"/>
              <a:buChar char="•"/>
            </a:pPr>
            <a:r>
              <a:rPr kumimoji="1" lang="ja-JP" altLang="en-US" sz="1200">
                <a:latin typeface="Meiryo UI" panose="020B0604030504040204" pitchFamily="50" charset="-128"/>
                <a:ea typeface="Meiryo UI" panose="020B0604030504040204" pitchFamily="50" charset="-128"/>
              </a:rPr>
              <a:t>活用電力量については、想定可能と判断した用途における電力量のみを積算することとし、申請者が現時点での活用可否の判断や、電力量の想定が困難と判断した用途については、積算に含めることを必須とはしない。</a:t>
            </a:r>
          </a:p>
        </p:txBody>
      </p:sp>
      <p:sp>
        <p:nvSpPr>
          <p:cNvPr id="27" name="テキスト ボックス 26">
            <a:extLst>
              <a:ext uri="{FF2B5EF4-FFF2-40B4-BE49-F238E27FC236}">
                <a16:creationId xmlns:a16="http://schemas.microsoft.com/office/drawing/2014/main" id="{11F74AAA-D06F-CBE3-10DC-83E4D7B2BA7D}"/>
              </a:ext>
            </a:extLst>
          </p:cNvPr>
          <p:cNvSpPr txBox="1"/>
          <p:nvPr/>
        </p:nvSpPr>
        <p:spPr>
          <a:xfrm>
            <a:off x="179388" y="2362200"/>
            <a:ext cx="1640779" cy="253916"/>
          </a:xfrm>
          <a:prstGeom prst="rect">
            <a:avLst/>
          </a:prstGeom>
          <a:solidFill>
            <a:schemeClr val="bg1">
              <a:lumMod val="95000"/>
            </a:schemeClr>
          </a:solidFill>
          <a:ln>
            <a:solidFill>
              <a:schemeClr val="tx1"/>
            </a:solidFill>
          </a:ln>
        </p:spPr>
        <p:txBody>
          <a:bodyPr wrap="square" rtlCol="0">
            <a:spAutoFit/>
          </a:bodyPr>
          <a:lstStyle/>
          <a:p>
            <a:r>
              <a:rPr kumimoji="1" lang="ja-JP" altLang="en-US" sz="1050" b="1">
                <a:latin typeface="Meiryo UI" panose="020B0604030504040204" pitchFamily="50" charset="-128"/>
                <a:ea typeface="Meiryo UI" panose="020B0604030504040204" pitchFamily="50" charset="-128"/>
              </a:rPr>
              <a:t>記載例</a:t>
            </a:r>
            <a:endParaRPr kumimoji="1" lang="ja-JP" altLang="en-US" sz="1050" b="1">
              <a:solidFill>
                <a:srgbClr val="00B050"/>
              </a:solidFill>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6038E6E9-7BA9-F9DE-074A-0CB9ADF4C9BB}"/>
              </a:ext>
            </a:extLst>
          </p:cNvPr>
          <p:cNvSpPr txBox="1"/>
          <p:nvPr/>
        </p:nvSpPr>
        <p:spPr>
          <a:xfrm>
            <a:off x="176955" y="758785"/>
            <a:ext cx="6015045" cy="400110"/>
          </a:xfrm>
          <a:prstGeom prst="rect">
            <a:avLst/>
          </a:prstGeom>
          <a:noFill/>
        </p:spPr>
        <p:txBody>
          <a:bodyPr wrap="non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１</a:t>
            </a:r>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 補助対象設備の用途　</a:t>
            </a:r>
            <a:r>
              <a:rPr kumimoji="1" lang="en-US" altLang="ja-JP" sz="2000" b="1">
                <a:latin typeface="Meiryo UI" panose="020B0604030504040204" pitchFamily="50" charset="-128"/>
                <a:ea typeface="Meiryo UI" panose="020B0604030504040204" pitchFamily="50" charset="-128"/>
              </a:rPr>
              <a:t>A.</a:t>
            </a:r>
            <a:r>
              <a:rPr kumimoji="1" lang="ja-JP" altLang="en-US" sz="2000" b="1">
                <a:latin typeface="Meiryo UI" panose="020B0604030504040204" pitchFamily="50" charset="-128"/>
                <a:ea typeface="Meiryo UI" panose="020B0604030504040204" pitchFamily="50" charset="-128"/>
              </a:rPr>
              <a:t>概要（用途、関係図）</a:t>
            </a:r>
            <a:endParaRPr kumimoji="1" lang="en-US" altLang="ja-JP" sz="2000" b="1">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960BBB3A-CB2B-49F5-414C-85ECB4B5A81D}"/>
              </a:ext>
            </a:extLst>
          </p:cNvPr>
          <p:cNvSpPr txBox="1"/>
          <p:nvPr/>
        </p:nvSpPr>
        <p:spPr>
          <a:xfrm>
            <a:off x="6192000" y="360842"/>
            <a:ext cx="2952000" cy="461665"/>
          </a:xfrm>
          <a:prstGeom prst="rect">
            <a:avLst/>
          </a:prstGeom>
          <a:noFill/>
          <a:ln>
            <a:solidFill>
              <a:schemeClr val="accent1"/>
            </a:solidFill>
          </a:ln>
        </p:spPr>
        <p:txBody>
          <a:bodyPr wrap="square" rtlCol="0">
            <a:spAutoFit/>
          </a:bodyPr>
          <a:lstStyle/>
          <a:p>
            <a:r>
              <a:rPr kumimoji="1" lang="ja-JP" altLang="en-US" sz="1200">
                <a:solidFill>
                  <a:schemeClr val="accent1"/>
                </a:solidFill>
              </a:rPr>
              <a:t>採点審査項目</a:t>
            </a:r>
            <a:endParaRPr kumimoji="1" lang="en-US" altLang="ja-JP" sz="1200">
              <a:solidFill>
                <a:schemeClr val="accent1"/>
              </a:solidFill>
            </a:endParaRPr>
          </a:p>
          <a:p>
            <a:r>
              <a:rPr kumimoji="1" lang="ja-JP" altLang="en-US" sz="1200">
                <a:solidFill>
                  <a:schemeClr val="accent1"/>
                </a:solidFill>
              </a:rPr>
              <a:t>　</a:t>
            </a:r>
            <a:r>
              <a:rPr kumimoji="1" lang="en-US" altLang="ja-JP" sz="1200">
                <a:solidFill>
                  <a:schemeClr val="accent1"/>
                </a:solidFill>
              </a:rPr>
              <a:t>3)</a:t>
            </a:r>
            <a:r>
              <a:rPr kumimoji="1" lang="ja-JP" altLang="en-US" sz="1200">
                <a:solidFill>
                  <a:schemeClr val="accent1"/>
                </a:solidFill>
              </a:rPr>
              <a:t> </a:t>
            </a:r>
            <a:r>
              <a:rPr kumimoji="1" lang="en-US" altLang="ja-JP" sz="1200">
                <a:solidFill>
                  <a:schemeClr val="accent1"/>
                </a:solidFill>
              </a:rPr>
              <a:t>-</a:t>
            </a:r>
            <a:r>
              <a:rPr kumimoji="1" lang="ja-JP" altLang="en-US" sz="1200">
                <a:solidFill>
                  <a:schemeClr val="accent1"/>
                </a:solidFill>
              </a:rPr>
              <a:t>①ビジネスモデルの構造</a:t>
            </a:r>
            <a:endParaRPr kumimoji="1" lang="en-US" altLang="ja-JP" sz="1200">
              <a:solidFill>
                <a:schemeClr val="accent1"/>
              </a:solidFill>
            </a:endParaRPr>
          </a:p>
        </p:txBody>
      </p:sp>
      <p:graphicFrame>
        <p:nvGraphicFramePr>
          <p:cNvPr id="5" name="表 55">
            <a:extLst>
              <a:ext uri="{FF2B5EF4-FFF2-40B4-BE49-F238E27FC236}">
                <a16:creationId xmlns:a16="http://schemas.microsoft.com/office/drawing/2014/main" id="{7A6CCABF-1A27-38D4-EA8F-FE371669C2D2}"/>
              </a:ext>
            </a:extLst>
          </p:cNvPr>
          <p:cNvGraphicFramePr>
            <a:graphicFrameLocks noGrp="1"/>
          </p:cNvGraphicFramePr>
          <p:nvPr/>
        </p:nvGraphicFramePr>
        <p:xfrm>
          <a:off x="245097" y="2805779"/>
          <a:ext cx="8465270" cy="3668529"/>
        </p:xfrm>
        <a:graphic>
          <a:graphicData uri="http://schemas.openxmlformats.org/drawingml/2006/table">
            <a:tbl>
              <a:tblPr>
                <a:tableStyleId>{F5AB1C69-6EDB-4FF4-983F-18BD219EF322}</a:tableStyleId>
              </a:tblPr>
              <a:tblGrid>
                <a:gridCol w="1872708">
                  <a:extLst>
                    <a:ext uri="{9D8B030D-6E8A-4147-A177-3AD203B41FA5}">
                      <a16:colId xmlns:a16="http://schemas.microsoft.com/office/drawing/2014/main" val="907564764"/>
                    </a:ext>
                  </a:extLst>
                </a:gridCol>
                <a:gridCol w="6592562">
                  <a:extLst>
                    <a:ext uri="{9D8B030D-6E8A-4147-A177-3AD203B41FA5}">
                      <a16:colId xmlns:a16="http://schemas.microsoft.com/office/drawing/2014/main" val="2688030380"/>
                    </a:ext>
                  </a:extLst>
                </a:gridCol>
              </a:tblGrid>
              <a:tr h="438815">
                <a:tc>
                  <a:txBody>
                    <a:bodyPr/>
                    <a:lstStyle/>
                    <a:p>
                      <a:r>
                        <a:rPr kumimoji="1" lang="ja-JP" altLang="en-US" sz="1200" b="1">
                          <a:latin typeface="Meiryo UI" panose="020B0604030504040204" pitchFamily="50" charset="-128"/>
                          <a:ea typeface="Meiryo UI" panose="020B0604030504040204" pitchFamily="50" charset="-128"/>
                        </a:rPr>
                        <a:t>活用の用途</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kumimoji="1" lang="ja-JP" altLang="en-US" sz="1100">
                          <a:latin typeface="Meiryo UI" panose="020B0604030504040204" pitchFamily="50" charset="-128"/>
                          <a:ea typeface="Meiryo UI" panose="020B0604030504040204" pitchFamily="50" charset="-128"/>
                        </a:rPr>
                        <a:t>①相対契約（上げ</a:t>
                      </a:r>
                      <a:r>
                        <a:rPr kumimoji="1" lang="en-US" altLang="ja-JP" sz="1100">
                          <a:latin typeface="Meiryo UI" panose="020B0604030504040204" pitchFamily="50" charset="-128"/>
                          <a:ea typeface="Meiryo UI" panose="020B0604030504040204" pitchFamily="50" charset="-128"/>
                        </a:rPr>
                        <a:t>DR</a:t>
                      </a:r>
                      <a:r>
                        <a:rPr kumimoji="1" lang="ja-JP" altLang="en-US" sz="1100">
                          <a:latin typeface="Meiryo UI" panose="020B0604030504040204" pitchFamily="50" charset="-128"/>
                          <a:ea typeface="Meiryo UI" panose="020B0604030504040204" pitchFamily="50" charset="-128"/>
                        </a:rPr>
                        <a:t>）、②需給調整市場（三次調整力②）</a:t>
                      </a:r>
                      <a:r>
                        <a:rPr kumimoji="1" lang="en-US" altLang="ja-JP" sz="1100">
                          <a:solidFill>
                            <a:srgbClr val="FF0000"/>
                          </a:solidFill>
                          <a:latin typeface="Meiryo UI" panose="020B0604030504040204" pitchFamily="50" charset="-128"/>
                          <a:ea typeface="Meiryo UI" panose="020B0604030504040204" pitchFamily="50" charset="-128"/>
                        </a:rPr>
                        <a:t>※</a:t>
                      </a:r>
                      <a:r>
                        <a:rPr kumimoji="1" lang="ja-JP" altLang="en-US" sz="1100">
                          <a:solidFill>
                            <a:srgbClr val="FF0000"/>
                          </a:solidFill>
                          <a:latin typeface="Meiryo UI" panose="020B0604030504040204" pitchFamily="50" charset="-128"/>
                          <a:ea typeface="Meiryo UI" panose="020B0604030504040204" pitchFamily="50" charset="-128"/>
                        </a:rPr>
                        <a:t>積算除外なし</a:t>
                      </a:r>
                      <a:endParaRPr kumimoji="1" lang="en-US" altLang="ja-JP" sz="1100">
                        <a:solidFill>
                          <a:srgbClr val="FF0000"/>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27353669"/>
                  </a:ext>
                </a:extLst>
              </a:tr>
              <a:tr h="290455">
                <a:tc>
                  <a:txBody>
                    <a:bodyPr/>
                    <a:lstStyle/>
                    <a:p>
                      <a:r>
                        <a:rPr kumimoji="1" lang="ja-JP" altLang="en-US" sz="1200" b="1">
                          <a:latin typeface="Meiryo UI" panose="020B0604030504040204" pitchFamily="50" charset="-128"/>
                          <a:ea typeface="Meiryo UI" panose="020B0604030504040204" pitchFamily="50" charset="-128"/>
                        </a:rPr>
                        <a:t>活用電力量</a:t>
                      </a:r>
                      <a:r>
                        <a:rPr kumimoji="1" lang="en-US" altLang="ja-JP" sz="1200" b="1">
                          <a:latin typeface="Meiryo UI" panose="020B0604030504040204" pitchFamily="50" charset="-128"/>
                          <a:ea typeface="Meiryo UI" panose="020B0604030504040204" pitchFamily="50" charset="-128"/>
                        </a:rPr>
                        <a:t>(</a:t>
                      </a:r>
                      <a:r>
                        <a:rPr kumimoji="1" lang="ja-JP" altLang="en-US" sz="1200" b="1">
                          <a:latin typeface="Meiryo UI" panose="020B0604030504040204" pitchFamily="50" charset="-128"/>
                          <a:ea typeface="Meiryo UI" panose="020B0604030504040204" pitchFamily="50" charset="-128"/>
                        </a:rPr>
                        <a:t>積算</a:t>
                      </a:r>
                      <a:r>
                        <a:rPr kumimoji="1" lang="en-US" altLang="ja-JP" sz="1200" b="1">
                          <a:latin typeface="Meiryo UI" panose="020B0604030504040204" pitchFamily="50" charset="-128"/>
                          <a:ea typeface="Meiryo UI" panose="020B0604030504040204" pitchFamily="50" charset="-128"/>
                        </a:rPr>
                        <a:t>)</a:t>
                      </a:r>
                      <a:endParaRPr kumimoji="1" lang="ja-JP" altLang="en-US" sz="1200" b="1">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a:latin typeface="Meiryo UI" panose="020B0604030504040204" pitchFamily="50" charset="-128"/>
                          <a:ea typeface="Meiryo UI" panose="020B0604030504040204" pitchFamily="50" charset="-128"/>
                        </a:rPr>
                        <a:t>2,600,000kWh/</a:t>
                      </a:r>
                      <a:r>
                        <a:rPr kumimoji="1" lang="ja-JP" altLang="en-US" sz="1200">
                          <a:latin typeface="Meiryo UI" panose="020B0604030504040204" pitchFamily="50" charset="-128"/>
                          <a:ea typeface="Meiryo UI" panose="020B0604030504040204" pitchFamily="50" charset="-128"/>
                        </a:rPr>
                        <a:t>年</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72860315"/>
                  </a:ext>
                </a:extLst>
              </a:tr>
              <a:tr h="2939259">
                <a:tc>
                  <a:txBody>
                    <a:bodyPr/>
                    <a:lstStyle/>
                    <a:p>
                      <a:r>
                        <a:rPr kumimoji="1" lang="ja-JP" altLang="en-US" sz="1200" b="1" kern="1200">
                          <a:solidFill>
                            <a:schemeClr val="dk1"/>
                          </a:solidFill>
                          <a:latin typeface="Meiryo UI" panose="020B0604030504040204" pitchFamily="50" charset="-128"/>
                          <a:ea typeface="Meiryo UI" panose="020B0604030504040204" pitchFamily="50" charset="-128"/>
                          <a:cs typeface="+mn-cs"/>
                        </a:rPr>
                        <a:t>用途毎の</a:t>
                      </a:r>
                      <a:endParaRPr kumimoji="1" lang="en-US" altLang="ja-JP" sz="1200" b="1" kern="1200">
                        <a:solidFill>
                          <a:schemeClr val="dk1"/>
                        </a:solidFill>
                        <a:latin typeface="Meiryo UI" panose="020B0604030504040204" pitchFamily="50" charset="-128"/>
                        <a:ea typeface="Meiryo UI" panose="020B0604030504040204" pitchFamily="50" charset="-128"/>
                        <a:cs typeface="+mn-cs"/>
                      </a:endParaRPr>
                    </a:p>
                    <a:p>
                      <a:r>
                        <a:rPr kumimoji="1" lang="ja-JP" altLang="en-US" sz="1200" b="1" kern="1200">
                          <a:solidFill>
                            <a:schemeClr val="dk1"/>
                          </a:solidFill>
                          <a:latin typeface="Meiryo UI" panose="020B0604030504040204" pitchFamily="50" charset="-128"/>
                          <a:ea typeface="Meiryo UI" panose="020B0604030504040204" pitchFamily="50" charset="-128"/>
                          <a:cs typeface="+mn-cs"/>
                        </a:rPr>
                        <a:t>活用電力および</a:t>
                      </a:r>
                      <a:endParaRPr kumimoji="1" lang="en-US" altLang="ja-JP" sz="1200" b="1" kern="1200">
                        <a:solidFill>
                          <a:schemeClr val="dk1"/>
                        </a:solidFill>
                        <a:latin typeface="Meiryo UI" panose="020B0604030504040204" pitchFamily="50" charset="-128"/>
                        <a:ea typeface="Meiryo UI" panose="020B0604030504040204" pitchFamily="50" charset="-128"/>
                        <a:cs typeface="+mn-cs"/>
                      </a:endParaRPr>
                    </a:p>
                    <a:p>
                      <a:r>
                        <a:rPr kumimoji="1" lang="ja-JP" altLang="en-US" sz="1200" b="1" kern="1200">
                          <a:solidFill>
                            <a:schemeClr val="dk1"/>
                          </a:solidFill>
                          <a:latin typeface="Meiryo UI" panose="020B0604030504040204" pitchFamily="50" charset="-128"/>
                          <a:ea typeface="Meiryo UI" panose="020B0604030504040204" pitchFamily="50" charset="-128"/>
                          <a:cs typeface="+mn-cs"/>
                        </a:rPr>
                        <a:t>活用電力量の</a:t>
                      </a:r>
                      <a:endParaRPr kumimoji="1" lang="en-US" altLang="ja-JP" sz="1200" b="1" kern="1200">
                        <a:solidFill>
                          <a:schemeClr val="dk1"/>
                        </a:solidFill>
                        <a:latin typeface="Meiryo UI" panose="020B0604030504040204" pitchFamily="50" charset="-128"/>
                        <a:ea typeface="Meiryo UI" panose="020B0604030504040204" pitchFamily="50" charset="-128"/>
                        <a:cs typeface="+mn-cs"/>
                      </a:endParaRPr>
                    </a:p>
                    <a:p>
                      <a:r>
                        <a:rPr kumimoji="1" lang="ja-JP" altLang="en-US" sz="1200" b="1" kern="1200">
                          <a:solidFill>
                            <a:schemeClr val="dk1"/>
                          </a:solidFill>
                          <a:latin typeface="Meiryo UI" panose="020B0604030504040204" pitchFamily="50" charset="-128"/>
                          <a:ea typeface="Meiryo UI" panose="020B0604030504040204" pitchFamily="50" charset="-128"/>
                          <a:cs typeface="+mn-cs"/>
                        </a:rPr>
                        <a:t>関係図</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99638786"/>
                  </a:ext>
                </a:extLst>
              </a:tr>
            </a:tbl>
          </a:graphicData>
        </a:graphic>
      </p:graphicFrame>
      <p:sp>
        <p:nvSpPr>
          <p:cNvPr id="28" name="正方形/長方形 27">
            <a:extLst>
              <a:ext uri="{FF2B5EF4-FFF2-40B4-BE49-F238E27FC236}">
                <a16:creationId xmlns:a16="http://schemas.microsoft.com/office/drawing/2014/main" id="{69DB3848-C924-7E63-2382-ADB2725E869A}"/>
              </a:ext>
            </a:extLst>
          </p:cNvPr>
          <p:cNvSpPr/>
          <p:nvPr/>
        </p:nvSpPr>
        <p:spPr>
          <a:xfrm>
            <a:off x="176954" y="2362200"/>
            <a:ext cx="8641251" cy="429317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9" name="直線矢印コネクタ 28">
            <a:extLst>
              <a:ext uri="{FF2B5EF4-FFF2-40B4-BE49-F238E27FC236}">
                <a16:creationId xmlns:a16="http://schemas.microsoft.com/office/drawing/2014/main" id="{61F99698-ED7F-881E-9453-0429000E3D4B}"/>
              </a:ext>
            </a:extLst>
          </p:cNvPr>
          <p:cNvCxnSpPr>
            <a:cxnSpLocks/>
          </p:cNvCxnSpPr>
          <p:nvPr/>
        </p:nvCxnSpPr>
        <p:spPr>
          <a:xfrm flipV="1">
            <a:off x="3452384" y="3741904"/>
            <a:ext cx="0" cy="251507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テキスト ボックス 29">
            <a:extLst>
              <a:ext uri="{FF2B5EF4-FFF2-40B4-BE49-F238E27FC236}">
                <a16:creationId xmlns:a16="http://schemas.microsoft.com/office/drawing/2014/main" id="{A817D06A-FAF4-011F-56D0-0C37BA4D03D2}"/>
              </a:ext>
            </a:extLst>
          </p:cNvPr>
          <p:cNvSpPr txBox="1"/>
          <p:nvPr/>
        </p:nvSpPr>
        <p:spPr>
          <a:xfrm>
            <a:off x="4509666" y="6256980"/>
            <a:ext cx="697627" cy="215444"/>
          </a:xfrm>
          <a:prstGeom prst="rect">
            <a:avLst/>
          </a:prstGeom>
          <a:noFill/>
        </p:spPr>
        <p:txBody>
          <a:bodyPr wrap="none" rtlCol="0">
            <a:spAutoFit/>
          </a:bodyPr>
          <a:lstStyle/>
          <a:p>
            <a:r>
              <a:rPr kumimoji="1" lang="ja-JP" altLang="en-US" sz="800">
                <a:latin typeface="Meiryo UI" panose="020B0604030504040204" pitchFamily="50" charset="-128"/>
                <a:ea typeface="Meiryo UI" panose="020B0604030504040204" pitchFamily="50" charset="-128"/>
              </a:rPr>
              <a:t>活用の用途</a:t>
            </a:r>
          </a:p>
        </p:txBody>
      </p:sp>
      <p:sp>
        <p:nvSpPr>
          <p:cNvPr id="31" name="正方形/長方形 30">
            <a:extLst>
              <a:ext uri="{FF2B5EF4-FFF2-40B4-BE49-F238E27FC236}">
                <a16:creationId xmlns:a16="http://schemas.microsoft.com/office/drawing/2014/main" id="{9B25FF79-AA93-3E3C-53AE-81D6BB8CF629}"/>
              </a:ext>
            </a:extLst>
          </p:cNvPr>
          <p:cNvSpPr/>
          <p:nvPr/>
        </p:nvSpPr>
        <p:spPr>
          <a:xfrm>
            <a:off x="5679157" y="3883498"/>
            <a:ext cx="364176" cy="2262912"/>
          </a:xfrm>
          <a:prstGeom prst="rect">
            <a:avLst/>
          </a:prstGeom>
          <a:solidFill>
            <a:schemeClr val="accent2">
              <a:lumMod val="20000"/>
              <a:lumOff val="80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vert="eaVert" rtlCol="0" anchor="ctr"/>
          <a:lstStyle/>
          <a:p>
            <a:r>
              <a:rPr kumimoji="1" lang="ja-JP" altLang="en-US" sz="1000">
                <a:latin typeface="Meiryo UI" panose="020B0604030504040204" pitchFamily="50" charset="-128"/>
                <a:ea typeface="Meiryo UI" panose="020B0604030504040204" pitchFamily="50" charset="-128"/>
              </a:rPr>
              <a:t>②需給調整市場</a:t>
            </a:r>
            <a:r>
              <a:rPr kumimoji="1" lang="en-US" altLang="ja-JP" sz="1000">
                <a:latin typeface="Meiryo UI" panose="020B0604030504040204" pitchFamily="50" charset="-128"/>
                <a:ea typeface="Meiryo UI" panose="020B0604030504040204" pitchFamily="50" charset="-128"/>
              </a:rPr>
              <a:t>(</a:t>
            </a:r>
            <a:r>
              <a:rPr kumimoji="1" lang="ja-JP" altLang="en-US" sz="1000">
                <a:latin typeface="Meiryo UI" panose="020B0604030504040204" pitchFamily="50" charset="-128"/>
                <a:ea typeface="Meiryo UI" panose="020B0604030504040204" pitchFamily="50" charset="-128"/>
              </a:rPr>
              <a:t>三次②</a:t>
            </a:r>
            <a:r>
              <a:rPr kumimoji="1" lang="en-US" altLang="ja-JP" sz="1000">
                <a:latin typeface="Meiryo UI" panose="020B0604030504040204" pitchFamily="50" charset="-128"/>
                <a:ea typeface="Meiryo UI" panose="020B0604030504040204" pitchFamily="50" charset="-128"/>
              </a:rPr>
              <a:t>)</a:t>
            </a:r>
          </a:p>
          <a:p>
            <a:r>
              <a:rPr kumimoji="1" lang="ja-JP" altLang="en-US" sz="1000">
                <a:latin typeface="Meiryo UI" panose="020B0604030504040204" pitchFamily="50" charset="-128"/>
                <a:ea typeface="Meiryo UI" panose="020B0604030504040204" pitchFamily="50" charset="-128"/>
              </a:rPr>
              <a:t>　１０００</a:t>
            </a:r>
            <a:r>
              <a:rPr kumimoji="1" lang="en-US" altLang="ja-JP" sz="1000">
                <a:latin typeface="Meiryo UI" panose="020B0604030504040204" pitchFamily="50" charset="-128"/>
                <a:ea typeface="Meiryo UI" panose="020B0604030504040204" pitchFamily="50" charset="-128"/>
              </a:rPr>
              <a:t>kW</a:t>
            </a:r>
          </a:p>
        </p:txBody>
      </p:sp>
      <p:sp>
        <p:nvSpPr>
          <p:cNvPr id="33" name="正方形/長方形 32">
            <a:extLst>
              <a:ext uri="{FF2B5EF4-FFF2-40B4-BE49-F238E27FC236}">
                <a16:creationId xmlns:a16="http://schemas.microsoft.com/office/drawing/2014/main" id="{9248932E-2938-6B33-088E-D1AC73EF3492}"/>
              </a:ext>
            </a:extLst>
          </p:cNvPr>
          <p:cNvSpPr/>
          <p:nvPr/>
        </p:nvSpPr>
        <p:spPr>
          <a:xfrm>
            <a:off x="3519863" y="3890465"/>
            <a:ext cx="2068802" cy="2268000"/>
          </a:xfrm>
          <a:prstGeom prst="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en-US" altLang="ja-JP" sz="1200">
              <a:solidFill>
                <a:schemeClr val="tx1"/>
              </a:solidFill>
            </a:endParaRPr>
          </a:p>
        </p:txBody>
      </p:sp>
      <p:sp>
        <p:nvSpPr>
          <p:cNvPr id="34" name="テキスト ボックス 33">
            <a:extLst>
              <a:ext uri="{FF2B5EF4-FFF2-40B4-BE49-F238E27FC236}">
                <a16:creationId xmlns:a16="http://schemas.microsoft.com/office/drawing/2014/main" id="{201F9CDF-F4F5-EA3C-149B-ECC50EF77413}"/>
              </a:ext>
            </a:extLst>
          </p:cNvPr>
          <p:cNvSpPr txBox="1"/>
          <p:nvPr/>
        </p:nvSpPr>
        <p:spPr>
          <a:xfrm>
            <a:off x="4317129" y="3927385"/>
            <a:ext cx="338554" cy="2304813"/>
          </a:xfrm>
          <a:prstGeom prst="rect">
            <a:avLst/>
          </a:prstGeom>
          <a:noFill/>
        </p:spPr>
        <p:txBody>
          <a:bodyPr vert="eaVert" wrap="square" rtlCol="0">
            <a:spAutoFit/>
          </a:bodyPr>
          <a:lstStyle/>
          <a:p>
            <a:r>
              <a:rPr kumimoji="1" lang="ja-JP" altLang="en-US" sz="1000">
                <a:latin typeface="Meiryo UI" panose="020B0604030504040204" pitchFamily="50" charset="-128"/>
                <a:ea typeface="Meiryo UI" panose="020B0604030504040204" pitchFamily="50" charset="-128"/>
              </a:rPr>
              <a:t>①相対契約（上げ</a:t>
            </a:r>
            <a:r>
              <a:rPr kumimoji="1" lang="en-US" altLang="ja-JP" sz="1000">
                <a:latin typeface="Meiryo UI" panose="020B0604030504040204" pitchFamily="50" charset="-128"/>
                <a:ea typeface="Meiryo UI" panose="020B0604030504040204" pitchFamily="50" charset="-128"/>
              </a:rPr>
              <a:t>DR</a:t>
            </a:r>
            <a:r>
              <a:rPr kumimoji="1" lang="ja-JP" altLang="en-US" sz="1000">
                <a:latin typeface="Meiryo UI" panose="020B0604030504040204" pitchFamily="50" charset="-128"/>
                <a:ea typeface="Meiryo UI" panose="020B0604030504040204" pitchFamily="50" charset="-128"/>
              </a:rPr>
              <a:t>）　１０００</a:t>
            </a:r>
            <a:r>
              <a:rPr kumimoji="1" lang="en-US" altLang="ja-JP" sz="1000">
                <a:latin typeface="Meiryo UI" panose="020B0604030504040204" pitchFamily="50" charset="-128"/>
                <a:ea typeface="Meiryo UI" panose="020B0604030504040204" pitchFamily="50" charset="-128"/>
              </a:rPr>
              <a:t>kW</a:t>
            </a:r>
          </a:p>
        </p:txBody>
      </p:sp>
      <p:sp>
        <p:nvSpPr>
          <p:cNvPr id="35" name="テキスト ボックス 34">
            <a:extLst>
              <a:ext uri="{FF2B5EF4-FFF2-40B4-BE49-F238E27FC236}">
                <a16:creationId xmlns:a16="http://schemas.microsoft.com/office/drawing/2014/main" id="{3899D697-A91F-F33A-D03C-3A5C14D688CE}"/>
              </a:ext>
            </a:extLst>
          </p:cNvPr>
          <p:cNvSpPr txBox="1"/>
          <p:nvPr/>
        </p:nvSpPr>
        <p:spPr>
          <a:xfrm rot="16200000">
            <a:off x="2932386" y="4928015"/>
            <a:ext cx="800219" cy="215444"/>
          </a:xfrm>
          <a:prstGeom prst="rect">
            <a:avLst/>
          </a:prstGeom>
          <a:noFill/>
        </p:spPr>
        <p:txBody>
          <a:bodyPr wrap="none" rtlCol="0">
            <a:spAutoFit/>
          </a:bodyPr>
          <a:lstStyle/>
          <a:p>
            <a:r>
              <a:rPr kumimoji="1" lang="ja-JP" altLang="en-US" sz="800">
                <a:latin typeface="Meiryo UI" panose="020B0604030504040204" pitchFamily="50" charset="-128"/>
                <a:ea typeface="Meiryo UI" panose="020B0604030504040204" pitchFamily="50" charset="-128"/>
              </a:rPr>
              <a:t>定格消費電力</a:t>
            </a:r>
          </a:p>
        </p:txBody>
      </p:sp>
      <p:sp>
        <p:nvSpPr>
          <p:cNvPr id="36" name="左中かっこ 35">
            <a:extLst>
              <a:ext uri="{FF2B5EF4-FFF2-40B4-BE49-F238E27FC236}">
                <a16:creationId xmlns:a16="http://schemas.microsoft.com/office/drawing/2014/main" id="{BD615A4A-4D93-8943-E8CC-BB90E010BA04}"/>
              </a:ext>
            </a:extLst>
          </p:cNvPr>
          <p:cNvSpPr/>
          <p:nvPr/>
        </p:nvSpPr>
        <p:spPr>
          <a:xfrm flipH="1">
            <a:off x="6728834" y="3890465"/>
            <a:ext cx="104793" cy="2286000"/>
          </a:xfrm>
          <a:prstGeom prst="leftBrace">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7" name="テキスト ボックス 36">
            <a:extLst>
              <a:ext uri="{FF2B5EF4-FFF2-40B4-BE49-F238E27FC236}">
                <a16:creationId xmlns:a16="http://schemas.microsoft.com/office/drawing/2014/main" id="{F3C1642D-5443-54D9-67C8-7C39DBE8153B}"/>
              </a:ext>
            </a:extLst>
          </p:cNvPr>
          <p:cNvSpPr txBox="1"/>
          <p:nvPr/>
        </p:nvSpPr>
        <p:spPr>
          <a:xfrm>
            <a:off x="6385931" y="4804528"/>
            <a:ext cx="790602" cy="400110"/>
          </a:xfrm>
          <a:prstGeom prst="rect">
            <a:avLst/>
          </a:prstGeom>
          <a:solidFill>
            <a:schemeClr val="bg1"/>
          </a:solidFill>
          <a:ln>
            <a:solidFill>
              <a:srgbClr val="FF0000"/>
            </a:solidFill>
          </a:ln>
        </p:spPr>
        <p:txBody>
          <a:bodyPr wrap="none" rtlCol="0">
            <a:spAutoFit/>
          </a:bodyPr>
          <a:lstStyle/>
          <a:p>
            <a:pPr algn="ctr"/>
            <a:r>
              <a:rPr kumimoji="1" lang="ja-JP" altLang="en-US" sz="1000" b="1">
                <a:solidFill>
                  <a:srgbClr val="FF0000"/>
                </a:solidFill>
                <a:latin typeface="Meiryo UI" panose="020B0604030504040204" pitchFamily="50" charset="-128"/>
                <a:ea typeface="Meiryo UI" panose="020B0604030504040204" pitchFamily="50" charset="-128"/>
              </a:rPr>
              <a:t>活用電力</a:t>
            </a:r>
            <a:endParaRPr kumimoji="1" lang="en-US" altLang="ja-JP" sz="1000" b="1">
              <a:solidFill>
                <a:srgbClr val="FF0000"/>
              </a:solidFill>
              <a:latin typeface="Meiryo UI" panose="020B0604030504040204" pitchFamily="50" charset="-128"/>
              <a:ea typeface="Meiryo UI" panose="020B0604030504040204" pitchFamily="50" charset="-128"/>
            </a:endParaRPr>
          </a:p>
          <a:p>
            <a:pPr algn="ctr"/>
            <a:r>
              <a:rPr kumimoji="1" lang="en-US" altLang="ja-JP" sz="1000" b="1">
                <a:solidFill>
                  <a:srgbClr val="FF0000"/>
                </a:solidFill>
                <a:latin typeface="Meiryo UI" panose="020B0604030504040204" pitchFamily="50" charset="-128"/>
                <a:ea typeface="Meiryo UI" panose="020B0604030504040204" pitchFamily="50" charset="-128"/>
              </a:rPr>
              <a:t>1,000kW</a:t>
            </a:r>
            <a:endParaRPr kumimoji="1" lang="ja-JP" altLang="en-US" sz="1000" b="1">
              <a:solidFill>
                <a:srgbClr val="FF0000"/>
              </a:solidFill>
              <a:latin typeface="Meiryo UI" panose="020B0604030504040204" pitchFamily="50" charset="-128"/>
              <a:ea typeface="Meiryo UI" panose="020B0604030504040204" pitchFamily="50" charset="-128"/>
            </a:endParaRPr>
          </a:p>
        </p:txBody>
      </p:sp>
      <p:cxnSp>
        <p:nvCxnSpPr>
          <p:cNvPr id="38" name="直線コネクタ 37">
            <a:extLst>
              <a:ext uri="{FF2B5EF4-FFF2-40B4-BE49-F238E27FC236}">
                <a16:creationId xmlns:a16="http://schemas.microsoft.com/office/drawing/2014/main" id="{74E199F0-B059-40B5-5E38-A4CBDC4269A7}"/>
              </a:ext>
            </a:extLst>
          </p:cNvPr>
          <p:cNvCxnSpPr>
            <a:cxnSpLocks/>
          </p:cNvCxnSpPr>
          <p:nvPr/>
        </p:nvCxnSpPr>
        <p:spPr>
          <a:xfrm>
            <a:off x="6009984" y="3883498"/>
            <a:ext cx="72000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9" name="テキスト ボックス 38">
            <a:extLst>
              <a:ext uri="{FF2B5EF4-FFF2-40B4-BE49-F238E27FC236}">
                <a16:creationId xmlns:a16="http://schemas.microsoft.com/office/drawing/2014/main" id="{262081BE-A13B-11F4-84A2-472B7381A41D}"/>
              </a:ext>
            </a:extLst>
          </p:cNvPr>
          <p:cNvSpPr txBox="1"/>
          <p:nvPr/>
        </p:nvSpPr>
        <p:spPr>
          <a:xfrm>
            <a:off x="4028681" y="3609557"/>
            <a:ext cx="1745588" cy="215444"/>
          </a:xfrm>
          <a:prstGeom prst="rect">
            <a:avLst/>
          </a:prstGeom>
          <a:noFill/>
        </p:spPr>
        <p:txBody>
          <a:bodyPr wrap="square">
            <a:spAutoFit/>
          </a:bodyPr>
          <a:lstStyle/>
          <a:p>
            <a:pPr algn="ctr"/>
            <a:r>
              <a:rPr kumimoji="1" lang="ja-JP" altLang="en-US" sz="800">
                <a:latin typeface="Meiryo UI" panose="020B0604030504040204" pitchFamily="50" charset="-128"/>
                <a:ea typeface="Meiryo UI" panose="020B0604030504040204" pitchFamily="50" charset="-128"/>
              </a:rPr>
              <a:t>定格消費電力（</a:t>
            </a:r>
            <a:r>
              <a:rPr kumimoji="1" lang="en-US" altLang="ja-JP" sz="800">
                <a:latin typeface="Meiryo UI" panose="020B0604030504040204" pitchFamily="50" charset="-128"/>
                <a:ea typeface="Meiryo UI" panose="020B0604030504040204" pitchFamily="50" charset="-128"/>
              </a:rPr>
              <a:t>1,000kW</a:t>
            </a:r>
            <a:r>
              <a:rPr kumimoji="1" lang="ja-JP" altLang="en-US" sz="800">
                <a:latin typeface="Meiryo UI" panose="020B0604030504040204" pitchFamily="50" charset="-128"/>
                <a:ea typeface="Meiryo UI" panose="020B0604030504040204" pitchFamily="50" charset="-128"/>
              </a:rPr>
              <a:t>）</a:t>
            </a:r>
            <a:endParaRPr kumimoji="1" lang="en-US" altLang="ja-JP" sz="800">
              <a:latin typeface="Meiryo UI" panose="020B0604030504040204" pitchFamily="50" charset="-128"/>
              <a:ea typeface="Meiryo UI" panose="020B0604030504040204" pitchFamily="50" charset="-128"/>
            </a:endParaRPr>
          </a:p>
        </p:txBody>
      </p:sp>
      <p:cxnSp>
        <p:nvCxnSpPr>
          <p:cNvPr id="40" name="直線コネクタ 39">
            <a:extLst>
              <a:ext uri="{FF2B5EF4-FFF2-40B4-BE49-F238E27FC236}">
                <a16:creationId xmlns:a16="http://schemas.microsoft.com/office/drawing/2014/main" id="{915486A9-EFDE-F5B6-6DDB-180844C8AB43}"/>
              </a:ext>
            </a:extLst>
          </p:cNvPr>
          <p:cNvCxnSpPr>
            <a:cxnSpLocks/>
          </p:cNvCxnSpPr>
          <p:nvPr/>
        </p:nvCxnSpPr>
        <p:spPr>
          <a:xfrm>
            <a:off x="6027081" y="6188109"/>
            <a:ext cx="72000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34A57402-0FF0-CD13-5000-C6CF1E8AF13D}"/>
              </a:ext>
            </a:extLst>
          </p:cNvPr>
          <p:cNvCxnSpPr>
            <a:cxnSpLocks/>
          </p:cNvCxnSpPr>
          <p:nvPr/>
        </p:nvCxnSpPr>
        <p:spPr>
          <a:xfrm>
            <a:off x="3437077" y="6256980"/>
            <a:ext cx="2928796" cy="0"/>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AF928CE2-55AC-8C52-7C85-CB3C507A3EE5}"/>
              </a:ext>
            </a:extLst>
          </p:cNvPr>
          <p:cNvSpPr txBox="1"/>
          <p:nvPr/>
        </p:nvSpPr>
        <p:spPr>
          <a:xfrm>
            <a:off x="6192000" y="0"/>
            <a:ext cx="2952000" cy="369332"/>
          </a:xfrm>
          <a:prstGeom prst="rect">
            <a:avLst/>
          </a:prstGeom>
          <a:solidFill>
            <a:schemeClr val="accent1"/>
          </a:solidFill>
          <a:ln>
            <a:solidFill>
              <a:schemeClr val="accent1"/>
            </a:solidFill>
          </a:ln>
        </p:spPr>
        <p:txBody>
          <a:bodyPr wrap="square" rtlCol="0">
            <a:spAutoFit/>
          </a:bodyPr>
          <a:lstStyle/>
          <a:p>
            <a:r>
              <a:rPr kumimoji="1" lang="ja-JP" altLang="en-US" b="1">
                <a:solidFill>
                  <a:schemeClr val="bg1"/>
                </a:solidFill>
              </a:rPr>
              <a:t>水電解装置の場合</a:t>
            </a:r>
          </a:p>
        </p:txBody>
      </p:sp>
    </p:spTree>
    <p:extLst>
      <p:ext uri="{BB962C8B-B14F-4D97-AF65-F5344CB8AC3E}">
        <p14:creationId xmlns:p14="http://schemas.microsoft.com/office/powerpoint/2010/main" val="29179296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2B0969-F151-102E-C782-4BAED0FB48E4}"/>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BEA13E46-A6B4-FB2B-E2FC-00C8634DE7D6}"/>
              </a:ext>
            </a:extLst>
          </p:cNvPr>
          <p:cNvSpPr>
            <a:spLocks noGrp="1"/>
          </p:cNvSpPr>
          <p:nvPr>
            <p:ph type="title"/>
          </p:nvPr>
        </p:nvSpPr>
        <p:spPr>
          <a:xfrm>
            <a:off x="178206" y="202622"/>
            <a:ext cx="8640000" cy="540000"/>
          </a:xfrm>
          <a:ln>
            <a:noFill/>
          </a:ln>
        </p:spPr>
        <p:txBody>
          <a:bodyPr>
            <a:normAutofit/>
          </a:bodyPr>
          <a:lstStyle/>
          <a:p>
            <a:r>
              <a:rPr lang="ja-JP" altLang="en-US"/>
              <a:t>５．ビジネスモデルの構造</a:t>
            </a:r>
            <a:endParaRPr kumimoji="1" lang="ja-JP" altLang="en-US"/>
          </a:p>
        </p:txBody>
      </p:sp>
      <p:sp>
        <p:nvSpPr>
          <p:cNvPr id="162" name="正方形/長方形 161">
            <a:extLst>
              <a:ext uri="{FF2B5EF4-FFF2-40B4-BE49-F238E27FC236}">
                <a16:creationId xmlns:a16="http://schemas.microsoft.com/office/drawing/2014/main" id="{0E0E6F0E-C4C3-8B9C-3CB3-10005BBE08F8}"/>
              </a:ext>
            </a:extLst>
          </p:cNvPr>
          <p:cNvSpPr/>
          <p:nvPr/>
        </p:nvSpPr>
        <p:spPr>
          <a:xfrm>
            <a:off x="194334" y="1871878"/>
            <a:ext cx="8623872" cy="47835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CDBB5573-08FD-ECBC-B390-8993E79DCDB2}"/>
              </a:ext>
            </a:extLst>
          </p:cNvPr>
          <p:cNvSpPr txBox="1"/>
          <p:nvPr/>
        </p:nvSpPr>
        <p:spPr>
          <a:xfrm>
            <a:off x="178206" y="1184070"/>
            <a:ext cx="8640000" cy="461665"/>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kumimoji="1" lang="ja-JP" altLang="en-US" sz="1200">
                <a:latin typeface="Meiryo UI" panose="020B0604030504040204" pitchFamily="50" charset="-128"/>
                <a:ea typeface="Meiryo UI" panose="020B0604030504040204" pitchFamily="50" charset="-128"/>
              </a:rPr>
              <a:t>このページは、黄色箇所に数字を入れ、他の箇所は変更しないこと。</a:t>
            </a:r>
            <a:endParaRPr kumimoji="1" lang="en-US" altLang="ja-JP" sz="120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kumimoji="1" lang="ja-JP" altLang="en-US" sz="1200">
                <a:latin typeface="Meiryo UI" panose="020B0604030504040204" pitchFamily="50" charset="-128"/>
                <a:ea typeface="Meiryo UI" panose="020B0604030504040204" pitchFamily="50" charset="-128"/>
              </a:rPr>
              <a:t>値の根拠等は次のページに記載してもよい。</a:t>
            </a:r>
            <a:endParaRPr kumimoji="1" lang="en-US" altLang="ja-JP" sz="120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29B8EC60-3439-4D3E-0969-5BE544993A7D}"/>
              </a:ext>
            </a:extLst>
          </p:cNvPr>
          <p:cNvSpPr txBox="1"/>
          <p:nvPr/>
        </p:nvSpPr>
        <p:spPr>
          <a:xfrm>
            <a:off x="178206" y="763291"/>
            <a:ext cx="6287088" cy="400110"/>
          </a:xfrm>
          <a:prstGeom prst="rect">
            <a:avLst/>
          </a:prstGeom>
          <a:noFill/>
        </p:spPr>
        <p:txBody>
          <a:bodyPr wrap="squar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１</a:t>
            </a:r>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 補助対象設備の用途　</a:t>
            </a:r>
            <a:r>
              <a:rPr kumimoji="1" lang="en-US" altLang="ja-JP" sz="2000" b="1">
                <a:latin typeface="Meiryo UI" panose="020B0604030504040204" pitchFamily="50" charset="-128"/>
                <a:ea typeface="Meiryo UI" panose="020B0604030504040204" pitchFamily="50" charset="-128"/>
              </a:rPr>
              <a:t>B.</a:t>
            </a:r>
            <a:r>
              <a:rPr kumimoji="1" lang="ja-JP" altLang="en-US" sz="2000" b="1">
                <a:latin typeface="Meiryo UI" panose="020B0604030504040204" pitchFamily="50" charset="-128"/>
                <a:ea typeface="Meiryo UI" panose="020B0604030504040204" pitchFamily="50" charset="-128"/>
              </a:rPr>
              <a:t>根拠（算出根拠 等）</a:t>
            </a:r>
          </a:p>
        </p:txBody>
      </p:sp>
      <p:grpSp>
        <p:nvGrpSpPr>
          <p:cNvPr id="27" name="グループ化 26">
            <a:extLst>
              <a:ext uri="{FF2B5EF4-FFF2-40B4-BE49-F238E27FC236}">
                <a16:creationId xmlns:a16="http://schemas.microsoft.com/office/drawing/2014/main" id="{A68F774E-1C05-E07D-031B-D2E521F17E7F}"/>
              </a:ext>
            </a:extLst>
          </p:cNvPr>
          <p:cNvGrpSpPr/>
          <p:nvPr/>
        </p:nvGrpSpPr>
        <p:grpSpPr>
          <a:xfrm>
            <a:off x="194334" y="1871878"/>
            <a:ext cx="8541983" cy="4725493"/>
            <a:chOff x="111226" y="1732736"/>
            <a:chExt cx="8541983" cy="4725493"/>
          </a:xfrm>
        </p:grpSpPr>
        <p:sp>
          <p:nvSpPr>
            <p:cNvPr id="56" name="テキスト ボックス 55">
              <a:extLst>
                <a:ext uri="{FF2B5EF4-FFF2-40B4-BE49-F238E27FC236}">
                  <a16:creationId xmlns:a16="http://schemas.microsoft.com/office/drawing/2014/main" id="{E307783A-FF07-63BA-F3E2-7C2417FFC073}"/>
                </a:ext>
              </a:extLst>
            </p:cNvPr>
            <p:cNvSpPr txBox="1"/>
            <p:nvPr/>
          </p:nvSpPr>
          <p:spPr>
            <a:xfrm>
              <a:off x="150029" y="1732736"/>
              <a:ext cx="1283449" cy="291170"/>
            </a:xfrm>
            <a:prstGeom prst="rect">
              <a:avLst/>
            </a:prstGeom>
            <a:noFill/>
          </p:spPr>
          <p:txBody>
            <a:bodyPr wrap="square" rtlCol="0">
              <a:spAutoFit/>
            </a:bodyPr>
            <a:lstStyle/>
            <a:p>
              <a:r>
                <a:rPr lang="ja-JP" altLang="en-US" sz="1292">
                  <a:latin typeface="Meiryo UI" panose="020B0604030504040204" pitchFamily="50" charset="-128"/>
                  <a:ea typeface="Meiryo UI" panose="020B0604030504040204" pitchFamily="50" charset="-128"/>
                </a:rPr>
                <a:t>■活用電力率</a:t>
              </a:r>
            </a:p>
          </p:txBody>
        </p:sp>
        <p:sp>
          <p:nvSpPr>
            <p:cNvPr id="57" name="テキスト ボックス 1">
              <a:extLst>
                <a:ext uri="{FF2B5EF4-FFF2-40B4-BE49-F238E27FC236}">
                  <a16:creationId xmlns:a16="http://schemas.microsoft.com/office/drawing/2014/main" id="{6463F05D-A403-B9B6-6CD8-0FD46C0EF9B2}"/>
                </a:ext>
              </a:extLst>
            </p:cNvPr>
            <p:cNvSpPr txBox="1"/>
            <p:nvPr/>
          </p:nvSpPr>
          <p:spPr>
            <a:xfrm>
              <a:off x="272035" y="2031068"/>
              <a:ext cx="3611466" cy="574742"/>
            </a:xfrm>
            <a:prstGeom prst="rect">
              <a:avLst/>
            </a:prstGeom>
            <a:solidFill>
              <a:schemeClr val="lt1"/>
            </a:solidFill>
            <a:ln w="12700"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ts val="1385"/>
                </a:lnSpc>
              </a:pPr>
              <a:r>
                <a:rPr lang="en-US" altLang="ja-JP" sz="1108">
                  <a:latin typeface="Meiryo UI" panose="020B0604030504040204" pitchFamily="50" charset="-128"/>
                  <a:ea typeface="Meiryo UI" panose="020B0604030504040204" pitchFamily="50" charset="-128"/>
                </a:rPr>
                <a:t>【</a:t>
              </a:r>
              <a:r>
                <a:rPr lang="ja-JP" altLang="en-US" sz="1108">
                  <a:latin typeface="Meiryo UI" panose="020B0604030504040204" pitchFamily="50" charset="-128"/>
                  <a:ea typeface="Meiryo UI" panose="020B0604030504040204" pitchFamily="50" charset="-128"/>
                </a:rPr>
                <a:t>活用電力率（％）＝（</a:t>
              </a:r>
              <a:r>
                <a:rPr lang="en-US" altLang="ja-JP" sz="1108">
                  <a:latin typeface="Meiryo UI" panose="020B0604030504040204" pitchFamily="50" charset="-128"/>
                  <a:ea typeface="Meiryo UI" panose="020B0604030504040204" pitchFamily="50" charset="-128"/>
                </a:rPr>
                <a:t>g</a:t>
              </a:r>
              <a:r>
                <a:rPr lang="ja-JP" altLang="en-US" sz="1108">
                  <a:latin typeface="Meiryo UI" panose="020B0604030504040204" pitchFamily="50" charset="-128"/>
                  <a:ea typeface="Meiryo UI" panose="020B0604030504040204" pitchFamily="50" charset="-128"/>
                </a:rPr>
                <a:t>／</a:t>
              </a:r>
              <a:r>
                <a:rPr lang="en-US" altLang="ja-JP" sz="1108">
                  <a:latin typeface="Meiryo UI" panose="020B0604030504040204" pitchFamily="50" charset="-128"/>
                  <a:ea typeface="Meiryo UI" panose="020B0604030504040204" pitchFamily="50" charset="-128"/>
                </a:rPr>
                <a:t>h×100】 </a:t>
              </a:r>
            </a:p>
            <a:p>
              <a:pPr>
                <a:lnSpc>
                  <a:spcPts val="1385"/>
                </a:lnSpc>
              </a:pPr>
              <a:r>
                <a:rPr lang="ja-JP" altLang="en-US" sz="1108">
                  <a:latin typeface="Meiryo UI" panose="020B0604030504040204" pitchFamily="50" charset="-128"/>
                  <a:ea typeface="Meiryo UI" panose="020B0604030504040204" pitchFamily="50" charset="-128"/>
                </a:rPr>
                <a:t>  </a:t>
              </a:r>
              <a:r>
                <a:rPr lang="en-US" altLang="ja-JP" sz="1108">
                  <a:latin typeface="Meiryo UI" panose="020B0604030504040204" pitchFamily="50" charset="-128"/>
                  <a:ea typeface="Meiryo UI" panose="020B0604030504040204" pitchFamily="50" charset="-128"/>
                </a:rPr>
                <a:t>g</a:t>
              </a:r>
              <a:r>
                <a:rPr lang="ja-JP" altLang="en-US" sz="1108">
                  <a:latin typeface="Meiryo UI" panose="020B0604030504040204" pitchFamily="50" charset="-128"/>
                  <a:ea typeface="Meiryo UI" panose="020B0604030504040204" pitchFamily="50" charset="-128"/>
                </a:rPr>
                <a:t> ： （活用電力（</a:t>
              </a:r>
              <a:r>
                <a:rPr lang="en-US" altLang="ja-JP" sz="1108">
                  <a:latin typeface="Meiryo UI" panose="020B0604030504040204" pitchFamily="50" charset="-128"/>
                  <a:ea typeface="Meiryo UI" panose="020B0604030504040204" pitchFamily="50" charset="-128"/>
                </a:rPr>
                <a:t>kW</a:t>
              </a:r>
              <a:r>
                <a:rPr lang="ja-JP" altLang="en-US" sz="1108">
                  <a:latin typeface="Meiryo UI" panose="020B0604030504040204" pitchFamily="50" charset="-128"/>
                  <a:ea typeface="Meiryo UI" panose="020B0604030504040204" pitchFamily="50" charset="-128"/>
                </a:rPr>
                <a:t>））</a:t>
              </a:r>
              <a:r>
                <a:rPr lang="en-US" altLang="ja-JP" sz="1108">
                  <a:solidFill>
                    <a:schemeClr val="tx1"/>
                  </a:solidFill>
                  <a:latin typeface="Meiryo UI" panose="020B0604030504040204" pitchFamily="50" charset="-128"/>
                  <a:ea typeface="Meiryo UI" panose="020B0604030504040204" pitchFamily="50" charset="-128"/>
                </a:rPr>
                <a:t>※</a:t>
              </a:r>
              <a:r>
                <a:rPr lang="ja-JP" altLang="en-US" sz="1108">
                  <a:solidFill>
                    <a:schemeClr val="tx1"/>
                  </a:solidFill>
                  <a:latin typeface="Meiryo UI" panose="020B0604030504040204" pitchFamily="50" charset="-128"/>
                  <a:ea typeface="Meiryo UI" panose="020B0604030504040204" pitchFamily="50" charset="-128"/>
                </a:rPr>
                <a:t>値の根拠を示すこと</a:t>
              </a:r>
              <a:endParaRPr lang="en-US" altLang="ja-JP" sz="1108">
                <a:solidFill>
                  <a:schemeClr val="tx1"/>
                </a:solidFill>
                <a:highlight>
                  <a:srgbClr val="FFFF00"/>
                </a:highlight>
                <a:latin typeface="Meiryo UI" panose="020B0604030504040204" pitchFamily="50" charset="-128"/>
                <a:ea typeface="Meiryo UI" panose="020B0604030504040204" pitchFamily="50" charset="-128"/>
              </a:endParaRPr>
            </a:p>
            <a:p>
              <a:pPr>
                <a:lnSpc>
                  <a:spcPts val="1385"/>
                </a:lnSpc>
              </a:pPr>
              <a:r>
                <a:rPr lang="en-US" altLang="ja-JP" sz="1108">
                  <a:latin typeface="Meiryo UI" panose="020B0604030504040204" pitchFamily="50" charset="-128"/>
                  <a:ea typeface="Meiryo UI" panose="020B0604030504040204" pitchFamily="50" charset="-128"/>
                </a:rPr>
                <a:t>  h</a:t>
              </a:r>
              <a:r>
                <a:rPr lang="ja-JP" altLang="en-US" sz="1108">
                  <a:latin typeface="Meiryo UI" panose="020B0604030504040204" pitchFamily="50" charset="-128"/>
                  <a:ea typeface="Meiryo UI" panose="020B0604030504040204" pitchFamily="50" charset="-128"/>
                </a:rPr>
                <a:t> ： （補助対象設備の定格消費電力（</a:t>
              </a:r>
              <a:r>
                <a:rPr lang="en-US" altLang="ja-JP" sz="1108">
                  <a:latin typeface="Meiryo UI" panose="020B0604030504040204" pitchFamily="50" charset="-128"/>
                  <a:ea typeface="Meiryo UI" panose="020B0604030504040204" pitchFamily="50" charset="-128"/>
                </a:rPr>
                <a:t>kW</a:t>
              </a:r>
              <a:r>
                <a:rPr lang="ja-JP" altLang="en-US" sz="1108">
                  <a:latin typeface="Meiryo UI" panose="020B0604030504040204" pitchFamily="50" charset="-128"/>
                  <a:ea typeface="Meiryo UI" panose="020B0604030504040204" pitchFamily="50" charset="-128"/>
                </a:rPr>
                <a:t>）</a:t>
              </a:r>
              <a:r>
                <a:rPr lang="ja-JP" altLang="en-US" sz="1015">
                  <a:latin typeface="Meiryo UI" panose="020B0604030504040204" pitchFamily="50" charset="-128"/>
                  <a:ea typeface="Meiryo UI" panose="020B0604030504040204" pitchFamily="50" charset="-128"/>
                </a:rPr>
                <a:t>）</a:t>
              </a:r>
              <a:endParaRPr lang="ja-JP" altLang="en-US" sz="969">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4053D571-1AEE-308D-ACD3-8D87256E8B0B}"/>
                </a:ext>
              </a:extLst>
            </p:cNvPr>
            <p:cNvSpPr/>
            <p:nvPr/>
          </p:nvSpPr>
          <p:spPr>
            <a:xfrm>
              <a:off x="274858" y="2706546"/>
              <a:ext cx="906587" cy="296994"/>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TW" altLang="en-US" sz="969">
                  <a:solidFill>
                    <a:sysClr val="windowText" lastClr="000000"/>
                  </a:solidFill>
                  <a:latin typeface="Meiryo UI" panose="020B0604030504040204" pitchFamily="50" charset="-128"/>
                  <a:ea typeface="Meiryo UI" panose="020B0604030504040204" pitchFamily="50" charset="-128"/>
                </a:rPr>
                <a:t>活用電力率</a:t>
              </a:r>
              <a:endParaRPr lang="en-US" altLang="zh-TW" sz="969">
                <a:solidFill>
                  <a:sysClr val="windowText" lastClr="000000"/>
                </a:solidFill>
                <a:latin typeface="Meiryo UI" panose="020B0604030504040204" pitchFamily="50" charset="-128"/>
                <a:ea typeface="Meiryo UI" panose="020B0604030504040204" pitchFamily="50" charset="-128"/>
              </a:endParaRPr>
            </a:p>
            <a:p>
              <a:pPr algn="ctr"/>
              <a:r>
                <a:rPr lang="en-US" altLang="zh-TW" sz="969">
                  <a:solidFill>
                    <a:sysClr val="windowText" lastClr="000000"/>
                  </a:solidFill>
                  <a:latin typeface="Meiryo UI" panose="020B0604030504040204" pitchFamily="50" charset="-128"/>
                  <a:ea typeface="Meiryo UI" panose="020B0604030504040204" pitchFamily="50" charset="-128"/>
                </a:rPr>
                <a:t>(</a:t>
              </a:r>
              <a:r>
                <a:rPr lang="zh-TW" altLang="en-US" sz="969">
                  <a:solidFill>
                    <a:sysClr val="windowText" lastClr="000000"/>
                  </a:solidFill>
                  <a:latin typeface="Meiryo UI" panose="020B0604030504040204" pitchFamily="50" charset="-128"/>
                  <a:ea typeface="Meiryo UI" panose="020B0604030504040204" pitchFamily="50" charset="-128"/>
                </a:rPr>
                <a:t>％</a:t>
              </a:r>
              <a:r>
                <a:rPr lang="en-US" altLang="zh-TW" sz="969">
                  <a:solidFill>
                    <a:sysClr val="windowText" lastClr="000000"/>
                  </a:solidFill>
                  <a:latin typeface="Meiryo UI" panose="020B0604030504040204" pitchFamily="50" charset="-128"/>
                  <a:ea typeface="Meiryo UI" panose="020B0604030504040204" pitchFamily="50" charset="-128"/>
                </a:rPr>
                <a:t>)</a:t>
              </a:r>
              <a:endParaRPr lang="ja-JP" altLang="en-US" sz="1662">
                <a:solidFill>
                  <a:sysClr val="windowText" lastClr="000000"/>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06DF15E1-615C-3DA5-224F-B8B0213533A7}"/>
                </a:ext>
              </a:extLst>
            </p:cNvPr>
            <p:cNvSpPr/>
            <p:nvPr/>
          </p:nvSpPr>
          <p:spPr>
            <a:xfrm>
              <a:off x="1181445" y="2704574"/>
              <a:ext cx="660171" cy="296994"/>
            </a:xfrm>
            <a:prstGeom prst="rect">
              <a:avLst/>
            </a:prstGeom>
            <a:solidFill>
              <a:srgbClr val="FFFF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ja-JP" altLang="en-US" sz="969" u="sng">
                <a:solidFill>
                  <a:schemeClr val="tx1"/>
                </a:solidFill>
                <a:latin typeface="Meiryo UI" panose="020B0604030504040204" pitchFamily="50" charset="-128"/>
                <a:ea typeface="Meiryo UI" panose="020B0604030504040204" pitchFamily="50" charset="-128"/>
              </a:endParaRPr>
            </a:p>
          </p:txBody>
        </p:sp>
        <p:sp>
          <p:nvSpPr>
            <p:cNvPr id="60" name="テキスト ボックス 59">
              <a:extLst>
                <a:ext uri="{FF2B5EF4-FFF2-40B4-BE49-F238E27FC236}">
                  <a16:creationId xmlns:a16="http://schemas.microsoft.com/office/drawing/2014/main" id="{9605DFA0-143A-40D2-9402-24F65FC979C6}"/>
                </a:ext>
              </a:extLst>
            </p:cNvPr>
            <p:cNvSpPr txBox="1"/>
            <p:nvPr/>
          </p:nvSpPr>
          <p:spPr>
            <a:xfrm>
              <a:off x="150029" y="3614327"/>
              <a:ext cx="1728465" cy="291170"/>
            </a:xfrm>
            <a:prstGeom prst="rect">
              <a:avLst/>
            </a:prstGeom>
            <a:noFill/>
          </p:spPr>
          <p:txBody>
            <a:bodyPr wrap="square" rtlCol="0">
              <a:spAutoFit/>
            </a:bodyPr>
            <a:lstStyle/>
            <a:p>
              <a:r>
                <a:rPr lang="ja-JP" altLang="en-US" sz="1292">
                  <a:latin typeface="Meiryo UI" panose="020B0604030504040204" pitchFamily="50" charset="-128"/>
                  <a:ea typeface="Meiryo UI" panose="020B0604030504040204" pitchFamily="50" charset="-128"/>
                </a:rPr>
                <a:t>■</a:t>
              </a:r>
              <a:r>
                <a:rPr lang="zh-TW" altLang="en-US" sz="1292">
                  <a:latin typeface="Meiryo UI" panose="020B0604030504040204" pitchFamily="50" charset="-128"/>
                  <a:ea typeface="Meiryo UI" panose="020B0604030504040204" pitchFamily="50" charset="-128"/>
                </a:rPr>
                <a:t>活用電力量率</a:t>
              </a:r>
              <a:endParaRPr lang="ja-JP" altLang="en-US" sz="1292">
                <a:latin typeface="Meiryo UI" panose="020B0604030504040204" pitchFamily="50" charset="-128"/>
                <a:ea typeface="Meiryo UI" panose="020B0604030504040204" pitchFamily="50" charset="-128"/>
              </a:endParaRPr>
            </a:p>
          </p:txBody>
        </p:sp>
        <p:sp>
          <p:nvSpPr>
            <p:cNvPr id="61" name="テキスト ボックス 1">
              <a:extLst>
                <a:ext uri="{FF2B5EF4-FFF2-40B4-BE49-F238E27FC236}">
                  <a16:creationId xmlns:a16="http://schemas.microsoft.com/office/drawing/2014/main" id="{F333D3F3-738F-52C3-A573-0DB0C0017BB2}"/>
                </a:ext>
              </a:extLst>
            </p:cNvPr>
            <p:cNvSpPr txBox="1"/>
            <p:nvPr/>
          </p:nvSpPr>
          <p:spPr>
            <a:xfrm>
              <a:off x="272034" y="3891823"/>
              <a:ext cx="8381175" cy="911398"/>
            </a:xfrm>
            <a:prstGeom prst="rect">
              <a:avLst/>
            </a:prstGeom>
            <a:noFill/>
            <a:ln w="12700"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ts val="1662"/>
                </a:lnSpc>
              </a:pPr>
              <a:r>
                <a:rPr lang="en-US" altLang="ja-JP" sz="1110">
                  <a:latin typeface="Meiryo UI" panose="020B0604030504040204" pitchFamily="50" charset="-128"/>
                  <a:ea typeface="Meiryo UI" panose="020B0604030504040204" pitchFamily="50" charset="-128"/>
                </a:rPr>
                <a:t>【</a:t>
              </a:r>
              <a:r>
                <a:rPr lang="ja-JP" altLang="en-US" sz="1110">
                  <a:latin typeface="Meiryo UI" panose="020B0604030504040204" pitchFamily="50" charset="-128"/>
                  <a:ea typeface="Meiryo UI" panose="020B0604030504040204" pitchFamily="50" charset="-128"/>
                </a:rPr>
                <a:t>活用電力量率（％）＝｛ </a:t>
              </a:r>
              <a:r>
                <a:rPr lang="en-US" altLang="ja-JP" sz="1110" err="1">
                  <a:latin typeface="Meiryo UI" panose="020B0604030504040204" pitchFamily="50" charset="-128"/>
                  <a:ea typeface="Meiryo UI" panose="020B0604030504040204" pitchFamily="50" charset="-128"/>
                </a:rPr>
                <a:t>i</a:t>
              </a:r>
              <a:r>
                <a:rPr lang="en-US" altLang="ja-JP" sz="1110">
                  <a:latin typeface="Meiryo UI" panose="020B0604030504040204" pitchFamily="50" charset="-128"/>
                  <a:ea typeface="Meiryo UI" panose="020B0604030504040204" pitchFamily="50" charset="-128"/>
                </a:rPr>
                <a:t> </a:t>
              </a:r>
              <a:r>
                <a:rPr lang="ja-JP" altLang="en-US" sz="1110">
                  <a:latin typeface="Meiryo UI" panose="020B0604030504040204" pitchFamily="50" charset="-128"/>
                  <a:ea typeface="Meiryo UI" panose="020B0604030504040204" pitchFamily="50" charset="-128"/>
                </a:rPr>
                <a:t>／（ </a:t>
              </a:r>
              <a:r>
                <a:rPr lang="en-US" altLang="ja-JP" sz="1110">
                  <a:latin typeface="Meiryo UI" panose="020B0604030504040204" pitchFamily="50" charset="-128"/>
                  <a:ea typeface="Meiryo UI" panose="020B0604030504040204" pitchFamily="50" charset="-128"/>
                </a:rPr>
                <a:t>j ×24</a:t>
              </a:r>
              <a:r>
                <a:rPr lang="ja-JP" altLang="en-US" sz="1110">
                  <a:latin typeface="Meiryo UI" panose="020B0604030504040204" pitchFamily="50" charset="-128"/>
                  <a:ea typeface="Meiryo UI" panose="020B0604030504040204" pitchFamily="50" charset="-128"/>
                </a:rPr>
                <a:t>（時間）</a:t>
              </a:r>
              <a:r>
                <a:rPr lang="en-US" altLang="ja-JP" sz="1110">
                  <a:latin typeface="Meiryo UI" panose="020B0604030504040204" pitchFamily="50" charset="-128"/>
                  <a:ea typeface="Meiryo UI" panose="020B0604030504040204" pitchFamily="50" charset="-128"/>
                </a:rPr>
                <a:t>×365</a:t>
              </a:r>
              <a:r>
                <a:rPr lang="ja-JP" altLang="en-US" sz="1110">
                  <a:latin typeface="Meiryo UI" panose="020B0604030504040204" pitchFamily="50" charset="-128"/>
                  <a:ea typeface="Meiryo UI" panose="020B0604030504040204" pitchFamily="50" charset="-128"/>
                </a:rPr>
                <a:t>（日））｝</a:t>
              </a:r>
              <a:r>
                <a:rPr lang="en-US" altLang="ja-JP" sz="1110">
                  <a:latin typeface="Meiryo UI" panose="020B0604030504040204" pitchFamily="50" charset="-128"/>
                  <a:ea typeface="Meiryo UI" panose="020B0604030504040204" pitchFamily="50" charset="-128"/>
                </a:rPr>
                <a:t>×100】</a:t>
              </a:r>
            </a:p>
            <a:p>
              <a:pPr>
                <a:lnSpc>
                  <a:spcPts val="1662"/>
                </a:lnSpc>
              </a:pPr>
              <a:r>
                <a:rPr lang="en-US" altLang="ja-JP" sz="1110">
                  <a:latin typeface="Meiryo UI" panose="020B0604030504040204" pitchFamily="50" charset="-128"/>
                  <a:ea typeface="Meiryo UI" panose="020B0604030504040204" pitchFamily="50" charset="-128"/>
                </a:rPr>
                <a:t> </a:t>
              </a:r>
              <a:r>
                <a:rPr lang="en-US" altLang="ja-JP" sz="1110" err="1">
                  <a:latin typeface="Meiryo UI" panose="020B0604030504040204" pitchFamily="50" charset="-128"/>
                  <a:ea typeface="Meiryo UI" panose="020B0604030504040204" pitchFamily="50" charset="-128"/>
                </a:rPr>
                <a:t>i</a:t>
              </a:r>
              <a:r>
                <a:rPr lang="ja-JP" altLang="en-US" sz="1110">
                  <a:latin typeface="Meiryo UI" panose="020B0604030504040204" pitchFamily="50" charset="-128"/>
                  <a:ea typeface="Meiryo UI" panose="020B0604030504040204" pitchFamily="50" charset="-128"/>
                </a:rPr>
                <a:t> ： （１年間の活用電力量（</a:t>
              </a:r>
              <a:r>
                <a:rPr lang="en-US" altLang="ja-JP" sz="1110">
                  <a:latin typeface="Meiryo UI" panose="020B0604030504040204" pitchFamily="50" charset="-128"/>
                  <a:ea typeface="Meiryo UI" panose="020B0604030504040204" pitchFamily="50" charset="-128"/>
                </a:rPr>
                <a:t>kWh/</a:t>
              </a:r>
              <a:r>
                <a:rPr lang="ja-JP" altLang="en-US" sz="1110">
                  <a:latin typeface="Meiryo UI" panose="020B0604030504040204" pitchFamily="50" charset="-128"/>
                  <a:ea typeface="Meiryo UI" panose="020B0604030504040204" pitchFamily="50" charset="-128"/>
                </a:rPr>
                <a:t>年））</a:t>
              </a:r>
              <a:endParaRPr lang="en-US" altLang="ja-JP" sz="1110">
                <a:latin typeface="Meiryo UI" panose="020B0604030504040204" pitchFamily="50" charset="-128"/>
                <a:ea typeface="Meiryo UI" panose="020B0604030504040204" pitchFamily="50" charset="-128"/>
              </a:endParaRPr>
            </a:p>
            <a:p>
              <a:pPr>
                <a:lnSpc>
                  <a:spcPts val="1662"/>
                </a:lnSpc>
              </a:pPr>
              <a:r>
                <a:rPr lang="en-US" altLang="ja-JP" sz="1110">
                  <a:solidFill>
                    <a:schemeClr val="tx1"/>
                  </a:solidFill>
                  <a:latin typeface="Meiryo UI" panose="020B0604030504040204" pitchFamily="50" charset="-128"/>
                  <a:ea typeface="Meiryo UI" panose="020B0604030504040204" pitchFamily="50" charset="-128"/>
                </a:rPr>
                <a:t>※1</a:t>
              </a:r>
              <a:r>
                <a:rPr lang="ja-JP" altLang="en-US" sz="1110">
                  <a:solidFill>
                    <a:schemeClr val="tx1"/>
                  </a:solidFill>
                  <a:latin typeface="Meiryo UI" panose="020B0604030504040204" pitchFamily="50" charset="-128"/>
                  <a:ea typeface="Meiryo UI" panose="020B0604030504040204" pitchFamily="50" charset="-128"/>
                </a:rPr>
                <a:t>年間の活用電力量は、年間稼働日数（日）、補助対象設備の定格消費電力（</a:t>
              </a:r>
              <a:r>
                <a:rPr lang="en-US" altLang="ja-JP" sz="1110">
                  <a:solidFill>
                    <a:schemeClr val="tx1"/>
                  </a:solidFill>
                  <a:latin typeface="Meiryo UI" panose="020B0604030504040204" pitchFamily="50" charset="-128"/>
                  <a:ea typeface="Meiryo UI" panose="020B0604030504040204" pitchFamily="50" charset="-128"/>
                </a:rPr>
                <a:t>kW</a:t>
              </a:r>
              <a:r>
                <a:rPr lang="ja-JP" altLang="en-US" sz="1110">
                  <a:solidFill>
                    <a:schemeClr val="tx1"/>
                  </a:solidFill>
                  <a:latin typeface="Meiryo UI" panose="020B0604030504040204" pitchFamily="50" charset="-128"/>
                  <a:ea typeface="Meiryo UI" panose="020B0604030504040204" pitchFamily="50" charset="-128"/>
                </a:rPr>
                <a:t>）、</a:t>
              </a:r>
              <a:r>
                <a:rPr lang="en-US" altLang="ja-JP" sz="1110">
                  <a:solidFill>
                    <a:schemeClr val="tx1"/>
                  </a:solidFill>
                  <a:latin typeface="Meiryo UI" panose="020B0604030504040204" pitchFamily="50" charset="-128"/>
                  <a:ea typeface="Meiryo UI" panose="020B0604030504040204" pitchFamily="50" charset="-128"/>
                </a:rPr>
                <a:t>1</a:t>
              </a:r>
              <a:r>
                <a:rPr lang="ja-JP" altLang="en-US" sz="1110">
                  <a:solidFill>
                    <a:schemeClr val="tx1"/>
                  </a:solidFill>
                  <a:latin typeface="Meiryo UI" panose="020B0604030504040204" pitchFamily="50" charset="-128"/>
                  <a:ea typeface="Meiryo UI" panose="020B0604030504040204" pitchFamily="50" charset="-128"/>
                </a:rPr>
                <a:t>日の運転時間（時間）の積で算出すること。</a:t>
              </a:r>
            </a:p>
            <a:p>
              <a:pPr>
                <a:lnSpc>
                  <a:spcPts val="1662"/>
                </a:lnSpc>
              </a:pPr>
              <a:r>
                <a:rPr lang="en-US" altLang="ja-JP" sz="1110">
                  <a:latin typeface="Meiryo UI" panose="020B0604030504040204" pitchFamily="50" charset="-128"/>
                  <a:ea typeface="Meiryo UI" panose="020B0604030504040204" pitchFamily="50" charset="-128"/>
                </a:rPr>
                <a:t> j</a:t>
              </a:r>
              <a:r>
                <a:rPr lang="ja-JP" altLang="en-US" sz="1110">
                  <a:latin typeface="Meiryo UI" panose="020B0604030504040204" pitchFamily="50" charset="-128"/>
                  <a:ea typeface="Meiryo UI" panose="020B0604030504040204" pitchFamily="50" charset="-128"/>
                </a:rPr>
                <a:t> ： （補助対象設備の定格消費電力（</a:t>
              </a:r>
              <a:r>
                <a:rPr lang="en-US" altLang="ja-JP" sz="1110">
                  <a:latin typeface="Meiryo UI" panose="020B0604030504040204" pitchFamily="50" charset="-128"/>
                  <a:ea typeface="Meiryo UI" panose="020B0604030504040204" pitchFamily="50" charset="-128"/>
                </a:rPr>
                <a:t>kW</a:t>
              </a:r>
              <a:r>
                <a:rPr lang="ja-JP" altLang="en-US" sz="1110">
                  <a:latin typeface="Meiryo UI" panose="020B0604030504040204" pitchFamily="50" charset="-128"/>
                  <a:ea typeface="Meiryo UI" panose="020B0604030504040204" pitchFamily="50" charset="-128"/>
                </a:rPr>
                <a:t>））</a:t>
              </a:r>
              <a:endParaRPr lang="ja-JP" altLang="en-US" sz="1110" strike="sngStrike">
                <a:solidFill>
                  <a:schemeClr val="accent1"/>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6BAE88BB-81C4-05D2-E272-1EF6437FC079}"/>
                </a:ext>
              </a:extLst>
            </p:cNvPr>
            <p:cNvSpPr/>
            <p:nvPr/>
          </p:nvSpPr>
          <p:spPr>
            <a:xfrm>
              <a:off x="583733" y="3195430"/>
              <a:ext cx="1225194" cy="325823"/>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TW" altLang="en-US" sz="969">
                  <a:solidFill>
                    <a:sysClr val="windowText" lastClr="000000"/>
                  </a:solidFill>
                  <a:latin typeface="Meiryo UI" panose="020B0604030504040204" pitchFamily="50" charset="-128"/>
                  <a:ea typeface="Meiryo UI" panose="020B0604030504040204" pitchFamily="50" charset="-128"/>
                </a:rPr>
                <a:t>活用電力</a:t>
              </a:r>
              <a:endParaRPr lang="en-US" altLang="zh-TW" sz="969">
                <a:solidFill>
                  <a:sysClr val="windowText" lastClr="000000"/>
                </a:solidFill>
                <a:latin typeface="Meiryo UI" panose="020B0604030504040204" pitchFamily="50" charset="-128"/>
                <a:ea typeface="Meiryo UI" panose="020B0604030504040204" pitchFamily="50" charset="-128"/>
              </a:endParaRPr>
            </a:p>
            <a:p>
              <a:pPr algn="ctr"/>
              <a:r>
                <a:rPr lang="zh-TW" altLang="en-US" sz="969">
                  <a:solidFill>
                    <a:sysClr val="windowText" lastClr="000000"/>
                  </a:solidFill>
                  <a:latin typeface="Meiryo UI" panose="020B0604030504040204" pitchFamily="50" charset="-128"/>
                  <a:ea typeface="Meiryo UI" panose="020B0604030504040204" pitchFamily="50" charset="-128"/>
                </a:rPr>
                <a:t>（</a:t>
              </a:r>
              <a:r>
                <a:rPr lang="en-US" altLang="zh-TW" sz="969">
                  <a:solidFill>
                    <a:sysClr val="windowText" lastClr="000000"/>
                  </a:solidFill>
                  <a:latin typeface="Meiryo UI" panose="020B0604030504040204" pitchFamily="50" charset="-128"/>
                  <a:ea typeface="Meiryo UI" panose="020B0604030504040204" pitchFamily="50" charset="-128"/>
                </a:rPr>
                <a:t>kW</a:t>
              </a:r>
              <a:r>
                <a:rPr lang="zh-TW" altLang="en-US" sz="969">
                  <a:solidFill>
                    <a:sysClr val="windowText" lastClr="000000"/>
                  </a:solidFill>
                  <a:latin typeface="Meiryo UI" panose="020B0604030504040204" pitchFamily="50" charset="-128"/>
                  <a:ea typeface="Meiryo UI" panose="020B0604030504040204" pitchFamily="50" charset="-128"/>
                </a:rPr>
                <a:t>）</a:t>
              </a:r>
              <a:endParaRPr lang="ja-JP" altLang="en-US" sz="1662">
                <a:solidFill>
                  <a:sysClr val="windowText" lastClr="000000"/>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0C0FDB9A-1CC5-FA20-28FC-EC4FECA9CAF4}"/>
                </a:ext>
              </a:extLst>
            </p:cNvPr>
            <p:cNvSpPr/>
            <p:nvPr/>
          </p:nvSpPr>
          <p:spPr>
            <a:xfrm>
              <a:off x="1806518" y="3195430"/>
              <a:ext cx="875367" cy="325823"/>
            </a:xfrm>
            <a:prstGeom prst="rect">
              <a:avLst/>
            </a:prstGeom>
            <a:solidFill>
              <a:srgbClr val="FFFF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ja-JP" altLang="en-US" sz="969">
                <a:solidFill>
                  <a:schemeClr val="tx1"/>
                </a:solidFill>
                <a:latin typeface="Meiryo UI" panose="020B0604030504040204" pitchFamily="50" charset="-128"/>
                <a:ea typeface="Meiryo UI" panose="020B0604030504040204" pitchFamily="50" charset="-128"/>
              </a:endParaRPr>
            </a:p>
          </p:txBody>
        </p:sp>
        <p:sp>
          <p:nvSpPr>
            <p:cNvPr id="128" name="テキスト ボックス 127">
              <a:extLst>
                <a:ext uri="{FF2B5EF4-FFF2-40B4-BE49-F238E27FC236}">
                  <a16:creationId xmlns:a16="http://schemas.microsoft.com/office/drawing/2014/main" id="{51C44BF7-D61A-5E52-C5BE-6717F4D28E98}"/>
                </a:ext>
              </a:extLst>
            </p:cNvPr>
            <p:cNvSpPr txBox="1"/>
            <p:nvPr/>
          </p:nvSpPr>
          <p:spPr>
            <a:xfrm>
              <a:off x="2647080" y="3161103"/>
              <a:ext cx="388687" cy="376385"/>
            </a:xfrm>
            <a:prstGeom prst="rect">
              <a:avLst/>
            </a:prstGeom>
            <a:noFill/>
          </p:spPr>
          <p:txBody>
            <a:bodyPr wrap="square" rtlCol="0">
              <a:spAutoFit/>
            </a:bodyPr>
            <a:lstStyle/>
            <a:p>
              <a:r>
                <a:rPr lang="en-US" altLang="ja-JP" sz="1846">
                  <a:latin typeface="Meiryo UI" panose="020B0604030504040204" pitchFamily="50" charset="-128"/>
                  <a:ea typeface="Meiryo UI" panose="020B0604030504040204" pitchFamily="50" charset="-128"/>
                </a:rPr>
                <a:t>÷</a:t>
              </a:r>
              <a:endParaRPr lang="ja-JP" altLang="en-US" sz="1846">
                <a:latin typeface="Meiryo UI" panose="020B0604030504040204" pitchFamily="50" charset="-128"/>
                <a:ea typeface="Meiryo UI" panose="020B0604030504040204" pitchFamily="50" charset="-128"/>
              </a:endParaRPr>
            </a:p>
          </p:txBody>
        </p:sp>
        <p:sp>
          <p:nvSpPr>
            <p:cNvPr id="129" name="正方形/長方形 128">
              <a:extLst>
                <a:ext uri="{FF2B5EF4-FFF2-40B4-BE49-F238E27FC236}">
                  <a16:creationId xmlns:a16="http://schemas.microsoft.com/office/drawing/2014/main" id="{CA2EC709-B36D-E2E5-32AC-73847B1A6480}"/>
                </a:ext>
              </a:extLst>
            </p:cNvPr>
            <p:cNvSpPr/>
            <p:nvPr/>
          </p:nvSpPr>
          <p:spPr>
            <a:xfrm>
              <a:off x="2989864" y="3195430"/>
              <a:ext cx="1302675" cy="325823"/>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969">
                  <a:solidFill>
                    <a:sysClr val="windowText" lastClr="000000"/>
                  </a:solidFill>
                  <a:latin typeface="Meiryo UI" panose="020B0604030504040204" pitchFamily="50" charset="-128"/>
                  <a:ea typeface="Meiryo UI" panose="020B0604030504040204" pitchFamily="50" charset="-128"/>
                </a:rPr>
                <a:t>補助対象設備の</a:t>
              </a:r>
              <a:endParaRPr lang="en-US" altLang="ja-JP" sz="969">
                <a:solidFill>
                  <a:sysClr val="windowText" lastClr="000000"/>
                </a:solidFill>
                <a:latin typeface="Meiryo UI" panose="020B0604030504040204" pitchFamily="50" charset="-128"/>
                <a:ea typeface="Meiryo UI" panose="020B0604030504040204" pitchFamily="50" charset="-128"/>
              </a:endParaRPr>
            </a:p>
            <a:p>
              <a:pPr algn="ctr"/>
              <a:r>
                <a:rPr lang="ja-JP" altLang="en-US" sz="969">
                  <a:solidFill>
                    <a:sysClr val="windowText" lastClr="000000"/>
                  </a:solidFill>
                  <a:latin typeface="Meiryo UI" panose="020B0604030504040204" pitchFamily="50" charset="-128"/>
                  <a:ea typeface="Meiryo UI" panose="020B0604030504040204" pitchFamily="50" charset="-128"/>
                </a:rPr>
                <a:t>定格消費電力</a:t>
              </a:r>
              <a:r>
                <a:rPr lang="zh-TW" altLang="en-US" sz="969">
                  <a:solidFill>
                    <a:sysClr val="windowText" lastClr="000000"/>
                  </a:solidFill>
                  <a:latin typeface="Meiryo UI" panose="020B0604030504040204" pitchFamily="50" charset="-128"/>
                  <a:ea typeface="Meiryo UI" panose="020B0604030504040204" pitchFamily="50" charset="-128"/>
                </a:rPr>
                <a:t>（</a:t>
              </a:r>
              <a:r>
                <a:rPr lang="en-US" altLang="zh-TW" sz="969">
                  <a:solidFill>
                    <a:sysClr val="windowText" lastClr="000000"/>
                  </a:solidFill>
                  <a:latin typeface="Meiryo UI" panose="020B0604030504040204" pitchFamily="50" charset="-128"/>
                  <a:ea typeface="Meiryo UI" panose="020B0604030504040204" pitchFamily="50" charset="-128"/>
                </a:rPr>
                <a:t>kW</a:t>
              </a:r>
              <a:r>
                <a:rPr lang="zh-TW" altLang="en-US" sz="969">
                  <a:solidFill>
                    <a:sysClr val="windowText" lastClr="000000"/>
                  </a:solidFill>
                  <a:latin typeface="Meiryo UI" panose="020B0604030504040204" pitchFamily="50" charset="-128"/>
                  <a:ea typeface="Meiryo UI" panose="020B0604030504040204" pitchFamily="50" charset="-128"/>
                </a:rPr>
                <a:t>）</a:t>
              </a:r>
              <a:endParaRPr lang="ja-JP" altLang="en-US" sz="1662">
                <a:solidFill>
                  <a:sysClr val="windowText" lastClr="000000"/>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BB9B6E75-A40F-BB07-C9CF-7A5F6683D40F}"/>
                </a:ext>
              </a:extLst>
            </p:cNvPr>
            <p:cNvSpPr/>
            <p:nvPr/>
          </p:nvSpPr>
          <p:spPr>
            <a:xfrm>
              <a:off x="4284131" y="3195430"/>
              <a:ext cx="619928" cy="325823"/>
            </a:xfrm>
            <a:prstGeom prst="rect">
              <a:avLst/>
            </a:prstGeom>
            <a:solidFill>
              <a:srgbClr val="FFFF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ja-JP" altLang="en-US" sz="969">
                <a:solidFill>
                  <a:schemeClr val="tx1"/>
                </a:solidFill>
                <a:latin typeface="Meiryo UI" panose="020B0604030504040204" pitchFamily="50" charset="-128"/>
                <a:ea typeface="Meiryo UI" panose="020B0604030504040204" pitchFamily="50" charset="-128"/>
              </a:endParaRPr>
            </a:p>
          </p:txBody>
        </p:sp>
        <p:sp>
          <p:nvSpPr>
            <p:cNvPr id="131" name="テキスト ボックス 130">
              <a:extLst>
                <a:ext uri="{FF2B5EF4-FFF2-40B4-BE49-F238E27FC236}">
                  <a16:creationId xmlns:a16="http://schemas.microsoft.com/office/drawing/2014/main" id="{9B840D9F-2CDB-7FA2-87AA-26E56AF1497B}"/>
                </a:ext>
              </a:extLst>
            </p:cNvPr>
            <p:cNvSpPr txBox="1"/>
            <p:nvPr/>
          </p:nvSpPr>
          <p:spPr>
            <a:xfrm>
              <a:off x="4981990" y="3160624"/>
              <a:ext cx="388687" cy="376385"/>
            </a:xfrm>
            <a:prstGeom prst="rect">
              <a:avLst/>
            </a:prstGeom>
            <a:noFill/>
          </p:spPr>
          <p:txBody>
            <a:bodyPr wrap="square" rtlCol="0">
              <a:spAutoFit/>
            </a:bodyPr>
            <a:lstStyle/>
            <a:p>
              <a:r>
                <a:rPr lang="en-US" altLang="ja-JP" sz="1846">
                  <a:latin typeface="Meiryo UI" panose="020B0604030504040204" pitchFamily="50" charset="-128"/>
                  <a:ea typeface="Meiryo UI" panose="020B0604030504040204" pitchFamily="50" charset="-128"/>
                </a:rPr>
                <a:t>)</a:t>
              </a:r>
              <a:endParaRPr lang="ja-JP" altLang="en-US" sz="1846">
                <a:latin typeface="Meiryo UI" panose="020B0604030504040204" pitchFamily="50" charset="-128"/>
                <a:ea typeface="Meiryo UI" panose="020B0604030504040204" pitchFamily="50" charset="-128"/>
              </a:endParaRPr>
            </a:p>
          </p:txBody>
        </p:sp>
        <p:sp>
          <p:nvSpPr>
            <p:cNvPr id="132" name="テキスト ボックス 131">
              <a:extLst>
                <a:ext uri="{FF2B5EF4-FFF2-40B4-BE49-F238E27FC236}">
                  <a16:creationId xmlns:a16="http://schemas.microsoft.com/office/drawing/2014/main" id="{E428FA74-F156-B394-9033-5A39D9D81B15}"/>
                </a:ext>
              </a:extLst>
            </p:cNvPr>
            <p:cNvSpPr txBox="1"/>
            <p:nvPr/>
          </p:nvSpPr>
          <p:spPr>
            <a:xfrm>
              <a:off x="5193319" y="3198634"/>
              <a:ext cx="388687" cy="319639"/>
            </a:xfrm>
            <a:prstGeom prst="rect">
              <a:avLst/>
            </a:prstGeom>
            <a:noFill/>
          </p:spPr>
          <p:txBody>
            <a:bodyPr wrap="square" rtlCol="0">
              <a:spAutoFit/>
            </a:bodyPr>
            <a:lstStyle/>
            <a:p>
              <a:r>
                <a:rPr lang="en-US" altLang="ja-JP" sz="1477">
                  <a:latin typeface="Meiryo UI" panose="020B0604030504040204" pitchFamily="50" charset="-128"/>
                  <a:ea typeface="Meiryo UI" panose="020B0604030504040204" pitchFamily="50" charset="-128"/>
                </a:rPr>
                <a:t>×</a:t>
              </a:r>
              <a:endParaRPr lang="ja-JP" altLang="en-US" sz="1477">
                <a:latin typeface="Meiryo UI" panose="020B0604030504040204" pitchFamily="50" charset="-128"/>
                <a:ea typeface="Meiryo UI" panose="020B0604030504040204" pitchFamily="50" charset="-128"/>
              </a:endParaRPr>
            </a:p>
          </p:txBody>
        </p:sp>
        <p:sp>
          <p:nvSpPr>
            <p:cNvPr id="133" name="テキスト ボックス 132">
              <a:extLst>
                <a:ext uri="{FF2B5EF4-FFF2-40B4-BE49-F238E27FC236}">
                  <a16:creationId xmlns:a16="http://schemas.microsoft.com/office/drawing/2014/main" id="{9A127DFD-519D-817F-802D-7BC43C82E295}"/>
                </a:ext>
              </a:extLst>
            </p:cNvPr>
            <p:cNvSpPr txBox="1"/>
            <p:nvPr/>
          </p:nvSpPr>
          <p:spPr>
            <a:xfrm>
              <a:off x="5466278" y="3198634"/>
              <a:ext cx="738679" cy="319639"/>
            </a:xfrm>
            <a:prstGeom prst="rect">
              <a:avLst/>
            </a:prstGeom>
            <a:noFill/>
          </p:spPr>
          <p:txBody>
            <a:bodyPr wrap="square" rtlCol="0">
              <a:spAutoFit/>
            </a:bodyPr>
            <a:lstStyle/>
            <a:p>
              <a:r>
                <a:rPr lang="en-US" altLang="ja-JP" sz="1477">
                  <a:latin typeface="Meiryo UI" panose="020B0604030504040204" pitchFamily="50" charset="-128"/>
                  <a:ea typeface="Meiryo UI" panose="020B0604030504040204" pitchFamily="50" charset="-128"/>
                </a:rPr>
                <a:t>100</a:t>
              </a:r>
              <a:endParaRPr lang="ja-JP" altLang="en-US" sz="1477">
                <a:latin typeface="Meiryo UI" panose="020B0604030504040204" pitchFamily="50" charset="-128"/>
                <a:ea typeface="Meiryo UI" panose="020B0604030504040204" pitchFamily="50" charset="-128"/>
              </a:endParaRPr>
            </a:p>
          </p:txBody>
        </p:sp>
        <p:sp>
          <p:nvSpPr>
            <p:cNvPr id="134" name="テキスト ボックス 133">
              <a:extLst>
                <a:ext uri="{FF2B5EF4-FFF2-40B4-BE49-F238E27FC236}">
                  <a16:creationId xmlns:a16="http://schemas.microsoft.com/office/drawing/2014/main" id="{404B58F1-968D-0509-09E8-BF2FFE9A7F9B}"/>
                </a:ext>
              </a:extLst>
            </p:cNvPr>
            <p:cNvSpPr txBox="1"/>
            <p:nvPr/>
          </p:nvSpPr>
          <p:spPr>
            <a:xfrm>
              <a:off x="151536" y="3134997"/>
              <a:ext cx="388687" cy="376385"/>
            </a:xfrm>
            <a:prstGeom prst="rect">
              <a:avLst/>
            </a:prstGeom>
            <a:noFill/>
          </p:spPr>
          <p:txBody>
            <a:bodyPr wrap="square" rtlCol="0">
              <a:spAutoFit/>
            </a:bodyPr>
            <a:lstStyle/>
            <a:p>
              <a:r>
                <a:rPr lang="ja-JP" altLang="en-US" sz="1846">
                  <a:latin typeface="Meiryo UI" panose="020B0604030504040204" pitchFamily="50" charset="-128"/>
                  <a:ea typeface="Meiryo UI" panose="020B0604030504040204" pitchFamily="50" charset="-128"/>
                </a:rPr>
                <a:t>＝</a:t>
              </a:r>
            </a:p>
          </p:txBody>
        </p:sp>
        <p:sp>
          <p:nvSpPr>
            <p:cNvPr id="135" name="正方形/長方形 134">
              <a:extLst>
                <a:ext uri="{FF2B5EF4-FFF2-40B4-BE49-F238E27FC236}">
                  <a16:creationId xmlns:a16="http://schemas.microsoft.com/office/drawing/2014/main" id="{C043BCEF-54B7-44BF-3E94-4431B3158D94}"/>
                </a:ext>
              </a:extLst>
            </p:cNvPr>
            <p:cNvSpPr/>
            <p:nvPr/>
          </p:nvSpPr>
          <p:spPr>
            <a:xfrm>
              <a:off x="326693" y="4985230"/>
              <a:ext cx="921931" cy="296994"/>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TW" altLang="en-US" sz="900">
                  <a:solidFill>
                    <a:sysClr val="windowText" lastClr="000000"/>
                  </a:solidFill>
                  <a:latin typeface="Meiryo UI" panose="020B0604030504040204" pitchFamily="50" charset="-128"/>
                  <a:ea typeface="Meiryo UI" panose="020B0604030504040204" pitchFamily="50" charset="-128"/>
                </a:rPr>
                <a:t>活用電力</a:t>
              </a:r>
              <a:r>
                <a:rPr lang="ja-JP" altLang="en-US" sz="900">
                  <a:solidFill>
                    <a:sysClr val="windowText" lastClr="000000"/>
                  </a:solidFill>
                  <a:latin typeface="Meiryo UI" panose="020B0604030504040204" pitchFamily="50" charset="-128"/>
                  <a:ea typeface="Meiryo UI" panose="020B0604030504040204" pitchFamily="50" charset="-128"/>
                </a:rPr>
                <a:t>量</a:t>
              </a:r>
              <a:r>
                <a:rPr lang="zh-TW" altLang="en-US" sz="900">
                  <a:solidFill>
                    <a:sysClr val="windowText" lastClr="000000"/>
                  </a:solidFill>
                  <a:latin typeface="Meiryo UI" panose="020B0604030504040204" pitchFamily="50" charset="-128"/>
                  <a:ea typeface="Meiryo UI" panose="020B0604030504040204" pitchFamily="50" charset="-128"/>
                </a:rPr>
                <a:t>率</a:t>
              </a:r>
              <a:endParaRPr lang="en-US" altLang="zh-TW" sz="900">
                <a:solidFill>
                  <a:sysClr val="windowText" lastClr="000000"/>
                </a:solidFill>
                <a:latin typeface="Meiryo UI" panose="020B0604030504040204" pitchFamily="50" charset="-128"/>
                <a:ea typeface="Meiryo UI" panose="020B0604030504040204" pitchFamily="50" charset="-128"/>
              </a:endParaRPr>
            </a:p>
            <a:p>
              <a:pPr algn="ctr"/>
              <a:r>
                <a:rPr lang="en-US" altLang="zh-TW" sz="900">
                  <a:solidFill>
                    <a:sysClr val="windowText" lastClr="000000"/>
                  </a:solidFill>
                  <a:latin typeface="Meiryo UI" panose="020B0604030504040204" pitchFamily="50" charset="-128"/>
                  <a:ea typeface="Meiryo UI" panose="020B0604030504040204" pitchFamily="50" charset="-128"/>
                </a:rPr>
                <a:t>(</a:t>
              </a:r>
              <a:r>
                <a:rPr lang="zh-TW" altLang="en-US" sz="900">
                  <a:solidFill>
                    <a:sysClr val="windowText" lastClr="000000"/>
                  </a:solidFill>
                  <a:latin typeface="Meiryo UI" panose="020B0604030504040204" pitchFamily="50" charset="-128"/>
                  <a:ea typeface="Meiryo UI" panose="020B0604030504040204" pitchFamily="50" charset="-128"/>
                </a:rPr>
                <a:t>％</a:t>
              </a:r>
              <a:r>
                <a:rPr lang="en-US" altLang="zh-TW" sz="900">
                  <a:solidFill>
                    <a:sysClr val="windowText" lastClr="000000"/>
                  </a:solidFill>
                  <a:latin typeface="Meiryo UI" panose="020B0604030504040204" pitchFamily="50" charset="-128"/>
                  <a:ea typeface="Meiryo UI" panose="020B0604030504040204" pitchFamily="50" charset="-128"/>
                </a:rPr>
                <a:t>)</a:t>
              </a:r>
              <a:endParaRPr lang="ja-JP" altLang="en-US" sz="1600">
                <a:solidFill>
                  <a:sysClr val="windowText" lastClr="000000"/>
                </a:solidFill>
                <a:latin typeface="Meiryo UI" panose="020B0604030504040204" pitchFamily="50" charset="-128"/>
                <a:ea typeface="Meiryo UI" panose="020B0604030504040204" pitchFamily="50" charset="-128"/>
              </a:endParaRPr>
            </a:p>
          </p:txBody>
        </p:sp>
        <p:sp>
          <p:nvSpPr>
            <p:cNvPr id="136" name="正方形/長方形 135">
              <a:extLst>
                <a:ext uri="{FF2B5EF4-FFF2-40B4-BE49-F238E27FC236}">
                  <a16:creationId xmlns:a16="http://schemas.microsoft.com/office/drawing/2014/main" id="{9F191D23-12B2-FA01-3A75-C8596104E549}"/>
                </a:ext>
              </a:extLst>
            </p:cNvPr>
            <p:cNvSpPr/>
            <p:nvPr/>
          </p:nvSpPr>
          <p:spPr>
            <a:xfrm>
              <a:off x="1231802" y="4985230"/>
              <a:ext cx="671345" cy="296994"/>
            </a:xfrm>
            <a:prstGeom prst="rect">
              <a:avLst/>
            </a:prstGeom>
            <a:solidFill>
              <a:srgbClr val="FFFF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ja-JP" altLang="en-US" sz="969" u="sng">
                <a:solidFill>
                  <a:schemeClr val="tx1"/>
                </a:solidFill>
                <a:latin typeface="Meiryo UI" panose="020B0604030504040204" pitchFamily="50" charset="-128"/>
                <a:ea typeface="Meiryo UI" panose="020B0604030504040204" pitchFamily="50" charset="-128"/>
              </a:endParaRPr>
            </a:p>
          </p:txBody>
        </p:sp>
        <p:sp>
          <p:nvSpPr>
            <p:cNvPr id="137" name="正方形/長方形 136">
              <a:extLst>
                <a:ext uri="{FF2B5EF4-FFF2-40B4-BE49-F238E27FC236}">
                  <a16:creationId xmlns:a16="http://schemas.microsoft.com/office/drawing/2014/main" id="{62C179A6-3038-1C55-1E9C-0529495A1D47}"/>
                </a:ext>
              </a:extLst>
            </p:cNvPr>
            <p:cNvSpPr/>
            <p:nvPr/>
          </p:nvSpPr>
          <p:spPr>
            <a:xfrm>
              <a:off x="1773315" y="5420872"/>
              <a:ext cx="875367" cy="489600"/>
            </a:xfrm>
            <a:prstGeom prst="rect">
              <a:avLst/>
            </a:prstGeom>
            <a:solidFill>
              <a:srgbClr val="FFFF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ja-JP" altLang="en-US" sz="969">
                <a:solidFill>
                  <a:schemeClr val="tx1"/>
                </a:solidFill>
                <a:latin typeface="Meiryo UI" panose="020B0604030504040204" pitchFamily="50" charset="-128"/>
                <a:ea typeface="Meiryo UI" panose="020B0604030504040204" pitchFamily="50" charset="-128"/>
              </a:endParaRPr>
            </a:p>
          </p:txBody>
        </p:sp>
        <p:sp>
          <p:nvSpPr>
            <p:cNvPr id="138" name="正方形/長方形 137">
              <a:extLst>
                <a:ext uri="{FF2B5EF4-FFF2-40B4-BE49-F238E27FC236}">
                  <a16:creationId xmlns:a16="http://schemas.microsoft.com/office/drawing/2014/main" id="{E917ED81-2419-3A83-A25D-79C2C4180D2A}"/>
                </a:ext>
              </a:extLst>
            </p:cNvPr>
            <p:cNvSpPr/>
            <p:nvPr/>
          </p:nvSpPr>
          <p:spPr>
            <a:xfrm>
              <a:off x="2966958" y="5426718"/>
              <a:ext cx="1231989" cy="488492"/>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969">
                  <a:solidFill>
                    <a:sysClr val="windowText" lastClr="000000"/>
                  </a:solidFill>
                  <a:latin typeface="Meiryo UI" panose="020B0604030504040204" pitchFamily="50" charset="-128"/>
                  <a:ea typeface="Meiryo UI" panose="020B0604030504040204" pitchFamily="50" charset="-128"/>
                </a:rPr>
                <a:t>補助対象設備の</a:t>
              </a:r>
              <a:endParaRPr lang="en-US" altLang="ja-JP" sz="969">
                <a:solidFill>
                  <a:sysClr val="windowText" lastClr="000000"/>
                </a:solidFill>
                <a:latin typeface="Meiryo UI" panose="020B0604030504040204" pitchFamily="50" charset="-128"/>
                <a:ea typeface="Meiryo UI" panose="020B0604030504040204" pitchFamily="50" charset="-128"/>
              </a:endParaRPr>
            </a:p>
            <a:p>
              <a:pPr algn="ctr"/>
              <a:r>
                <a:rPr lang="ja-JP" altLang="en-US" sz="969">
                  <a:solidFill>
                    <a:sysClr val="windowText" lastClr="000000"/>
                  </a:solidFill>
                  <a:latin typeface="Meiryo UI" panose="020B0604030504040204" pitchFamily="50" charset="-128"/>
                  <a:ea typeface="Meiryo UI" panose="020B0604030504040204" pitchFamily="50" charset="-128"/>
                </a:rPr>
                <a:t>定格消費電力</a:t>
              </a:r>
              <a:endParaRPr lang="en-US" altLang="ja-JP" sz="969">
                <a:solidFill>
                  <a:sysClr val="windowText" lastClr="000000"/>
                </a:solidFill>
                <a:latin typeface="Meiryo UI" panose="020B0604030504040204" pitchFamily="50" charset="-128"/>
                <a:ea typeface="Meiryo UI" panose="020B0604030504040204" pitchFamily="50" charset="-128"/>
              </a:endParaRPr>
            </a:p>
            <a:p>
              <a:pPr algn="ctr"/>
              <a:r>
                <a:rPr lang="zh-TW" altLang="en-US" sz="969">
                  <a:solidFill>
                    <a:sysClr val="windowText" lastClr="000000"/>
                  </a:solidFill>
                  <a:latin typeface="Meiryo UI" panose="020B0604030504040204" pitchFamily="50" charset="-128"/>
                  <a:ea typeface="Meiryo UI" panose="020B0604030504040204" pitchFamily="50" charset="-128"/>
                </a:rPr>
                <a:t>（</a:t>
              </a:r>
              <a:r>
                <a:rPr lang="en-US" altLang="zh-TW" sz="969">
                  <a:solidFill>
                    <a:sysClr val="windowText" lastClr="000000"/>
                  </a:solidFill>
                  <a:latin typeface="Meiryo UI" panose="020B0604030504040204" pitchFamily="50" charset="-128"/>
                  <a:ea typeface="Meiryo UI" panose="020B0604030504040204" pitchFamily="50" charset="-128"/>
                </a:rPr>
                <a:t>kW</a:t>
              </a:r>
              <a:r>
                <a:rPr lang="zh-TW" altLang="en-US" sz="969">
                  <a:solidFill>
                    <a:sysClr val="windowText" lastClr="000000"/>
                  </a:solidFill>
                  <a:latin typeface="Meiryo UI" panose="020B0604030504040204" pitchFamily="50" charset="-128"/>
                  <a:ea typeface="Meiryo UI" panose="020B0604030504040204" pitchFamily="50" charset="-128"/>
                </a:rPr>
                <a:t>）</a:t>
              </a:r>
              <a:endParaRPr lang="ja-JP" altLang="en-US" sz="1662">
                <a:solidFill>
                  <a:sysClr val="windowText" lastClr="000000"/>
                </a:solidFill>
                <a:latin typeface="Meiryo UI" panose="020B0604030504040204" pitchFamily="50" charset="-128"/>
                <a:ea typeface="Meiryo UI" panose="020B0604030504040204" pitchFamily="50" charset="-128"/>
              </a:endParaRPr>
            </a:p>
          </p:txBody>
        </p:sp>
        <p:sp>
          <p:nvSpPr>
            <p:cNvPr id="139" name="正方形/長方形 138">
              <a:extLst>
                <a:ext uri="{FF2B5EF4-FFF2-40B4-BE49-F238E27FC236}">
                  <a16:creationId xmlns:a16="http://schemas.microsoft.com/office/drawing/2014/main" id="{A8753A37-7382-C0F3-61F2-B69653DCE407}"/>
                </a:ext>
              </a:extLst>
            </p:cNvPr>
            <p:cNvSpPr/>
            <p:nvPr/>
          </p:nvSpPr>
          <p:spPr>
            <a:xfrm>
              <a:off x="4196748" y="5426718"/>
              <a:ext cx="703375" cy="488492"/>
            </a:xfrm>
            <a:prstGeom prst="rect">
              <a:avLst/>
            </a:prstGeom>
            <a:solidFill>
              <a:srgbClr val="FFFF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ja-JP" altLang="en-US" sz="969">
                <a:solidFill>
                  <a:schemeClr val="tx1"/>
                </a:solidFill>
                <a:latin typeface="Meiryo UI" panose="020B0604030504040204" pitchFamily="50" charset="-128"/>
                <a:ea typeface="Meiryo UI" panose="020B0604030504040204" pitchFamily="50" charset="-128"/>
              </a:endParaRPr>
            </a:p>
          </p:txBody>
        </p:sp>
        <p:sp>
          <p:nvSpPr>
            <p:cNvPr id="140" name="テキスト ボックス 139">
              <a:extLst>
                <a:ext uri="{FF2B5EF4-FFF2-40B4-BE49-F238E27FC236}">
                  <a16:creationId xmlns:a16="http://schemas.microsoft.com/office/drawing/2014/main" id="{1D3F8B4B-0371-62B6-FA97-7078CB830CD1}"/>
                </a:ext>
              </a:extLst>
            </p:cNvPr>
            <p:cNvSpPr txBox="1"/>
            <p:nvPr/>
          </p:nvSpPr>
          <p:spPr>
            <a:xfrm>
              <a:off x="4844082" y="5496335"/>
              <a:ext cx="388687" cy="348109"/>
            </a:xfrm>
            <a:prstGeom prst="rect">
              <a:avLst/>
            </a:prstGeom>
            <a:noFill/>
          </p:spPr>
          <p:txBody>
            <a:bodyPr wrap="square" rtlCol="0">
              <a:spAutoFit/>
            </a:bodyPr>
            <a:lstStyle/>
            <a:p>
              <a:r>
                <a:rPr lang="en-US" altLang="ja-JP" sz="1662">
                  <a:latin typeface="Meiryo UI" panose="020B0604030504040204" pitchFamily="50" charset="-128"/>
                  <a:ea typeface="Meiryo UI" panose="020B0604030504040204" pitchFamily="50" charset="-128"/>
                </a:rPr>
                <a:t>×</a:t>
              </a:r>
              <a:endParaRPr lang="ja-JP" altLang="en-US" sz="1662">
                <a:latin typeface="Meiryo UI" panose="020B0604030504040204" pitchFamily="50" charset="-128"/>
                <a:ea typeface="Meiryo UI" panose="020B0604030504040204" pitchFamily="50" charset="-128"/>
              </a:endParaRPr>
            </a:p>
          </p:txBody>
        </p:sp>
        <p:sp>
          <p:nvSpPr>
            <p:cNvPr id="141" name="テキスト ボックス 140">
              <a:extLst>
                <a:ext uri="{FF2B5EF4-FFF2-40B4-BE49-F238E27FC236}">
                  <a16:creationId xmlns:a16="http://schemas.microsoft.com/office/drawing/2014/main" id="{6505C89F-D651-2D9C-0A12-D82AA6999709}"/>
                </a:ext>
              </a:extLst>
            </p:cNvPr>
            <p:cNvSpPr txBox="1"/>
            <p:nvPr/>
          </p:nvSpPr>
          <p:spPr>
            <a:xfrm>
              <a:off x="5151848" y="5496335"/>
              <a:ext cx="1296858" cy="348109"/>
            </a:xfrm>
            <a:prstGeom prst="rect">
              <a:avLst/>
            </a:prstGeom>
            <a:noFill/>
          </p:spPr>
          <p:txBody>
            <a:bodyPr wrap="square" rtlCol="0">
              <a:spAutoFit/>
            </a:bodyPr>
            <a:lstStyle/>
            <a:p>
              <a:r>
                <a:rPr lang="en-US" altLang="ja-JP" sz="1662">
                  <a:latin typeface="Meiryo UI" panose="020B0604030504040204" pitchFamily="50" charset="-128"/>
                  <a:ea typeface="Meiryo UI" panose="020B0604030504040204" pitchFamily="50" charset="-128"/>
                </a:rPr>
                <a:t>24(</a:t>
              </a:r>
              <a:r>
                <a:rPr lang="ja-JP" altLang="en-US" sz="1662">
                  <a:latin typeface="Meiryo UI" panose="020B0604030504040204" pitchFamily="50" charset="-128"/>
                  <a:ea typeface="Meiryo UI" panose="020B0604030504040204" pitchFamily="50" charset="-128"/>
                </a:rPr>
                <a:t>時間</a:t>
              </a:r>
              <a:r>
                <a:rPr lang="en-US" altLang="ja-JP" sz="1662">
                  <a:latin typeface="Meiryo UI" panose="020B0604030504040204" pitchFamily="50" charset="-128"/>
                  <a:ea typeface="Meiryo UI" panose="020B0604030504040204" pitchFamily="50" charset="-128"/>
                </a:rPr>
                <a:t>)</a:t>
              </a:r>
              <a:endParaRPr lang="ja-JP" altLang="en-US" sz="1662">
                <a:latin typeface="Meiryo UI" panose="020B0604030504040204" pitchFamily="50" charset="-128"/>
                <a:ea typeface="Meiryo UI" panose="020B0604030504040204" pitchFamily="50" charset="-128"/>
              </a:endParaRPr>
            </a:p>
          </p:txBody>
        </p:sp>
        <p:sp>
          <p:nvSpPr>
            <p:cNvPr id="142" name="テキスト ボックス 141">
              <a:extLst>
                <a:ext uri="{FF2B5EF4-FFF2-40B4-BE49-F238E27FC236}">
                  <a16:creationId xmlns:a16="http://schemas.microsoft.com/office/drawing/2014/main" id="{3E6BEAC4-00BE-6BE1-940E-84B83BA351BB}"/>
                </a:ext>
              </a:extLst>
            </p:cNvPr>
            <p:cNvSpPr txBox="1"/>
            <p:nvPr/>
          </p:nvSpPr>
          <p:spPr>
            <a:xfrm>
              <a:off x="6371952" y="5496335"/>
              <a:ext cx="984399" cy="348109"/>
            </a:xfrm>
            <a:prstGeom prst="rect">
              <a:avLst/>
            </a:prstGeom>
            <a:noFill/>
          </p:spPr>
          <p:txBody>
            <a:bodyPr wrap="square" rtlCol="0">
              <a:spAutoFit/>
            </a:bodyPr>
            <a:lstStyle/>
            <a:p>
              <a:r>
                <a:rPr lang="en-US" altLang="ja-JP" sz="1662">
                  <a:latin typeface="Meiryo UI" panose="020B0604030504040204" pitchFamily="50" charset="-128"/>
                  <a:ea typeface="Meiryo UI" panose="020B0604030504040204" pitchFamily="50" charset="-128"/>
                </a:rPr>
                <a:t>365(</a:t>
              </a:r>
              <a:r>
                <a:rPr lang="ja-JP" altLang="en-US" sz="1662">
                  <a:latin typeface="Meiryo UI" panose="020B0604030504040204" pitchFamily="50" charset="-128"/>
                  <a:ea typeface="Meiryo UI" panose="020B0604030504040204" pitchFamily="50" charset="-128"/>
                </a:rPr>
                <a:t>日</a:t>
              </a:r>
              <a:r>
                <a:rPr lang="en-US" altLang="ja-JP" sz="1662">
                  <a:latin typeface="Meiryo UI" panose="020B0604030504040204" pitchFamily="50" charset="-128"/>
                  <a:ea typeface="Meiryo UI" panose="020B0604030504040204" pitchFamily="50" charset="-128"/>
                </a:rPr>
                <a:t>)</a:t>
              </a:r>
              <a:endParaRPr lang="ja-JP" altLang="en-US" sz="1662">
                <a:latin typeface="Meiryo UI" panose="020B0604030504040204" pitchFamily="50" charset="-128"/>
                <a:ea typeface="Meiryo UI" panose="020B0604030504040204" pitchFamily="50" charset="-128"/>
              </a:endParaRPr>
            </a:p>
          </p:txBody>
        </p:sp>
        <p:sp>
          <p:nvSpPr>
            <p:cNvPr id="143" name="テキスト ボックス 142">
              <a:extLst>
                <a:ext uri="{FF2B5EF4-FFF2-40B4-BE49-F238E27FC236}">
                  <a16:creationId xmlns:a16="http://schemas.microsoft.com/office/drawing/2014/main" id="{90F0FC36-2D6C-3743-401B-793F5D8C7DD5}"/>
                </a:ext>
              </a:extLst>
            </p:cNvPr>
            <p:cNvSpPr txBox="1"/>
            <p:nvPr/>
          </p:nvSpPr>
          <p:spPr>
            <a:xfrm>
              <a:off x="7356351" y="5496335"/>
              <a:ext cx="1296858" cy="376385"/>
            </a:xfrm>
            <a:prstGeom prst="rect">
              <a:avLst/>
            </a:prstGeom>
            <a:noFill/>
          </p:spPr>
          <p:txBody>
            <a:bodyPr wrap="square" rtlCol="0">
              <a:spAutoFit/>
            </a:bodyPr>
            <a:lstStyle/>
            <a:p>
              <a:r>
                <a:rPr lang="ja-JP" altLang="en-US" sz="1846">
                  <a:latin typeface="Meiryo UI" panose="020B0604030504040204" pitchFamily="50" charset="-128"/>
                  <a:ea typeface="Meiryo UI" panose="020B0604030504040204" pitchFamily="50" charset="-128"/>
                </a:rPr>
                <a:t>｝</a:t>
              </a:r>
              <a:r>
                <a:rPr lang="en-US" altLang="ja-JP" sz="1662">
                  <a:latin typeface="Meiryo UI" panose="020B0604030504040204" pitchFamily="50" charset="-128"/>
                  <a:ea typeface="Meiryo UI" panose="020B0604030504040204" pitchFamily="50" charset="-128"/>
                </a:rPr>
                <a:t> × 100</a:t>
              </a:r>
              <a:endParaRPr lang="ja-JP" altLang="en-US" sz="1662">
                <a:latin typeface="Meiryo UI" panose="020B0604030504040204" pitchFamily="50" charset="-128"/>
                <a:ea typeface="Meiryo UI" panose="020B0604030504040204" pitchFamily="50" charset="-128"/>
              </a:endParaRPr>
            </a:p>
          </p:txBody>
        </p:sp>
        <p:sp>
          <p:nvSpPr>
            <p:cNvPr id="144" name="テキスト ボックス 143">
              <a:extLst>
                <a:ext uri="{FF2B5EF4-FFF2-40B4-BE49-F238E27FC236}">
                  <a16:creationId xmlns:a16="http://schemas.microsoft.com/office/drawing/2014/main" id="{9F3AA9ED-7BA5-DC6C-BA46-F7EA991825FA}"/>
                </a:ext>
              </a:extLst>
            </p:cNvPr>
            <p:cNvSpPr txBox="1"/>
            <p:nvPr/>
          </p:nvSpPr>
          <p:spPr>
            <a:xfrm>
              <a:off x="2903061" y="6112718"/>
              <a:ext cx="388687" cy="319639"/>
            </a:xfrm>
            <a:prstGeom prst="rect">
              <a:avLst/>
            </a:prstGeom>
            <a:noFill/>
          </p:spPr>
          <p:txBody>
            <a:bodyPr wrap="square" rtlCol="0">
              <a:spAutoFit/>
            </a:bodyPr>
            <a:lstStyle/>
            <a:p>
              <a:r>
                <a:rPr lang="en-US" altLang="ja-JP" sz="1477">
                  <a:latin typeface="Meiryo UI" panose="020B0604030504040204" pitchFamily="50" charset="-128"/>
                  <a:ea typeface="Meiryo UI" panose="020B0604030504040204" pitchFamily="50" charset="-128"/>
                </a:rPr>
                <a:t>×</a:t>
              </a:r>
              <a:endParaRPr lang="ja-JP" altLang="en-US" sz="1477">
                <a:latin typeface="Meiryo UI" panose="020B0604030504040204" pitchFamily="50" charset="-128"/>
                <a:ea typeface="Meiryo UI" panose="020B0604030504040204" pitchFamily="50" charset="-128"/>
              </a:endParaRPr>
            </a:p>
          </p:txBody>
        </p:sp>
        <p:sp>
          <p:nvSpPr>
            <p:cNvPr id="145" name="正方形/長方形 144">
              <a:extLst>
                <a:ext uri="{FF2B5EF4-FFF2-40B4-BE49-F238E27FC236}">
                  <a16:creationId xmlns:a16="http://schemas.microsoft.com/office/drawing/2014/main" id="{5D3A60A4-7EDD-32D0-A519-85504BDC6352}"/>
                </a:ext>
              </a:extLst>
            </p:cNvPr>
            <p:cNvSpPr/>
            <p:nvPr/>
          </p:nvSpPr>
          <p:spPr>
            <a:xfrm>
              <a:off x="1051094" y="6018305"/>
              <a:ext cx="1231989" cy="439923"/>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969">
                  <a:solidFill>
                    <a:sysClr val="windowText" lastClr="000000"/>
                  </a:solidFill>
                  <a:latin typeface="Meiryo UI" panose="020B0604030504040204" pitchFamily="50" charset="-128"/>
                  <a:ea typeface="Meiryo UI" panose="020B0604030504040204" pitchFamily="50" charset="-128"/>
                </a:rPr>
                <a:t>年間稼働日数</a:t>
              </a:r>
              <a:endParaRPr lang="en-US" altLang="ja-JP" sz="969">
                <a:solidFill>
                  <a:sysClr val="windowText" lastClr="000000"/>
                </a:solidFill>
                <a:latin typeface="Meiryo UI" panose="020B0604030504040204" pitchFamily="50" charset="-128"/>
                <a:ea typeface="Meiryo UI" panose="020B0604030504040204" pitchFamily="50" charset="-128"/>
              </a:endParaRPr>
            </a:p>
            <a:p>
              <a:pPr algn="ctr"/>
              <a:r>
                <a:rPr lang="zh-TW" altLang="en-US" sz="969">
                  <a:solidFill>
                    <a:sysClr val="windowText" lastClr="000000"/>
                  </a:solidFill>
                  <a:latin typeface="Meiryo UI" panose="020B0604030504040204" pitchFamily="50" charset="-128"/>
                  <a:ea typeface="Meiryo UI" panose="020B0604030504040204" pitchFamily="50" charset="-128"/>
                </a:rPr>
                <a:t>（</a:t>
              </a:r>
              <a:r>
                <a:rPr lang="ja-JP" altLang="en-US" sz="969">
                  <a:solidFill>
                    <a:sysClr val="windowText" lastClr="000000"/>
                  </a:solidFill>
                  <a:latin typeface="Meiryo UI" panose="020B0604030504040204" pitchFamily="50" charset="-128"/>
                  <a:ea typeface="Meiryo UI" panose="020B0604030504040204" pitchFamily="50" charset="-128"/>
                </a:rPr>
                <a:t>日</a:t>
              </a:r>
              <a:r>
                <a:rPr lang="zh-TW" altLang="en-US" sz="969">
                  <a:solidFill>
                    <a:sysClr val="windowText" lastClr="000000"/>
                  </a:solidFill>
                  <a:latin typeface="Meiryo UI" panose="020B0604030504040204" pitchFamily="50" charset="-128"/>
                  <a:ea typeface="Meiryo UI" panose="020B0604030504040204" pitchFamily="50" charset="-128"/>
                </a:rPr>
                <a:t>）</a:t>
              </a:r>
              <a:endParaRPr lang="ja-JP" altLang="en-US" sz="1662">
                <a:solidFill>
                  <a:sysClr val="windowText" lastClr="000000"/>
                </a:solidFill>
                <a:latin typeface="Meiryo UI" panose="020B0604030504040204" pitchFamily="50" charset="-128"/>
                <a:ea typeface="Meiryo UI" panose="020B0604030504040204" pitchFamily="50" charset="-128"/>
              </a:endParaRPr>
            </a:p>
          </p:txBody>
        </p:sp>
        <p:sp>
          <p:nvSpPr>
            <p:cNvPr id="146" name="正方形/長方形 145">
              <a:extLst>
                <a:ext uri="{FF2B5EF4-FFF2-40B4-BE49-F238E27FC236}">
                  <a16:creationId xmlns:a16="http://schemas.microsoft.com/office/drawing/2014/main" id="{CD817497-78D4-BB56-F659-0E6661D747AA}"/>
                </a:ext>
              </a:extLst>
            </p:cNvPr>
            <p:cNvSpPr/>
            <p:nvPr/>
          </p:nvSpPr>
          <p:spPr>
            <a:xfrm>
              <a:off x="2277457" y="6018306"/>
              <a:ext cx="619928" cy="439923"/>
            </a:xfrm>
            <a:prstGeom prst="rect">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969">
                  <a:solidFill>
                    <a:schemeClr val="tx1"/>
                  </a:solidFill>
                  <a:latin typeface="Meiryo UI" panose="020B0604030504040204" pitchFamily="50" charset="-128"/>
                  <a:ea typeface="Meiryo UI" panose="020B0604030504040204" pitchFamily="50" charset="-128"/>
                </a:rPr>
                <a:t>365</a:t>
              </a:r>
              <a:endParaRPr lang="ja-JP" altLang="en-US" sz="969">
                <a:solidFill>
                  <a:schemeClr val="tx1"/>
                </a:solidFill>
                <a:latin typeface="Meiryo UI" panose="020B0604030504040204" pitchFamily="50" charset="-128"/>
                <a:ea typeface="Meiryo UI" panose="020B0604030504040204" pitchFamily="50" charset="-128"/>
              </a:endParaRPr>
            </a:p>
          </p:txBody>
        </p:sp>
        <p:sp>
          <p:nvSpPr>
            <p:cNvPr id="147" name="正方形/長方形 146">
              <a:extLst>
                <a:ext uri="{FF2B5EF4-FFF2-40B4-BE49-F238E27FC236}">
                  <a16:creationId xmlns:a16="http://schemas.microsoft.com/office/drawing/2014/main" id="{931411EE-B84E-9F96-BAEB-212EB0A61029}"/>
                </a:ext>
              </a:extLst>
            </p:cNvPr>
            <p:cNvSpPr/>
            <p:nvPr/>
          </p:nvSpPr>
          <p:spPr>
            <a:xfrm>
              <a:off x="5523937" y="6030741"/>
              <a:ext cx="984399" cy="40010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900">
                  <a:solidFill>
                    <a:sysClr val="windowText" lastClr="000000"/>
                  </a:solidFill>
                  <a:latin typeface="Meiryo UI" panose="020B0604030504040204" pitchFamily="50" charset="-128"/>
                  <a:ea typeface="Meiryo UI" panose="020B0604030504040204" pitchFamily="50" charset="-128"/>
                </a:rPr>
                <a:t>１日の運転時間</a:t>
              </a:r>
              <a:endParaRPr lang="en-US" altLang="ja-JP" sz="900">
                <a:solidFill>
                  <a:sysClr val="windowText" lastClr="000000"/>
                </a:solidFill>
                <a:latin typeface="Meiryo UI" panose="020B0604030504040204" pitchFamily="50" charset="-128"/>
                <a:ea typeface="Meiryo UI" panose="020B0604030504040204" pitchFamily="50" charset="-128"/>
              </a:endParaRPr>
            </a:p>
            <a:p>
              <a:r>
                <a:rPr lang="zh-TW" altLang="en-US" sz="900">
                  <a:solidFill>
                    <a:sysClr val="windowText" lastClr="000000"/>
                  </a:solidFill>
                  <a:latin typeface="Meiryo UI" panose="020B0604030504040204" pitchFamily="50" charset="-128"/>
                  <a:ea typeface="Meiryo UI" panose="020B0604030504040204" pitchFamily="50" charset="-128"/>
                </a:rPr>
                <a:t>（</a:t>
              </a:r>
              <a:r>
                <a:rPr lang="ja-JP" altLang="en-US" sz="900">
                  <a:solidFill>
                    <a:sysClr val="windowText" lastClr="000000"/>
                  </a:solidFill>
                  <a:latin typeface="Meiryo UI" panose="020B0604030504040204" pitchFamily="50" charset="-128"/>
                  <a:ea typeface="Meiryo UI" panose="020B0604030504040204" pitchFamily="50" charset="-128"/>
                </a:rPr>
                <a:t>時間</a:t>
              </a:r>
              <a:r>
                <a:rPr lang="zh-TW" altLang="en-US" sz="900">
                  <a:solidFill>
                    <a:sysClr val="windowText" lastClr="000000"/>
                  </a:solidFill>
                  <a:latin typeface="Meiryo UI" panose="020B0604030504040204" pitchFamily="50" charset="-128"/>
                  <a:ea typeface="Meiryo UI" panose="020B0604030504040204" pitchFamily="50" charset="-128"/>
                </a:rPr>
                <a:t>）</a:t>
              </a:r>
              <a:endParaRPr lang="ja-JP" altLang="en-US" sz="1600">
                <a:solidFill>
                  <a:sysClr val="windowText" lastClr="000000"/>
                </a:solidFill>
                <a:latin typeface="Meiryo UI" panose="020B0604030504040204" pitchFamily="50" charset="-128"/>
                <a:ea typeface="Meiryo UI" panose="020B0604030504040204" pitchFamily="50" charset="-128"/>
              </a:endParaRPr>
            </a:p>
          </p:txBody>
        </p:sp>
        <p:sp>
          <p:nvSpPr>
            <p:cNvPr id="148" name="正方形/長方形 147">
              <a:extLst>
                <a:ext uri="{FF2B5EF4-FFF2-40B4-BE49-F238E27FC236}">
                  <a16:creationId xmlns:a16="http://schemas.microsoft.com/office/drawing/2014/main" id="{F8188E7E-B4B8-B04D-E6ED-E24F69951D9A}"/>
                </a:ext>
              </a:extLst>
            </p:cNvPr>
            <p:cNvSpPr/>
            <p:nvPr/>
          </p:nvSpPr>
          <p:spPr>
            <a:xfrm>
              <a:off x="6508336" y="6030742"/>
              <a:ext cx="758737" cy="400110"/>
            </a:xfrm>
            <a:prstGeom prst="rect">
              <a:avLst/>
            </a:prstGeom>
            <a:solidFill>
              <a:srgbClr val="FFFF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ja-JP" altLang="en-US" sz="923">
                <a:solidFill>
                  <a:schemeClr val="tx1"/>
                </a:solidFill>
                <a:latin typeface="Meiryo UI" panose="020B0604030504040204" pitchFamily="50" charset="-128"/>
                <a:ea typeface="Meiryo UI" panose="020B0604030504040204" pitchFamily="50" charset="-128"/>
              </a:endParaRPr>
            </a:p>
          </p:txBody>
        </p:sp>
        <p:sp>
          <p:nvSpPr>
            <p:cNvPr id="149" name="テキスト ボックス 148">
              <a:extLst>
                <a:ext uri="{FF2B5EF4-FFF2-40B4-BE49-F238E27FC236}">
                  <a16:creationId xmlns:a16="http://schemas.microsoft.com/office/drawing/2014/main" id="{5BDCDA4A-3918-0A28-4560-03FEDBE5B7A7}"/>
                </a:ext>
              </a:extLst>
            </p:cNvPr>
            <p:cNvSpPr txBox="1"/>
            <p:nvPr/>
          </p:nvSpPr>
          <p:spPr>
            <a:xfrm>
              <a:off x="207237" y="5489376"/>
              <a:ext cx="388687" cy="376385"/>
            </a:xfrm>
            <a:prstGeom prst="rect">
              <a:avLst/>
            </a:prstGeom>
            <a:noFill/>
          </p:spPr>
          <p:txBody>
            <a:bodyPr wrap="square" rtlCol="0">
              <a:spAutoFit/>
            </a:bodyPr>
            <a:lstStyle/>
            <a:p>
              <a:r>
                <a:rPr lang="ja-JP" altLang="en-US" sz="1846">
                  <a:latin typeface="Meiryo UI" panose="020B0604030504040204" pitchFamily="50" charset="-128"/>
                  <a:ea typeface="Meiryo UI" panose="020B0604030504040204" pitchFamily="50" charset="-128"/>
                </a:rPr>
                <a:t>｛</a:t>
              </a:r>
            </a:p>
          </p:txBody>
        </p:sp>
        <p:sp>
          <p:nvSpPr>
            <p:cNvPr id="150" name="テキスト ボックス 149">
              <a:extLst>
                <a:ext uri="{FF2B5EF4-FFF2-40B4-BE49-F238E27FC236}">
                  <a16:creationId xmlns:a16="http://schemas.microsoft.com/office/drawing/2014/main" id="{246894CD-B135-CE72-B096-050432938D42}"/>
                </a:ext>
              </a:extLst>
            </p:cNvPr>
            <p:cNvSpPr txBox="1"/>
            <p:nvPr/>
          </p:nvSpPr>
          <p:spPr>
            <a:xfrm>
              <a:off x="2757605" y="5481153"/>
              <a:ext cx="388687" cy="400110"/>
            </a:xfrm>
            <a:prstGeom prst="rect">
              <a:avLst/>
            </a:prstGeom>
            <a:noFill/>
          </p:spPr>
          <p:txBody>
            <a:bodyPr wrap="square" rtlCol="0">
              <a:spAutoFit/>
            </a:bodyPr>
            <a:lstStyle/>
            <a:p>
              <a:r>
                <a:rPr lang="en-US" altLang="ja-JP" sz="2000">
                  <a:latin typeface="Meiryo UI" panose="020B0604030504040204" pitchFamily="50" charset="-128"/>
                  <a:ea typeface="Meiryo UI" panose="020B0604030504040204" pitchFamily="50" charset="-128"/>
                </a:rPr>
                <a:t>(</a:t>
              </a:r>
              <a:endParaRPr lang="ja-JP" altLang="en-US" sz="2000">
                <a:latin typeface="Meiryo UI" panose="020B0604030504040204" pitchFamily="50" charset="-128"/>
                <a:ea typeface="Meiryo UI" panose="020B0604030504040204" pitchFamily="50" charset="-128"/>
              </a:endParaRPr>
            </a:p>
          </p:txBody>
        </p:sp>
        <p:sp>
          <p:nvSpPr>
            <p:cNvPr id="151" name="正方形/長方形 150">
              <a:extLst>
                <a:ext uri="{FF2B5EF4-FFF2-40B4-BE49-F238E27FC236}">
                  <a16:creationId xmlns:a16="http://schemas.microsoft.com/office/drawing/2014/main" id="{E6DACF5C-AFDE-047C-4FDD-BA025A970ED2}"/>
                </a:ext>
              </a:extLst>
            </p:cNvPr>
            <p:cNvSpPr/>
            <p:nvPr/>
          </p:nvSpPr>
          <p:spPr>
            <a:xfrm>
              <a:off x="546861" y="5421980"/>
              <a:ext cx="1225194" cy="488492"/>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969">
                  <a:solidFill>
                    <a:sysClr val="windowText" lastClr="000000"/>
                  </a:solidFill>
                  <a:latin typeface="Meiryo UI" panose="020B0604030504040204" pitchFamily="50" charset="-128"/>
                  <a:ea typeface="Meiryo UI" panose="020B0604030504040204" pitchFamily="50" charset="-128"/>
                </a:rPr>
                <a:t>1</a:t>
              </a:r>
              <a:r>
                <a:rPr lang="ja-JP" altLang="en-US" sz="969">
                  <a:solidFill>
                    <a:sysClr val="windowText" lastClr="000000"/>
                  </a:solidFill>
                  <a:latin typeface="Meiryo UI" panose="020B0604030504040204" pitchFamily="50" charset="-128"/>
                  <a:ea typeface="Meiryo UI" panose="020B0604030504040204" pitchFamily="50" charset="-128"/>
                </a:rPr>
                <a:t>年間の</a:t>
              </a:r>
              <a:endParaRPr lang="en-US" altLang="ja-JP" sz="969">
                <a:solidFill>
                  <a:sysClr val="windowText" lastClr="000000"/>
                </a:solidFill>
                <a:latin typeface="Meiryo UI" panose="020B0604030504040204" pitchFamily="50" charset="-128"/>
                <a:ea typeface="Meiryo UI" panose="020B0604030504040204" pitchFamily="50" charset="-128"/>
              </a:endParaRPr>
            </a:p>
            <a:p>
              <a:pPr algn="ctr"/>
              <a:r>
                <a:rPr lang="ja-JP" altLang="en-US" sz="969">
                  <a:solidFill>
                    <a:sysClr val="windowText" lastClr="000000"/>
                  </a:solidFill>
                  <a:latin typeface="Meiryo UI" panose="020B0604030504040204" pitchFamily="50" charset="-128"/>
                  <a:ea typeface="Meiryo UI" panose="020B0604030504040204" pitchFamily="50" charset="-128"/>
                </a:rPr>
                <a:t>活用電力量</a:t>
              </a:r>
            </a:p>
            <a:p>
              <a:pPr algn="ctr"/>
              <a:r>
                <a:rPr lang="ja-JP" altLang="en-US" sz="969">
                  <a:solidFill>
                    <a:sysClr val="windowText" lastClr="000000"/>
                  </a:solidFill>
                  <a:latin typeface="Meiryo UI" panose="020B0604030504040204" pitchFamily="50" charset="-128"/>
                  <a:ea typeface="Meiryo UI" panose="020B0604030504040204" pitchFamily="50" charset="-128"/>
                </a:rPr>
                <a:t>（</a:t>
              </a:r>
              <a:r>
                <a:rPr lang="en-US" altLang="ja-JP" sz="969">
                  <a:solidFill>
                    <a:sysClr val="windowText" lastClr="000000"/>
                  </a:solidFill>
                  <a:latin typeface="Meiryo UI" panose="020B0604030504040204" pitchFamily="50" charset="-128"/>
                  <a:ea typeface="Meiryo UI" panose="020B0604030504040204" pitchFamily="50" charset="-128"/>
                </a:rPr>
                <a:t>kWh/</a:t>
              </a:r>
              <a:r>
                <a:rPr lang="ja-JP" altLang="en-US" sz="969">
                  <a:solidFill>
                    <a:sysClr val="windowText" lastClr="000000"/>
                  </a:solidFill>
                  <a:latin typeface="Meiryo UI" panose="020B0604030504040204" pitchFamily="50" charset="-128"/>
                  <a:ea typeface="Meiryo UI" panose="020B0604030504040204" pitchFamily="50" charset="-128"/>
                </a:rPr>
                <a:t>年）</a:t>
              </a:r>
              <a:endParaRPr lang="ja-JP" altLang="en-US" sz="1662">
                <a:solidFill>
                  <a:sysClr val="windowText" lastClr="000000"/>
                </a:solidFill>
                <a:latin typeface="Meiryo UI" panose="020B0604030504040204" pitchFamily="50" charset="-128"/>
                <a:ea typeface="Meiryo UI" panose="020B0604030504040204" pitchFamily="50" charset="-128"/>
              </a:endParaRPr>
            </a:p>
          </p:txBody>
        </p:sp>
        <p:sp>
          <p:nvSpPr>
            <p:cNvPr id="152" name="吹き出し: 四角形 151">
              <a:extLst>
                <a:ext uri="{FF2B5EF4-FFF2-40B4-BE49-F238E27FC236}">
                  <a16:creationId xmlns:a16="http://schemas.microsoft.com/office/drawing/2014/main" id="{4550F8A6-1DFB-9010-9221-7C17472997A6}"/>
                </a:ext>
              </a:extLst>
            </p:cNvPr>
            <p:cNvSpPr/>
            <p:nvPr/>
          </p:nvSpPr>
          <p:spPr>
            <a:xfrm>
              <a:off x="7544666" y="6070943"/>
              <a:ext cx="1071677" cy="350282"/>
            </a:xfrm>
            <a:prstGeom prst="wedgeRectCallout">
              <a:avLst>
                <a:gd name="adj1" fmla="val -84487"/>
                <a:gd name="adj2" fmla="val -6492"/>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900">
                  <a:solidFill>
                    <a:schemeClr val="tx1"/>
                  </a:solidFill>
                  <a:latin typeface="Meiryo UI" panose="020B0604030504040204" pitchFamily="50" charset="-128"/>
                  <a:ea typeface="Meiryo UI" panose="020B0604030504040204" pitchFamily="50" charset="-128"/>
                </a:rPr>
                <a:t>値の根拠を示すこと。</a:t>
              </a:r>
            </a:p>
          </p:txBody>
        </p:sp>
        <p:sp>
          <p:nvSpPr>
            <p:cNvPr id="153" name="テキスト ボックス 152">
              <a:extLst>
                <a:ext uri="{FF2B5EF4-FFF2-40B4-BE49-F238E27FC236}">
                  <a16:creationId xmlns:a16="http://schemas.microsoft.com/office/drawing/2014/main" id="{3CDAF6B0-6823-5BFB-36AA-BE2FAB5C424D}"/>
                </a:ext>
              </a:extLst>
            </p:cNvPr>
            <p:cNvSpPr txBox="1"/>
            <p:nvPr/>
          </p:nvSpPr>
          <p:spPr>
            <a:xfrm>
              <a:off x="5201133" y="6101586"/>
              <a:ext cx="388687" cy="319639"/>
            </a:xfrm>
            <a:prstGeom prst="rect">
              <a:avLst/>
            </a:prstGeom>
            <a:noFill/>
          </p:spPr>
          <p:txBody>
            <a:bodyPr wrap="square" rtlCol="0">
              <a:spAutoFit/>
            </a:bodyPr>
            <a:lstStyle/>
            <a:p>
              <a:r>
                <a:rPr lang="en-US" altLang="ja-JP" sz="1477">
                  <a:latin typeface="Meiryo UI" panose="020B0604030504040204" pitchFamily="50" charset="-128"/>
                  <a:ea typeface="Meiryo UI" panose="020B0604030504040204" pitchFamily="50" charset="-128"/>
                </a:rPr>
                <a:t>×</a:t>
              </a:r>
              <a:endParaRPr lang="ja-JP" altLang="en-US" sz="1477">
                <a:latin typeface="Meiryo UI" panose="020B0604030504040204" pitchFamily="50" charset="-128"/>
                <a:ea typeface="Meiryo UI" panose="020B0604030504040204" pitchFamily="50" charset="-128"/>
              </a:endParaRPr>
            </a:p>
          </p:txBody>
        </p:sp>
        <p:sp>
          <p:nvSpPr>
            <p:cNvPr id="154" name="テキスト ボックス 153">
              <a:extLst>
                <a:ext uri="{FF2B5EF4-FFF2-40B4-BE49-F238E27FC236}">
                  <a16:creationId xmlns:a16="http://schemas.microsoft.com/office/drawing/2014/main" id="{2218B2C9-169B-F092-6514-4C0F9C27BE39}"/>
                </a:ext>
              </a:extLst>
            </p:cNvPr>
            <p:cNvSpPr txBox="1"/>
            <p:nvPr/>
          </p:nvSpPr>
          <p:spPr>
            <a:xfrm>
              <a:off x="2582199" y="5517652"/>
              <a:ext cx="388687" cy="348109"/>
            </a:xfrm>
            <a:prstGeom prst="rect">
              <a:avLst/>
            </a:prstGeom>
            <a:noFill/>
          </p:spPr>
          <p:txBody>
            <a:bodyPr wrap="square" rtlCol="0">
              <a:spAutoFit/>
            </a:bodyPr>
            <a:lstStyle/>
            <a:p>
              <a:r>
                <a:rPr lang="en-US" altLang="ja-JP" sz="1662">
                  <a:latin typeface="Meiryo UI" panose="020B0604030504040204" pitchFamily="50" charset="-128"/>
                  <a:ea typeface="Meiryo UI" panose="020B0604030504040204" pitchFamily="50" charset="-128"/>
                </a:rPr>
                <a:t>÷</a:t>
              </a:r>
              <a:endParaRPr lang="ja-JP" altLang="en-US" sz="1662">
                <a:latin typeface="Meiryo UI" panose="020B0604030504040204" pitchFamily="50" charset="-128"/>
                <a:ea typeface="Meiryo UI" panose="020B0604030504040204" pitchFamily="50" charset="-128"/>
              </a:endParaRPr>
            </a:p>
          </p:txBody>
        </p:sp>
        <p:sp>
          <p:nvSpPr>
            <p:cNvPr id="155" name="テキスト ボックス 154">
              <a:extLst>
                <a:ext uri="{FF2B5EF4-FFF2-40B4-BE49-F238E27FC236}">
                  <a16:creationId xmlns:a16="http://schemas.microsoft.com/office/drawing/2014/main" id="{1C3DF414-3266-DF6F-AA1D-3F787139031D}"/>
                </a:ext>
              </a:extLst>
            </p:cNvPr>
            <p:cNvSpPr txBox="1"/>
            <p:nvPr/>
          </p:nvSpPr>
          <p:spPr>
            <a:xfrm>
              <a:off x="6128185" y="5489376"/>
              <a:ext cx="388687" cy="319639"/>
            </a:xfrm>
            <a:prstGeom prst="rect">
              <a:avLst/>
            </a:prstGeom>
            <a:noFill/>
          </p:spPr>
          <p:txBody>
            <a:bodyPr wrap="square" rtlCol="0">
              <a:spAutoFit/>
            </a:bodyPr>
            <a:lstStyle/>
            <a:p>
              <a:r>
                <a:rPr lang="en-US" altLang="ja-JP" sz="1477">
                  <a:latin typeface="Meiryo UI" panose="020B0604030504040204" pitchFamily="50" charset="-128"/>
                  <a:ea typeface="Meiryo UI" panose="020B0604030504040204" pitchFamily="50" charset="-128"/>
                </a:rPr>
                <a:t>×</a:t>
              </a:r>
              <a:endParaRPr lang="ja-JP" altLang="en-US" sz="1477">
                <a:latin typeface="Meiryo UI" panose="020B0604030504040204" pitchFamily="50" charset="-128"/>
                <a:ea typeface="Meiryo UI" panose="020B0604030504040204" pitchFamily="50" charset="-128"/>
              </a:endParaRPr>
            </a:p>
          </p:txBody>
        </p:sp>
        <p:sp>
          <p:nvSpPr>
            <p:cNvPr id="156" name="テキスト ボックス 155">
              <a:extLst>
                <a:ext uri="{FF2B5EF4-FFF2-40B4-BE49-F238E27FC236}">
                  <a16:creationId xmlns:a16="http://schemas.microsoft.com/office/drawing/2014/main" id="{ADF72EAD-D6F3-77D1-FA3C-B3C492420B1D}"/>
                </a:ext>
              </a:extLst>
            </p:cNvPr>
            <p:cNvSpPr txBox="1"/>
            <p:nvPr/>
          </p:nvSpPr>
          <p:spPr>
            <a:xfrm>
              <a:off x="7219044" y="5455102"/>
              <a:ext cx="445336" cy="400110"/>
            </a:xfrm>
            <a:prstGeom prst="rect">
              <a:avLst/>
            </a:prstGeom>
            <a:noFill/>
          </p:spPr>
          <p:txBody>
            <a:bodyPr wrap="square" rtlCol="0">
              <a:spAutoFit/>
            </a:bodyPr>
            <a:lstStyle/>
            <a:p>
              <a:r>
                <a:rPr lang="en-US" altLang="ja-JP" sz="2000">
                  <a:latin typeface="Meiryo UI" panose="020B0604030504040204" pitchFamily="50" charset="-128"/>
                  <a:ea typeface="Meiryo UI" panose="020B0604030504040204" pitchFamily="50" charset="-128"/>
                </a:rPr>
                <a:t>)</a:t>
              </a:r>
              <a:endParaRPr lang="ja-JP" altLang="en-US">
                <a:latin typeface="Meiryo UI" panose="020B0604030504040204" pitchFamily="50" charset="-128"/>
                <a:ea typeface="Meiryo UI" panose="020B0604030504040204" pitchFamily="50" charset="-128"/>
              </a:endParaRPr>
            </a:p>
          </p:txBody>
        </p:sp>
        <p:sp>
          <p:nvSpPr>
            <p:cNvPr id="157" name="矢印: 上向き折線 156">
              <a:extLst>
                <a:ext uri="{FF2B5EF4-FFF2-40B4-BE49-F238E27FC236}">
                  <a16:creationId xmlns:a16="http://schemas.microsoft.com/office/drawing/2014/main" id="{E3455CC8-7325-79FD-787A-306F05447D09}"/>
                </a:ext>
              </a:extLst>
            </p:cNvPr>
            <p:cNvSpPr/>
            <p:nvPr/>
          </p:nvSpPr>
          <p:spPr>
            <a:xfrm flipH="1">
              <a:off x="711807" y="5971457"/>
              <a:ext cx="295358" cy="344573"/>
            </a:xfrm>
            <a:prstGeom prst="bentUpArrow">
              <a:avLst>
                <a:gd name="adj1" fmla="val 25000"/>
                <a:gd name="adj2" fmla="val 22497"/>
                <a:gd name="adj3" fmla="val 25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テキスト ボックス 157">
              <a:extLst>
                <a:ext uri="{FF2B5EF4-FFF2-40B4-BE49-F238E27FC236}">
                  <a16:creationId xmlns:a16="http://schemas.microsoft.com/office/drawing/2014/main" id="{304E83C8-0ADC-FDCC-CF7B-0584468008E7}"/>
                </a:ext>
              </a:extLst>
            </p:cNvPr>
            <p:cNvSpPr txBox="1"/>
            <p:nvPr/>
          </p:nvSpPr>
          <p:spPr>
            <a:xfrm>
              <a:off x="2096238" y="5105217"/>
              <a:ext cx="324770" cy="307777"/>
            </a:xfrm>
            <a:prstGeom prst="rect">
              <a:avLst/>
            </a:prstGeom>
            <a:noFill/>
          </p:spPr>
          <p:txBody>
            <a:bodyPr wrap="square" rtlCol="0">
              <a:spAutoFit/>
            </a:bodyPr>
            <a:lstStyle/>
            <a:p>
              <a:r>
                <a:rPr lang="en-US" altLang="ja-JP" sz="1400" err="1">
                  <a:latin typeface="Meiryo UI" panose="020B0604030504040204" pitchFamily="50" charset="-128"/>
                  <a:ea typeface="Meiryo UI" panose="020B0604030504040204" pitchFamily="50" charset="-128"/>
                </a:rPr>
                <a:t>i</a:t>
              </a:r>
              <a:endParaRPr lang="ja-JP" altLang="en-US" sz="1400">
                <a:latin typeface="Meiryo UI" panose="020B0604030504040204" pitchFamily="50" charset="-128"/>
                <a:ea typeface="Meiryo UI" panose="020B0604030504040204" pitchFamily="50" charset="-128"/>
              </a:endParaRPr>
            </a:p>
          </p:txBody>
        </p:sp>
        <p:sp>
          <p:nvSpPr>
            <p:cNvPr id="159" name="テキスト ボックス 158">
              <a:extLst>
                <a:ext uri="{FF2B5EF4-FFF2-40B4-BE49-F238E27FC236}">
                  <a16:creationId xmlns:a16="http://schemas.microsoft.com/office/drawing/2014/main" id="{F8D56DAC-278B-C37D-C1DB-B6786F63606B}"/>
                </a:ext>
              </a:extLst>
            </p:cNvPr>
            <p:cNvSpPr txBox="1"/>
            <p:nvPr/>
          </p:nvSpPr>
          <p:spPr>
            <a:xfrm>
              <a:off x="4385828" y="5105216"/>
              <a:ext cx="324770" cy="307777"/>
            </a:xfrm>
            <a:prstGeom prst="rect">
              <a:avLst/>
            </a:prstGeom>
            <a:noFill/>
          </p:spPr>
          <p:txBody>
            <a:bodyPr wrap="square" rtlCol="0">
              <a:spAutoFit/>
            </a:bodyPr>
            <a:lstStyle/>
            <a:p>
              <a:r>
                <a:rPr lang="en-US" altLang="ja-JP" sz="1400">
                  <a:latin typeface="Meiryo UI" panose="020B0604030504040204" pitchFamily="50" charset="-128"/>
                  <a:ea typeface="Meiryo UI" panose="020B0604030504040204" pitchFamily="50" charset="-128"/>
                </a:rPr>
                <a:t>j</a:t>
              </a:r>
              <a:endParaRPr lang="ja-JP" altLang="en-US" sz="1400">
                <a:latin typeface="Meiryo UI" panose="020B0604030504040204" pitchFamily="50" charset="-128"/>
                <a:ea typeface="Meiryo UI" panose="020B0604030504040204" pitchFamily="50" charset="-128"/>
              </a:endParaRPr>
            </a:p>
          </p:txBody>
        </p:sp>
        <p:sp>
          <p:nvSpPr>
            <p:cNvPr id="160" name="テキスト ボックス 159">
              <a:extLst>
                <a:ext uri="{FF2B5EF4-FFF2-40B4-BE49-F238E27FC236}">
                  <a16:creationId xmlns:a16="http://schemas.microsoft.com/office/drawing/2014/main" id="{E2144744-F10C-C879-47DA-626EFC3EB006}"/>
                </a:ext>
              </a:extLst>
            </p:cNvPr>
            <p:cNvSpPr txBox="1"/>
            <p:nvPr/>
          </p:nvSpPr>
          <p:spPr>
            <a:xfrm>
              <a:off x="2081816" y="2870489"/>
              <a:ext cx="324770" cy="307777"/>
            </a:xfrm>
            <a:prstGeom prst="rect">
              <a:avLst/>
            </a:prstGeom>
            <a:noFill/>
          </p:spPr>
          <p:txBody>
            <a:bodyPr wrap="square" rtlCol="0">
              <a:spAutoFit/>
            </a:bodyPr>
            <a:lstStyle/>
            <a:p>
              <a:r>
                <a:rPr lang="en-US" altLang="ja-JP" sz="1400">
                  <a:latin typeface="Meiryo UI" panose="020B0604030504040204" pitchFamily="50" charset="-128"/>
                  <a:ea typeface="Meiryo UI" panose="020B0604030504040204" pitchFamily="50" charset="-128"/>
                </a:rPr>
                <a:t>g</a:t>
              </a:r>
              <a:endParaRPr lang="ja-JP" altLang="en-US" sz="1400">
                <a:latin typeface="Meiryo UI" panose="020B0604030504040204" pitchFamily="50" charset="-128"/>
                <a:ea typeface="Meiryo UI" panose="020B0604030504040204" pitchFamily="50" charset="-128"/>
              </a:endParaRPr>
            </a:p>
          </p:txBody>
        </p:sp>
        <p:sp>
          <p:nvSpPr>
            <p:cNvPr id="161" name="テキスト ボックス 160">
              <a:extLst>
                <a:ext uri="{FF2B5EF4-FFF2-40B4-BE49-F238E27FC236}">
                  <a16:creationId xmlns:a16="http://schemas.microsoft.com/office/drawing/2014/main" id="{E8B5D3A7-98CF-CE2D-0311-AD2CCB52B245}"/>
                </a:ext>
              </a:extLst>
            </p:cNvPr>
            <p:cNvSpPr txBox="1"/>
            <p:nvPr/>
          </p:nvSpPr>
          <p:spPr>
            <a:xfrm>
              <a:off x="4431710" y="2887653"/>
              <a:ext cx="324770" cy="307777"/>
            </a:xfrm>
            <a:prstGeom prst="rect">
              <a:avLst/>
            </a:prstGeom>
            <a:noFill/>
          </p:spPr>
          <p:txBody>
            <a:bodyPr wrap="square" rtlCol="0">
              <a:spAutoFit/>
            </a:bodyPr>
            <a:lstStyle/>
            <a:p>
              <a:r>
                <a:rPr lang="en-US" altLang="ja-JP" sz="1400">
                  <a:latin typeface="Meiryo UI" panose="020B0604030504040204" pitchFamily="50" charset="-128"/>
                  <a:ea typeface="Meiryo UI" panose="020B0604030504040204" pitchFamily="50" charset="-128"/>
                </a:rPr>
                <a:t>h</a:t>
              </a:r>
              <a:endParaRPr lang="ja-JP" altLang="en-US" sz="1400">
                <a:latin typeface="Meiryo UI" panose="020B0604030504040204" pitchFamily="50" charset="-128"/>
                <a:ea typeface="Meiryo UI" panose="020B0604030504040204" pitchFamily="50" charset="-128"/>
              </a:endParaRPr>
            </a:p>
          </p:txBody>
        </p:sp>
        <p:sp>
          <p:nvSpPr>
            <p:cNvPr id="163" name="正方形/長方形 162">
              <a:extLst>
                <a:ext uri="{FF2B5EF4-FFF2-40B4-BE49-F238E27FC236}">
                  <a16:creationId xmlns:a16="http://schemas.microsoft.com/office/drawing/2014/main" id="{D25EEF64-E221-502E-E33C-1909CBB52878}"/>
                </a:ext>
              </a:extLst>
            </p:cNvPr>
            <p:cNvSpPr/>
            <p:nvPr/>
          </p:nvSpPr>
          <p:spPr>
            <a:xfrm>
              <a:off x="3309347" y="6025411"/>
              <a:ext cx="1231989" cy="432817"/>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900">
                  <a:solidFill>
                    <a:sysClr val="windowText" lastClr="000000"/>
                  </a:solidFill>
                  <a:latin typeface="Meiryo UI" panose="020B0604030504040204" pitchFamily="50" charset="-128"/>
                  <a:ea typeface="Meiryo UI" panose="020B0604030504040204" pitchFamily="50" charset="-128"/>
                </a:rPr>
                <a:t>補助対象設備の</a:t>
              </a:r>
              <a:endParaRPr lang="en-US" altLang="ja-JP" sz="900">
                <a:solidFill>
                  <a:sysClr val="windowText" lastClr="000000"/>
                </a:solidFill>
                <a:latin typeface="Meiryo UI" panose="020B0604030504040204" pitchFamily="50" charset="-128"/>
                <a:ea typeface="Meiryo UI" panose="020B0604030504040204" pitchFamily="50" charset="-128"/>
              </a:endParaRPr>
            </a:p>
            <a:p>
              <a:pPr algn="ctr"/>
              <a:r>
                <a:rPr lang="ja-JP" altLang="en-US" sz="900">
                  <a:solidFill>
                    <a:sysClr val="windowText" lastClr="000000"/>
                  </a:solidFill>
                  <a:latin typeface="Meiryo UI" panose="020B0604030504040204" pitchFamily="50" charset="-128"/>
                  <a:ea typeface="Meiryo UI" panose="020B0604030504040204" pitchFamily="50" charset="-128"/>
                </a:rPr>
                <a:t>定格消費電力</a:t>
              </a:r>
              <a:endParaRPr lang="en-US" altLang="ja-JP" sz="900">
                <a:solidFill>
                  <a:sysClr val="windowText" lastClr="000000"/>
                </a:solidFill>
                <a:latin typeface="Meiryo UI" panose="020B0604030504040204" pitchFamily="50" charset="-128"/>
                <a:ea typeface="Meiryo UI" panose="020B0604030504040204" pitchFamily="50" charset="-128"/>
              </a:endParaRPr>
            </a:p>
            <a:p>
              <a:pPr algn="ctr"/>
              <a:r>
                <a:rPr lang="zh-TW" altLang="en-US" sz="900">
                  <a:solidFill>
                    <a:sysClr val="windowText" lastClr="000000"/>
                  </a:solidFill>
                  <a:latin typeface="Meiryo UI" panose="020B0604030504040204" pitchFamily="50" charset="-128"/>
                  <a:ea typeface="Meiryo UI" panose="020B0604030504040204" pitchFamily="50" charset="-128"/>
                </a:rPr>
                <a:t>（</a:t>
              </a:r>
              <a:r>
                <a:rPr lang="en-US" altLang="zh-TW" sz="900">
                  <a:solidFill>
                    <a:sysClr val="windowText" lastClr="000000"/>
                  </a:solidFill>
                  <a:latin typeface="Meiryo UI" panose="020B0604030504040204" pitchFamily="50" charset="-128"/>
                  <a:ea typeface="Meiryo UI" panose="020B0604030504040204" pitchFamily="50" charset="-128"/>
                </a:rPr>
                <a:t>kW</a:t>
              </a:r>
              <a:r>
                <a:rPr lang="zh-TW" altLang="en-US" sz="900">
                  <a:solidFill>
                    <a:sysClr val="windowText" lastClr="000000"/>
                  </a:solidFill>
                  <a:latin typeface="Meiryo UI" panose="020B0604030504040204" pitchFamily="50" charset="-128"/>
                  <a:ea typeface="Meiryo UI" panose="020B0604030504040204" pitchFamily="50" charset="-128"/>
                </a:rPr>
                <a:t>）</a:t>
              </a:r>
              <a:endParaRPr lang="ja-JP" altLang="en-US" sz="1600">
                <a:solidFill>
                  <a:sysClr val="windowText" lastClr="000000"/>
                </a:solidFill>
                <a:latin typeface="Meiryo UI" panose="020B0604030504040204" pitchFamily="50" charset="-128"/>
                <a:ea typeface="Meiryo UI" panose="020B0604030504040204" pitchFamily="50" charset="-128"/>
              </a:endParaRPr>
            </a:p>
          </p:txBody>
        </p:sp>
        <p:sp>
          <p:nvSpPr>
            <p:cNvPr id="164" name="正方形/長方形 163">
              <a:extLst>
                <a:ext uri="{FF2B5EF4-FFF2-40B4-BE49-F238E27FC236}">
                  <a16:creationId xmlns:a16="http://schemas.microsoft.com/office/drawing/2014/main" id="{8D990459-FF6A-8452-10B2-45293196664F}"/>
                </a:ext>
              </a:extLst>
            </p:cNvPr>
            <p:cNvSpPr/>
            <p:nvPr/>
          </p:nvSpPr>
          <p:spPr>
            <a:xfrm>
              <a:off x="4539138" y="6025411"/>
              <a:ext cx="619928" cy="432817"/>
            </a:xfrm>
            <a:prstGeom prst="rect">
              <a:avLst/>
            </a:prstGeom>
            <a:solidFill>
              <a:srgbClr val="FFFF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ja-JP" altLang="en-US" sz="969">
                <a:solidFill>
                  <a:schemeClr val="tx1"/>
                </a:solidFill>
                <a:latin typeface="Meiryo UI" panose="020B0604030504040204" pitchFamily="50" charset="-128"/>
                <a:ea typeface="Meiryo UI" panose="020B0604030504040204" pitchFamily="50" charset="-128"/>
              </a:endParaRPr>
            </a:p>
          </p:txBody>
        </p:sp>
        <p:sp>
          <p:nvSpPr>
            <p:cNvPr id="165" name="テキスト ボックス 164">
              <a:extLst>
                <a:ext uri="{FF2B5EF4-FFF2-40B4-BE49-F238E27FC236}">
                  <a16:creationId xmlns:a16="http://schemas.microsoft.com/office/drawing/2014/main" id="{2D5CF0A2-97F5-89BF-BE80-426AFBF73CAC}"/>
                </a:ext>
              </a:extLst>
            </p:cNvPr>
            <p:cNvSpPr txBox="1"/>
            <p:nvPr/>
          </p:nvSpPr>
          <p:spPr>
            <a:xfrm>
              <a:off x="111226" y="5482196"/>
              <a:ext cx="388687" cy="376385"/>
            </a:xfrm>
            <a:prstGeom prst="rect">
              <a:avLst/>
            </a:prstGeom>
            <a:noFill/>
          </p:spPr>
          <p:txBody>
            <a:bodyPr wrap="square" rtlCol="0">
              <a:spAutoFit/>
            </a:bodyPr>
            <a:lstStyle/>
            <a:p>
              <a:r>
                <a:rPr lang="ja-JP" altLang="en-US" sz="1846">
                  <a:latin typeface="Meiryo UI" panose="020B0604030504040204" pitchFamily="50" charset="-128"/>
                  <a:ea typeface="Meiryo UI" panose="020B0604030504040204" pitchFamily="50" charset="-128"/>
                </a:rPr>
                <a:t>＝</a:t>
              </a:r>
            </a:p>
          </p:txBody>
        </p:sp>
      </p:grpSp>
      <p:sp>
        <p:nvSpPr>
          <p:cNvPr id="6" name="テキスト ボックス 5">
            <a:extLst>
              <a:ext uri="{FF2B5EF4-FFF2-40B4-BE49-F238E27FC236}">
                <a16:creationId xmlns:a16="http://schemas.microsoft.com/office/drawing/2014/main" id="{43FADD8F-0C4F-BE77-DE3D-C223000419C8}"/>
              </a:ext>
            </a:extLst>
          </p:cNvPr>
          <p:cNvSpPr txBox="1"/>
          <p:nvPr/>
        </p:nvSpPr>
        <p:spPr>
          <a:xfrm>
            <a:off x="6192000" y="360842"/>
            <a:ext cx="2952000" cy="461665"/>
          </a:xfrm>
          <a:prstGeom prst="rect">
            <a:avLst/>
          </a:prstGeom>
          <a:noFill/>
          <a:ln>
            <a:solidFill>
              <a:schemeClr val="accent1"/>
            </a:solidFill>
          </a:ln>
        </p:spPr>
        <p:txBody>
          <a:bodyPr wrap="square" rtlCol="0">
            <a:spAutoFit/>
          </a:bodyPr>
          <a:lstStyle/>
          <a:p>
            <a:r>
              <a:rPr kumimoji="1" lang="ja-JP" altLang="en-US" sz="1200">
                <a:solidFill>
                  <a:schemeClr val="accent1"/>
                </a:solidFill>
              </a:rPr>
              <a:t>採点審査項目</a:t>
            </a:r>
            <a:endParaRPr kumimoji="1" lang="en-US" altLang="ja-JP" sz="1200">
              <a:solidFill>
                <a:schemeClr val="accent1"/>
              </a:solidFill>
            </a:endParaRPr>
          </a:p>
          <a:p>
            <a:r>
              <a:rPr kumimoji="1" lang="ja-JP" altLang="en-US" sz="1200">
                <a:solidFill>
                  <a:schemeClr val="accent1"/>
                </a:solidFill>
              </a:rPr>
              <a:t>　</a:t>
            </a:r>
            <a:r>
              <a:rPr kumimoji="1" lang="en-US" altLang="ja-JP" sz="1200">
                <a:solidFill>
                  <a:schemeClr val="accent1"/>
                </a:solidFill>
              </a:rPr>
              <a:t>2) -</a:t>
            </a:r>
            <a:r>
              <a:rPr kumimoji="1" lang="ja-JP" altLang="en-US" sz="1200">
                <a:solidFill>
                  <a:schemeClr val="accent1"/>
                </a:solidFill>
              </a:rPr>
              <a:t>①活用電力率、</a:t>
            </a:r>
            <a:r>
              <a:rPr kumimoji="1" lang="en-US" altLang="ja-JP" sz="1200">
                <a:solidFill>
                  <a:schemeClr val="accent1"/>
                </a:solidFill>
              </a:rPr>
              <a:t>2) -</a:t>
            </a:r>
            <a:r>
              <a:rPr kumimoji="1" lang="ja-JP" altLang="en-US" sz="1200">
                <a:solidFill>
                  <a:schemeClr val="accent1"/>
                </a:solidFill>
              </a:rPr>
              <a:t>②活用電力量率</a:t>
            </a:r>
            <a:r>
              <a:rPr kumimoji="1" lang="en-US" altLang="ja-JP" sz="1200">
                <a:solidFill>
                  <a:schemeClr val="accent1"/>
                </a:solidFill>
              </a:rPr>
              <a:t> </a:t>
            </a:r>
            <a:r>
              <a:rPr kumimoji="1" lang="ja-JP" altLang="en-US" sz="1200">
                <a:solidFill>
                  <a:schemeClr val="accent1"/>
                </a:solidFill>
              </a:rPr>
              <a:t>　</a:t>
            </a:r>
            <a:endParaRPr kumimoji="1" lang="en-US" altLang="ja-JP" sz="1200">
              <a:solidFill>
                <a:schemeClr val="accent1"/>
              </a:solidFill>
            </a:endParaRPr>
          </a:p>
        </p:txBody>
      </p:sp>
      <p:sp>
        <p:nvSpPr>
          <p:cNvPr id="7" name="テキスト ボックス 6">
            <a:extLst>
              <a:ext uri="{FF2B5EF4-FFF2-40B4-BE49-F238E27FC236}">
                <a16:creationId xmlns:a16="http://schemas.microsoft.com/office/drawing/2014/main" id="{51036C87-BEC7-D363-E041-BA14256708F6}"/>
              </a:ext>
            </a:extLst>
          </p:cNvPr>
          <p:cNvSpPr txBox="1"/>
          <p:nvPr/>
        </p:nvSpPr>
        <p:spPr>
          <a:xfrm>
            <a:off x="6192000" y="0"/>
            <a:ext cx="2952000" cy="369332"/>
          </a:xfrm>
          <a:prstGeom prst="rect">
            <a:avLst/>
          </a:prstGeom>
          <a:solidFill>
            <a:schemeClr val="accent1"/>
          </a:solidFill>
          <a:ln>
            <a:solidFill>
              <a:schemeClr val="accent1"/>
            </a:solidFill>
          </a:ln>
        </p:spPr>
        <p:txBody>
          <a:bodyPr wrap="square" rtlCol="0">
            <a:spAutoFit/>
          </a:bodyPr>
          <a:lstStyle/>
          <a:p>
            <a:r>
              <a:rPr kumimoji="1" lang="ja-JP" altLang="en-US" b="1">
                <a:solidFill>
                  <a:schemeClr val="bg1"/>
                </a:solidFill>
              </a:rPr>
              <a:t>水電解装置の場合</a:t>
            </a:r>
          </a:p>
        </p:txBody>
      </p:sp>
    </p:spTree>
    <p:extLst>
      <p:ext uri="{BB962C8B-B14F-4D97-AF65-F5344CB8AC3E}">
        <p14:creationId xmlns:p14="http://schemas.microsoft.com/office/powerpoint/2010/main" val="17614590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240604-4FFD-FB2A-EFE4-DA779B8D660E}"/>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8BB38B99-4A43-3EA4-746A-B7B5579BC068}"/>
              </a:ext>
            </a:extLst>
          </p:cNvPr>
          <p:cNvSpPr>
            <a:spLocks noGrp="1"/>
          </p:cNvSpPr>
          <p:nvPr>
            <p:ph type="title"/>
          </p:nvPr>
        </p:nvSpPr>
        <p:spPr>
          <a:xfrm>
            <a:off x="178206" y="202622"/>
            <a:ext cx="8640000" cy="540000"/>
          </a:xfrm>
          <a:ln>
            <a:noFill/>
          </a:ln>
        </p:spPr>
        <p:txBody>
          <a:bodyPr>
            <a:normAutofit/>
          </a:bodyPr>
          <a:lstStyle/>
          <a:p>
            <a:r>
              <a:rPr lang="ja-JP" altLang="en-US"/>
              <a:t>５．ビジネスモデルの構造</a:t>
            </a:r>
          </a:p>
        </p:txBody>
      </p:sp>
      <p:sp>
        <p:nvSpPr>
          <p:cNvPr id="21" name="テキスト ボックス 20">
            <a:extLst>
              <a:ext uri="{FF2B5EF4-FFF2-40B4-BE49-F238E27FC236}">
                <a16:creationId xmlns:a16="http://schemas.microsoft.com/office/drawing/2014/main" id="{D42C079C-7B39-E440-20A0-0923DF9EE0DD}"/>
              </a:ext>
            </a:extLst>
          </p:cNvPr>
          <p:cNvSpPr txBox="1"/>
          <p:nvPr/>
        </p:nvSpPr>
        <p:spPr>
          <a:xfrm>
            <a:off x="178206" y="1163805"/>
            <a:ext cx="8640000" cy="307777"/>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製造した水素の供給先及び、その水素の用途を記載すること。</a:t>
            </a:r>
          </a:p>
        </p:txBody>
      </p:sp>
      <p:sp>
        <p:nvSpPr>
          <p:cNvPr id="4" name="テキスト ボックス 3">
            <a:extLst>
              <a:ext uri="{FF2B5EF4-FFF2-40B4-BE49-F238E27FC236}">
                <a16:creationId xmlns:a16="http://schemas.microsoft.com/office/drawing/2014/main" id="{9E1629B7-8895-A4C7-2E5F-83CA5BB2B680}"/>
              </a:ext>
            </a:extLst>
          </p:cNvPr>
          <p:cNvSpPr txBox="1"/>
          <p:nvPr/>
        </p:nvSpPr>
        <p:spPr>
          <a:xfrm>
            <a:off x="178206" y="745189"/>
            <a:ext cx="4764446" cy="400110"/>
          </a:xfrm>
          <a:prstGeom prst="rect">
            <a:avLst/>
          </a:prstGeom>
          <a:noFill/>
        </p:spPr>
        <p:txBody>
          <a:bodyPr wrap="non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１</a:t>
            </a:r>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 補助対象設備の用途　</a:t>
            </a:r>
            <a:r>
              <a:rPr kumimoji="1" lang="en-US" altLang="ja-JP" sz="2000" b="1">
                <a:latin typeface="Meiryo UI" panose="020B0604030504040204" pitchFamily="50" charset="-128"/>
                <a:ea typeface="Meiryo UI" panose="020B0604030504040204" pitchFamily="50" charset="-128"/>
              </a:rPr>
              <a:t>C.</a:t>
            </a:r>
            <a:r>
              <a:rPr kumimoji="1" lang="ja-JP" altLang="en-US" sz="2000" b="1">
                <a:latin typeface="Meiryo UI" panose="020B0604030504040204" pitchFamily="50" charset="-128"/>
                <a:ea typeface="Meiryo UI" panose="020B0604030504040204" pitchFamily="50" charset="-128"/>
              </a:rPr>
              <a:t>水素の用途</a:t>
            </a:r>
          </a:p>
        </p:txBody>
      </p:sp>
      <p:sp>
        <p:nvSpPr>
          <p:cNvPr id="6" name="正方形/長方形 5">
            <a:extLst>
              <a:ext uri="{FF2B5EF4-FFF2-40B4-BE49-F238E27FC236}">
                <a16:creationId xmlns:a16="http://schemas.microsoft.com/office/drawing/2014/main" id="{68668397-4E47-1D0B-B2FD-F465E273F0DB}"/>
              </a:ext>
            </a:extLst>
          </p:cNvPr>
          <p:cNvSpPr/>
          <p:nvPr/>
        </p:nvSpPr>
        <p:spPr>
          <a:xfrm>
            <a:off x="178206" y="1626207"/>
            <a:ext cx="8640000" cy="502917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E49E99D5-5BF9-6808-C640-B2A32467E0B8}"/>
              </a:ext>
            </a:extLst>
          </p:cNvPr>
          <p:cNvSpPr txBox="1"/>
          <p:nvPr/>
        </p:nvSpPr>
        <p:spPr>
          <a:xfrm>
            <a:off x="178206" y="1626207"/>
            <a:ext cx="1640779" cy="253916"/>
          </a:xfrm>
          <a:prstGeom prst="rect">
            <a:avLst/>
          </a:prstGeom>
          <a:solidFill>
            <a:schemeClr val="bg1">
              <a:lumMod val="95000"/>
            </a:schemeClr>
          </a:solidFill>
          <a:ln>
            <a:solidFill>
              <a:schemeClr val="tx1"/>
            </a:solidFill>
          </a:ln>
        </p:spPr>
        <p:txBody>
          <a:bodyPr wrap="square" rtlCol="0">
            <a:spAutoFit/>
          </a:bodyPr>
          <a:lstStyle/>
          <a:p>
            <a:r>
              <a:rPr kumimoji="1" lang="ja-JP" altLang="en-US" sz="1050" b="1">
                <a:latin typeface="Meiryo UI" panose="020B0604030504040204" pitchFamily="50" charset="-128"/>
                <a:ea typeface="Meiryo UI" panose="020B0604030504040204" pitchFamily="50" charset="-128"/>
              </a:rPr>
              <a:t>水素の供給先及び用途</a:t>
            </a:r>
          </a:p>
        </p:txBody>
      </p:sp>
      <p:sp>
        <p:nvSpPr>
          <p:cNvPr id="5" name="テキスト ボックス 4">
            <a:extLst>
              <a:ext uri="{FF2B5EF4-FFF2-40B4-BE49-F238E27FC236}">
                <a16:creationId xmlns:a16="http://schemas.microsoft.com/office/drawing/2014/main" id="{3BEE24CB-FDDA-DD81-A174-AB9653BD2071}"/>
              </a:ext>
            </a:extLst>
          </p:cNvPr>
          <p:cNvSpPr txBox="1"/>
          <p:nvPr/>
        </p:nvSpPr>
        <p:spPr>
          <a:xfrm>
            <a:off x="6192000" y="0"/>
            <a:ext cx="2952000" cy="369332"/>
          </a:xfrm>
          <a:prstGeom prst="rect">
            <a:avLst/>
          </a:prstGeom>
          <a:solidFill>
            <a:schemeClr val="accent1"/>
          </a:solidFill>
          <a:ln>
            <a:solidFill>
              <a:schemeClr val="accent1"/>
            </a:solidFill>
          </a:ln>
        </p:spPr>
        <p:txBody>
          <a:bodyPr wrap="square" rtlCol="0">
            <a:spAutoFit/>
          </a:bodyPr>
          <a:lstStyle/>
          <a:p>
            <a:r>
              <a:rPr kumimoji="1" lang="ja-JP" altLang="en-US" b="1">
                <a:solidFill>
                  <a:schemeClr val="bg1"/>
                </a:solidFill>
              </a:rPr>
              <a:t>水電解装置の場合</a:t>
            </a:r>
          </a:p>
        </p:txBody>
      </p:sp>
      <p:sp>
        <p:nvSpPr>
          <p:cNvPr id="8" name="テキスト ボックス 7">
            <a:extLst>
              <a:ext uri="{FF2B5EF4-FFF2-40B4-BE49-F238E27FC236}">
                <a16:creationId xmlns:a16="http://schemas.microsoft.com/office/drawing/2014/main" id="{DE5CA96B-D3AC-7A3C-FDEC-4FD375584DEA}"/>
              </a:ext>
            </a:extLst>
          </p:cNvPr>
          <p:cNvSpPr txBox="1"/>
          <p:nvPr/>
        </p:nvSpPr>
        <p:spPr>
          <a:xfrm>
            <a:off x="6192000" y="360842"/>
            <a:ext cx="2952000" cy="461665"/>
          </a:xfrm>
          <a:prstGeom prst="rect">
            <a:avLst/>
          </a:prstGeom>
          <a:noFill/>
          <a:ln>
            <a:solidFill>
              <a:schemeClr val="accent1"/>
            </a:solidFill>
          </a:ln>
        </p:spPr>
        <p:txBody>
          <a:bodyPr wrap="square" rtlCol="0">
            <a:spAutoFit/>
          </a:bodyPr>
          <a:lstStyle/>
          <a:p>
            <a:r>
              <a:rPr kumimoji="1" lang="ja-JP" altLang="en-US" sz="1200">
                <a:solidFill>
                  <a:schemeClr val="accent1"/>
                </a:solidFill>
              </a:rPr>
              <a:t>採点審査項目</a:t>
            </a:r>
            <a:endParaRPr kumimoji="1" lang="en-US" altLang="ja-JP" sz="1200">
              <a:solidFill>
                <a:schemeClr val="accent1"/>
              </a:solidFill>
            </a:endParaRPr>
          </a:p>
          <a:p>
            <a:r>
              <a:rPr kumimoji="1" lang="ja-JP" altLang="en-US" sz="1200">
                <a:solidFill>
                  <a:schemeClr val="accent1"/>
                </a:solidFill>
              </a:rPr>
              <a:t>　</a:t>
            </a:r>
            <a:r>
              <a:rPr kumimoji="1" lang="en-US" altLang="ja-JP" sz="1200">
                <a:solidFill>
                  <a:schemeClr val="accent1"/>
                </a:solidFill>
              </a:rPr>
              <a:t>3)</a:t>
            </a:r>
            <a:r>
              <a:rPr kumimoji="1" lang="ja-JP" altLang="en-US" sz="1200">
                <a:solidFill>
                  <a:schemeClr val="accent1"/>
                </a:solidFill>
              </a:rPr>
              <a:t> </a:t>
            </a:r>
            <a:r>
              <a:rPr kumimoji="1" lang="en-US" altLang="ja-JP" sz="1200">
                <a:solidFill>
                  <a:schemeClr val="accent1"/>
                </a:solidFill>
              </a:rPr>
              <a:t>-</a:t>
            </a:r>
            <a:r>
              <a:rPr kumimoji="1" lang="ja-JP" altLang="en-US" sz="1200">
                <a:solidFill>
                  <a:schemeClr val="accent1"/>
                </a:solidFill>
              </a:rPr>
              <a:t>①ビジネスモデルの構造</a:t>
            </a:r>
            <a:endParaRPr kumimoji="1" lang="en-US" altLang="ja-JP" sz="1200">
              <a:solidFill>
                <a:schemeClr val="accent1"/>
              </a:solidFill>
            </a:endParaRPr>
          </a:p>
        </p:txBody>
      </p:sp>
    </p:spTree>
    <p:extLst>
      <p:ext uri="{BB962C8B-B14F-4D97-AF65-F5344CB8AC3E}">
        <p14:creationId xmlns:p14="http://schemas.microsoft.com/office/powerpoint/2010/main" val="2115435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BFF51C-3A66-40D5-B353-8BB5C0E76C7E}"/>
              </a:ext>
            </a:extLst>
          </p:cNvPr>
          <p:cNvSpPr>
            <a:spLocks noGrp="1"/>
          </p:cNvSpPr>
          <p:nvPr>
            <p:ph type="title"/>
          </p:nvPr>
        </p:nvSpPr>
        <p:spPr>
          <a:xfrm>
            <a:off x="237178" y="200885"/>
            <a:ext cx="8631936" cy="572633"/>
          </a:xfrm>
        </p:spPr>
        <p:txBody>
          <a:bodyPr>
            <a:normAutofit/>
          </a:bodyPr>
          <a:lstStyle/>
          <a:p>
            <a:r>
              <a:rPr kumimoji="1" lang="ja-JP" altLang="en-US"/>
              <a:t>２．システム構成図</a:t>
            </a:r>
          </a:p>
        </p:txBody>
      </p:sp>
      <p:sp>
        <p:nvSpPr>
          <p:cNvPr id="3" name="テキスト ボックス 2">
            <a:extLst>
              <a:ext uri="{FF2B5EF4-FFF2-40B4-BE49-F238E27FC236}">
                <a16:creationId xmlns:a16="http://schemas.microsoft.com/office/drawing/2014/main" id="{9EDA6C2D-BF38-3BF6-1DC9-468C42EA1750}"/>
              </a:ext>
            </a:extLst>
          </p:cNvPr>
          <p:cNvSpPr txBox="1"/>
          <p:nvPr/>
        </p:nvSpPr>
        <p:spPr>
          <a:xfrm>
            <a:off x="233031" y="883277"/>
            <a:ext cx="8595361" cy="1015663"/>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lang="ja-JP" altLang="en-US" sz="1000" dirty="0">
                <a:latin typeface="Meiryo UI" panose="020B0604030504040204" pitchFamily="50" charset="-128"/>
                <a:ea typeface="Meiryo UI" panose="020B0604030504040204" pitchFamily="50" charset="-128"/>
              </a:rPr>
              <a:t>システムの構成図（ブロック図等）を記載すること。</a:t>
            </a:r>
            <a:endParaRPr lang="en-US" altLang="ja-JP" sz="1000" dirty="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lang="ja-JP" altLang="en-US" sz="1000" dirty="0">
                <a:latin typeface="Meiryo UI" panose="020B0604030504040204" pitchFamily="50" charset="-128"/>
                <a:ea typeface="Meiryo UI" panose="020B0604030504040204" pitchFamily="50" charset="-128"/>
              </a:rPr>
              <a:t>各システムの機能、システム間の通信内容及び通信方式、制御目的及び方法が分かるよう記載すること。</a:t>
            </a:r>
            <a:endParaRPr lang="en-US" altLang="ja-JP" sz="1000" dirty="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lang="ja-JP" altLang="en-US" sz="1000" dirty="0">
                <a:latin typeface="Meiryo UI" panose="020B0604030504040204" pitchFamily="50" charset="-128"/>
                <a:ea typeface="Meiryo UI" panose="020B0604030504040204" pitchFamily="50" charset="-128"/>
              </a:rPr>
              <a:t>補助対象範囲を赤点線枠で記載すること。</a:t>
            </a:r>
            <a:endParaRPr lang="en-US" altLang="ja-JP" sz="1000" dirty="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lang="ja-JP" altLang="en-US" sz="1000" dirty="0">
                <a:latin typeface="Meiryo UI" panose="020B0604030504040204" pitchFamily="50" charset="-128"/>
                <a:ea typeface="Meiryo UI" panose="020B0604030504040204" pitchFamily="50" charset="-128"/>
              </a:rPr>
              <a:t>赤点線枠の補助対象範囲内の設備については、全てメーカー名を記載すること。</a:t>
            </a:r>
            <a:endParaRPr lang="en-US" altLang="ja-JP" sz="1000" dirty="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lang="en-US" altLang="ja-JP" sz="1000" dirty="0">
                <a:latin typeface="Meiryo UI" panose="020B0604030504040204" pitchFamily="50" charset="-128"/>
                <a:ea typeface="Meiryo UI" panose="020B0604030504040204" pitchFamily="50" charset="-128"/>
              </a:rPr>
              <a:t>BMS</a:t>
            </a:r>
            <a:r>
              <a:rPr lang="ja-JP" altLang="en-US" sz="1000" dirty="0">
                <a:latin typeface="Meiryo UI" panose="020B0604030504040204" pitchFamily="50" charset="-128"/>
                <a:ea typeface="Meiryo UI" panose="020B0604030504040204" pitchFamily="50" charset="-128"/>
              </a:rPr>
              <a:t>、</a:t>
            </a:r>
            <a:r>
              <a:rPr lang="en-US" altLang="ja-JP" sz="1000" dirty="0">
                <a:latin typeface="Meiryo UI" panose="020B0604030504040204" pitchFamily="50" charset="-128"/>
                <a:ea typeface="Meiryo UI" panose="020B0604030504040204" pitchFamily="50" charset="-128"/>
              </a:rPr>
              <a:t>PCS</a:t>
            </a:r>
            <a:r>
              <a:rPr lang="ja-JP" altLang="en-US" sz="1000" dirty="0">
                <a:latin typeface="Meiryo UI" panose="020B0604030504040204" pitchFamily="50" charset="-128"/>
                <a:ea typeface="Meiryo UI" panose="020B0604030504040204" pitchFamily="50" charset="-128"/>
              </a:rPr>
              <a:t>、</a:t>
            </a:r>
            <a:r>
              <a:rPr lang="en-US" altLang="ja-JP" sz="1000" dirty="0">
                <a:latin typeface="Meiryo UI" panose="020B0604030504040204" pitchFamily="50" charset="-128"/>
                <a:ea typeface="Meiryo UI" panose="020B0604030504040204" pitchFamily="50" charset="-128"/>
              </a:rPr>
              <a:t>EMS</a:t>
            </a:r>
            <a:r>
              <a:rPr lang="ja-JP" altLang="en-US" sz="1000" dirty="0">
                <a:latin typeface="Meiryo UI" panose="020B0604030504040204" pitchFamily="50" charset="-128"/>
                <a:ea typeface="Meiryo UI" panose="020B0604030504040204" pitchFamily="50" charset="-128"/>
              </a:rPr>
              <a:t>、</a:t>
            </a:r>
            <a:r>
              <a:rPr lang="en-US" altLang="ja-JP" sz="1000" dirty="0">
                <a:latin typeface="Meiryo UI" panose="020B0604030504040204" pitchFamily="50" charset="-128"/>
                <a:ea typeface="Meiryo UI" panose="020B0604030504040204" pitchFamily="50" charset="-128"/>
              </a:rPr>
              <a:t>RA</a:t>
            </a:r>
            <a:r>
              <a:rPr lang="ja-JP" altLang="en-US" sz="1000" dirty="0">
                <a:latin typeface="Meiryo UI" panose="020B0604030504040204" pitchFamily="50" charset="-128"/>
                <a:ea typeface="Meiryo UI" panose="020B0604030504040204" pitchFamily="50" charset="-128"/>
              </a:rPr>
              <a:t>システム等に外部からアクセス可能である場合、当該会社名及びその目的を記載すること。</a:t>
            </a:r>
            <a:endParaRPr lang="en-US" altLang="ja-JP" sz="1000" dirty="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lang="en-US" altLang="ja-JP" sz="1000" dirty="0">
                <a:latin typeface="Meiryo UI" panose="020B0604030504040204" pitchFamily="50" charset="-128"/>
                <a:ea typeface="Meiryo UI" panose="020B0604030504040204" pitchFamily="50" charset="-128"/>
              </a:rPr>
              <a:t>JC-STAR</a:t>
            </a:r>
            <a:r>
              <a:rPr lang="ja-JP" altLang="en-US" sz="1000" dirty="0">
                <a:latin typeface="Meiryo UI" panose="020B0604030504040204" pitchFamily="50" charset="-128"/>
                <a:ea typeface="Meiryo UI" panose="020B0604030504040204" pitchFamily="50" charset="-128"/>
              </a:rPr>
              <a:t>の取得範囲（青実線枠で囲む）および取得番号についても記載すること。</a:t>
            </a:r>
            <a:endParaRPr lang="en-US" altLang="ja-JP" sz="1000" dirty="0">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4FC0B978-2534-2BF5-83A9-D79CCB6A080C}"/>
              </a:ext>
            </a:extLst>
          </p:cNvPr>
          <p:cNvSpPr/>
          <p:nvPr/>
        </p:nvSpPr>
        <p:spPr>
          <a:xfrm>
            <a:off x="315608" y="2996360"/>
            <a:ext cx="4636531" cy="2823476"/>
          </a:xfrm>
          <a:prstGeom prst="rect">
            <a:avLst/>
          </a:prstGeom>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63FE7C77-6D4F-2429-ACC4-78E103F1BA1B}"/>
              </a:ext>
            </a:extLst>
          </p:cNvPr>
          <p:cNvSpPr/>
          <p:nvPr/>
        </p:nvSpPr>
        <p:spPr>
          <a:xfrm>
            <a:off x="1906094" y="3231557"/>
            <a:ext cx="447391" cy="381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Meiryo UI" panose="020B0604030504040204" pitchFamily="50" charset="-128"/>
                <a:ea typeface="Meiryo UI" panose="020B0604030504040204" pitchFamily="50" charset="-128"/>
              </a:rPr>
              <a:t>PCS</a:t>
            </a:r>
            <a:endParaRPr kumimoji="1" lang="ja-JP" altLang="en-US" sz="1050">
              <a:latin typeface="Meiryo UI" panose="020B0604030504040204" pitchFamily="50" charset="-128"/>
              <a:ea typeface="Meiryo UI" panose="020B0604030504040204" pitchFamily="50" charset="-128"/>
            </a:endParaRPr>
          </a:p>
        </p:txBody>
      </p:sp>
      <p:grpSp>
        <p:nvGrpSpPr>
          <p:cNvPr id="27" name="グループ化 26">
            <a:extLst>
              <a:ext uri="{FF2B5EF4-FFF2-40B4-BE49-F238E27FC236}">
                <a16:creationId xmlns:a16="http://schemas.microsoft.com/office/drawing/2014/main" id="{F74371A2-C620-69F4-4D1D-F22190A07042}"/>
              </a:ext>
            </a:extLst>
          </p:cNvPr>
          <p:cNvGrpSpPr/>
          <p:nvPr/>
        </p:nvGrpSpPr>
        <p:grpSpPr>
          <a:xfrm>
            <a:off x="477641" y="3224668"/>
            <a:ext cx="990998" cy="383544"/>
            <a:chOff x="778136" y="3029847"/>
            <a:chExt cx="990998" cy="385248"/>
          </a:xfrm>
        </p:grpSpPr>
        <p:sp>
          <p:nvSpPr>
            <p:cNvPr id="28" name="正方形/長方形 27">
              <a:extLst>
                <a:ext uri="{FF2B5EF4-FFF2-40B4-BE49-F238E27FC236}">
                  <a16:creationId xmlns:a16="http://schemas.microsoft.com/office/drawing/2014/main" id="{A45EF63F-5B14-066D-3D3B-80A7311C076E}"/>
                </a:ext>
              </a:extLst>
            </p:cNvPr>
            <p:cNvSpPr/>
            <p:nvPr/>
          </p:nvSpPr>
          <p:spPr>
            <a:xfrm>
              <a:off x="778136" y="3030498"/>
              <a:ext cx="985041"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050">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FB2F329F-0648-9D04-A26E-10CC200B3FF2}"/>
                </a:ext>
              </a:extLst>
            </p:cNvPr>
            <p:cNvSpPr/>
            <p:nvPr/>
          </p:nvSpPr>
          <p:spPr>
            <a:xfrm>
              <a:off x="1283134" y="3029847"/>
              <a:ext cx="486000"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Meiryo UI" panose="020B0604030504040204" pitchFamily="50" charset="-128"/>
                  <a:ea typeface="Meiryo UI" panose="020B0604030504040204" pitchFamily="50" charset="-128"/>
                </a:rPr>
                <a:t>BMS</a:t>
              </a:r>
            </a:p>
          </p:txBody>
        </p:sp>
      </p:grpSp>
      <p:grpSp>
        <p:nvGrpSpPr>
          <p:cNvPr id="35" name="グループ化 34">
            <a:extLst>
              <a:ext uri="{FF2B5EF4-FFF2-40B4-BE49-F238E27FC236}">
                <a16:creationId xmlns:a16="http://schemas.microsoft.com/office/drawing/2014/main" id="{5B1E19E0-0D32-0415-AB44-93AC411354B1}"/>
              </a:ext>
            </a:extLst>
          </p:cNvPr>
          <p:cNvGrpSpPr/>
          <p:nvPr/>
        </p:nvGrpSpPr>
        <p:grpSpPr>
          <a:xfrm>
            <a:off x="485195" y="3660024"/>
            <a:ext cx="985041" cy="384598"/>
            <a:chOff x="778136" y="3468832"/>
            <a:chExt cx="985041" cy="384598"/>
          </a:xfrm>
        </p:grpSpPr>
        <p:sp>
          <p:nvSpPr>
            <p:cNvPr id="36" name="正方形/長方形 35">
              <a:extLst>
                <a:ext uri="{FF2B5EF4-FFF2-40B4-BE49-F238E27FC236}">
                  <a16:creationId xmlns:a16="http://schemas.microsoft.com/office/drawing/2014/main" id="{21AD4833-42F7-D042-1C27-9AD212937A75}"/>
                </a:ext>
              </a:extLst>
            </p:cNvPr>
            <p:cNvSpPr/>
            <p:nvPr/>
          </p:nvSpPr>
          <p:spPr>
            <a:xfrm>
              <a:off x="778136" y="3468833"/>
              <a:ext cx="985041"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050">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12CD2652-F6EE-5124-0DCE-143FEE22286A}"/>
                </a:ext>
              </a:extLst>
            </p:cNvPr>
            <p:cNvSpPr/>
            <p:nvPr/>
          </p:nvSpPr>
          <p:spPr>
            <a:xfrm>
              <a:off x="1276544" y="3468832"/>
              <a:ext cx="486632"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Meiryo UI" panose="020B0604030504040204" pitchFamily="50" charset="-128"/>
                  <a:ea typeface="Meiryo UI" panose="020B0604030504040204" pitchFamily="50" charset="-128"/>
                </a:rPr>
                <a:t>BMS</a:t>
              </a:r>
            </a:p>
          </p:txBody>
        </p:sp>
      </p:grpSp>
      <p:grpSp>
        <p:nvGrpSpPr>
          <p:cNvPr id="38" name="グループ化 37">
            <a:extLst>
              <a:ext uri="{FF2B5EF4-FFF2-40B4-BE49-F238E27FC236}">
                <a16:creationId xmlns:a16="http://schemas.microsoft.com/office/drawing/2014/main" id="{34B13057-8F86-B437-F046-9AD35AE58426}"/>
              </a:ext>
            </a:extLst>
          </p:cNvPr>
          <p:cNvGrpSpPr/>
          <p:nvPr/>
        </p:nvGrpSpPr>
        <p:grpSpPr>
          <a:xfrm>
            <a:off x="485195" y="4112458"/>
            <a:ext cx="985041" cy="384598"/>
            <a:chOff x="784023" y="3912294"/>
            <a:chExt cx="985041" cy="384598"/>
          </a:xfrm>
        </p:grpSpPr>
        <p:sp>
          <p:nvSpPr>
            <p:cNvPr id="39" name="正方形/長方形 38">
              <a:extLst>
                <a:ext uri="{FF2B5EF4-FFF2-40B4-BE49-F238E27FC236}">
                  <a16:creationId xmlns:a16="http://schemas.microsoft.com/office/drawing/2014/main" id="{646ECC6E-30FA-67BF-54F7-E242875C1BB7}"/>
                </a:ext>
              </a:extLst>
            </p:cNvPr>
            <p:cNvSpPr/>
            <p:nvPr/>
          </p:nvSpPr>
          <p:spPr>
            <a:xfrm>
              <a:off x="784023" y="3912295"/>
              <a:ext cx="985041"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050">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9061EF47-42AC-1503-3BBD-BC1D3FACC6D1}"/>
                </a:ext>
              </a:extLst>
            </p:cNvPr>
            <p:cNvSpPr/>
            <p:nvPr/>
          </p:nvSpPr>
          <p:spPr>
            <a:xfrm>
              <a:off x="1282432" y="3912294"/>
              <a:ext cx="486632"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Meiryo UI" panose="020B0604030504040204" pitchFamily="50" charset="-128"/>
                  <a:ea typeface="Meiryo UI" panose="020B0604030504040204" pitchFamily="50" charset="-128"/>
                </a:rPr>
                <a:t>BMS</a:t>
              </a:r>
            </a:p>
          </p:txBody>
        </p:sp>
      </p:grpSp>
      <p:grpSp>
        <p:nvGrpSpPr>
          <p:cNvPr id="44" name="グループ化 43">
            <a:extLst>
              <a:ext uri="{FF2B5EF4-FFF2-40B4-BE49-F238E27FC236}">
                <a16:creationId xmlns:a16="http://schemas.microsoft.com/office/drawing/2014/main" id="{EAF954A9-C5BB-0187-1BF4-8BB8B583C082}"/>
              </a:ext>
            </a:extLst>
          </p:cNvPr>
          <p:cNvGrpSpPr/>
          <p:nvPr/>
        </p:nvGrpSpPr>
        <p:grpSpPr>
          <a:xfrm>
            <a:off x="485194" y="4574263"/>
            <a:ext cx="985042" cy="384598"/>
            <a:chOff x="784023" y="4355756"/>
            <a:chExt cx="985042" cy="384598"/>
          </a:xfrm>
        </p:grpSpPr>
        <p:sp>
          <p:nvSpPr>
            <p:cNvPr id="45" name="正方形/長方形 44">
              <a:extLst>
                <a:ext uri="{FF2B5EF4-FFF2-40B4-BE49-F238E27FC236}">
                  <a16:creationId xmlns:a16="http://schemas.microsoft.com/office/drawing/2014/main" id="{CE7C93D6-C2DF-7017-6B1A-398EDC1F37B3}"/>
                </a:ext>
              </a:extLst>
            </p:cNvPr>
            <p:cNvSpPr/>
            <p:nvPr/>
          </p:nvSpPr>
          <p:spPr>
            <a:xfrm>
              <a:off x="784023" y="4355757"/>
              <a:ext cx="985041"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050">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6EEDCC89-1B06-DD4A-6659-D8CC589D65CD}"/>
                </a:ext>
              </a:extLst>
            </p:cNvPr>
            <p:cNvSpPr/>
            <p:nvPr/>
          </p:nvSpPr>
          <p:spPr>
            <a:xfrm>
              <a:off x="1282433" y="4355756"/>
              <a:ext cx="486632"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Meiryo UI" panose="020B0604030504040204" pitchFamily="50" charset="-128"/>
                  <a:ea typeface="Meiryo UI" panose="020B0604030504040204" pitchFamily="50" charset="-128"/>
                </a:rPr>
                <a:t>BMS</a:t>
              </a:r>
            </a:p>
          </p:txBody>
        </p:sp>
      </p:grpSp>
      <p:grpSp>
        <p:nvGrpSpPr>
          <p:cNvPr id="47" name="グループ化 46">
            <a:extLst>
              <a:ext uri="{FF2B5EF4-FFF2-40B4-BE49-F238E27FC236}">
                <a16:creationId xmlns:a16="http://schemas.microsoft.com/office/drawing/2014/main" id="{341DE609-BDD6-A989-7F20-79817E3482E4}"/>
              </a:ext>
            </a:extLst>
          </p:cNvPr>
          <p:cNvGrpSpPr/>
          <p:nvPr/>
        </p:nvGrpSpPr>
        <p:grpSpPr>
          <a:xfrm>
            <a:off x="485194" y="5036067"/>
            <a:ext cx="985042" cy="384599"/>
            <a:chOff x="778136" y="4799226"/>
            <a:chExt cx="985042" cy="384599"/>
          </a:xfrm>
        </p:grpSpPr>
        <p:sp>
          <p:nvSpPr>
            <p:cNvPr id="53" name="正方形/長方形 52">
              <a:extLst>
                <a:ext uri="{FF2B5EF4-FFF2-40B4-BE49-F238E27FC236}">
                  <a16:creationId xmlns:a16="http://schemas.microsoft.com/office/drawing/2014/main" id="{409B2906-C2F4-4E6F-9D05-4E5AA9242A19}"/>
                </a:ext>
              </a:extLst>
            </p:cNvPr>
            <p:cNvSpPr/>
            <p:nvPr/>
          </p:nvSpPr>
          <p:spPr>
            <a:xfrm>
              <a:off x="778136" y="4799228"/>
              <a:ext cx="985041"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050">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F7AA2C96-A2B3-149B-9312-67969C2AF2C0}"/>
                </a:ext>
              </a:extLst>
            </p:cNvPr>
            <p:cNvSpPr/>
            <p:nvPr/>
          </p:nvSpPr>
          <p:spPr>
            <a:xfrm>
              <a:off x="1276546" y="4799226"/>
              <a:ext cx="486632"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Meiryo UI" panose="020B0604030504040204" pitchFamily="50" charset="-128"/>
                  <a:ea typeface="Meiryo UI" panose="020B0604030504040204" pitchFamily="50" charset="-128"/>
                </a:rPr>
                <a:t>BMS</a:t>
              </a:r>
            </a:p>
          </p:txBody>
        </p:sp>
      </p:grpSp>
      <p:sp>
        <p:nvSpPr>
          <p:cNvPr id="60" name="正方形/長方形 59">
            <a:extLst>
              <a:ext uri="{FF2B5EF4-FFF2-40B4-BE49-F238E27FC236}">
                <a16:creationId xmlns:a16="http://schemas.microsoft.com/office/drawing/2014/main" id="{C1FC84A3-E250-9B96-E9B2-0EDB2CE265A4}"/>
              </a:ext>
            </a:extLst>
          </p:cNvPr>
          <p:cNvSpPr/>
          <p:nvPr/>
        </p:nvSpPr>
        <p:spPr>
          <a:xfrm>
            <a:off x="1896249" y="3669550"/>
            <a:ext cx="447391" cy="381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Meiryo UI" panose="020B0604030504040204" pitchFamily="50" charset="-128"/>
                <a:ea typeface="Meiryo UI" panose="020B0604030504040204" pitchFamily="50" charset="-128"/>
              </a:rPr>
              <a:t>PCS</a:t>
            </a:r>
            <a:endParaRPr kumimoji="1" lang="ja-JP" altLang="en-US" sz="1050">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506606A9-492D-0969-57F1-FFC2A4F96198}"/>
              </a:ext>
            </a:extLst>
          </p:cNvPr>
          <p:cNvSpPr/>
          <p:nvPr/>
        </p:nvSpPr>
        <p:spPr>
          <a:xfrm>
            <a:off x="1896249" y="4121984"/>
            <a:ext cx="447391" cy="381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Meiryo UI" panose="020B0604030504040204" pitchFamily="50" charset="-128"/>
                <a:ea typeface="Meiryo UI" panose="020B0604030504040204" pitchFamily="50" charset="-128"/>
              </a:rPr>
              <a:t>PCS</a:t>
            </a:r>
            <a:endParaRPr kumimoji="1" lang="ja-JP" altLang="en-US" sz="1050">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F3DAE92E-BB19-CFBF-96B6-E65979E39480}"/>
              </a:ext>
            </a:extLst>
          </p:cNvPr>
          <p:cNvSpPr/>
          <p:nvPr/>
        </p:nvSpPr>
        <p:spPr>
          <a:xfrm>
            <a:off x="1896249" y="4583789"/>
            <a:ext cx="447391" cy="381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Meiryo UI" panose="020B0604030504040204" pitchFamily="50" charset="-128"/>
                <a:ea typeface="Meiryo UI" panose="020B0604030504040204" pitchFamily="50" charset="-128"/>
              </a:rPr>
              <a:t>PCS</a:t>
            </a:r>
            <a:endParaRPr kumimoji="1" lang="ja-JP" altLang="en-US" sz="1050">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F726B354-D8F8-F579-95E5-8B7454F15351}"/>
              </a:ext>
            </a:extLst>
          </p:cNvPr>
          <p:cNvSpPr/>
          <p:nvPr/>
        </p:nvSpPr>
        <p:spPr>
          <a:xfrm>
            <a:off x="1896249" y="5048592"/>
            <a:ext cx="447391" cy="381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Meiryo UI" panose="020B0604030504040204" pitchFamily="50" charset="-128"/>
                <a:ea typeface="Meiryo UI" panose="020B0604030504040204" pitchFamily="50" charset="-128"/>
              </a:rPr>
              <a:t>PCS</a:t>
            </a:r>
            <a:endParaRPr kumimoji="1" lang="ja-JP" altLang="en-US" sz="1050">
              <a:latin typeface="Meiryo UI" panose="020B0604030504040204" pitchFamily="50" charset="-128"/>
              <a:ea typeface="Meiryo UI" panose="020B0604030504040204" pitchFamily="50" charset="-128"/>
            </a:endParaRPr>
          </a:p>
        </p:txBody>
      </p:sp>
      <p:sp>
        <p:nvSpPr>
          <p:cNvPr id="65" name="正方形/長方形 64">
            <a:extLst>
              <a:ext uri="{FF2B5EF4-FFF2-40B4-BE49-F238E27FC236}">
                <a16:creationId xmlns:a16="http://schemas.microsoft.com/office/drawing/2014/main" id="{5EA10586-7E47-0005-4CE1-EF7C2E94FED5}"/>
              </a:ext>
            </a:extLst>
          </p:cNvPr>
          <p:cNvSpPr/>
          <p:nvPr/>
        </p:nvSpPr>
        <p:spPr>
          <a:xfrm>
            <a:off x="3256958" y="3207143"/>
            <a:ext cx="486632" cy="221352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Meiryo UI" panose="020B0604030504040204" pitchFamily="50" charset="-128"/>
                <a:ea typeface="Meiryo UI" panose="020B0604030504040204" pitchFamily="50" charset="-128"/>
              </a:rPr>
              <a:t>EMS</a:t>
            </a:r>
          </a:p>
        </p:txBody>
      </p:sp>
      <p:sp>
        <p:nvSpPr>
          <p:cNvPr id="66" name="正方形/長方形 65">
            <a:extLst>
              <a:ext uri="{FF2B5EF4-FFF2-40B4-BE49-F238E27FC236}">
                <a16:creationId xmlns:a16="http://schemas.microsoft.com/office/drawing/2014/main" id="{D9201A91-2921-5334-16B0-4F873AD5F7AE}"/>
              </a:ext>
            </a:extLst>
          </p:cNvPr>
          <p:cNvSpPr/>
          <p:nvPr/>
        </p:nvSpPr>
        <p:spPr>
          <a:xfrm>
            <a:off x="4200947" y="3205905"/>
            <a:ext cx="486632" cy="2214761"/>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50">
                <a:latin typeface="Meiryo UI" panose="020B0604030504040204" pitchFamily="50" charset="-128"/>
                <a:ea typeface="Meiryo UI" panose="020B0604030504040204" pitchFamily="50" charset="-128"/>
              </a:rPr>
              <a:t>GW</a:t>
            </a:r>
          </a:p>
        </p:txBody>
      </p:sp>
      <p:cxnSp>
        <p:nvCxnSpPr>
          <p:cNvPr id="67" name="直線コネクタ 66">
            <a:extLst>
              <a:ext uri="{FF2B5EF4-FFF2-40B4-BE49-F238E27FC236}">
                <a16:creationId xmlns:a16="http://schemas.microsoft.com/office/drawing/2014/main" id="{E838056D-6480-DA72-0B88-08732E3FC34D}"/>
              </a:ext>
            </a:extLst>
          </p:cNvPr>
          <p:cNvCxnSpPr>
            <a:cxnSpLocks/>
            <a:stCxn id="65" idx="3"/>
            <a:endCxn id="66" idx="1"/>
          </p:cNvCxnSpPr>
          <p:nvPr/>
        </p:nvCxnSpPr>
        <p:spPr>
          <a:xfrm flipV="1">
            <a:off x="3743590" y="4313286"/>
            <a:ext cx="457357" cy="61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正方形/長方形 67">
            <a:extLst>
              <a:ext uri="{FF2B5EF4-FFF2-40B4-BE49-F238E27FC236}">
                <a16:creationId xmlns:a16="http://schemas.microsoft.com/office/drawing/2014/main" id="{29CC9144-10BC-DD84-4625-6ACB3E282D9F}"/>
              </a:ext>
            </a:extLst>
          </p:cNvPr>
          <p:cNvSpPr/>
          <p:nvPr/>
        </p:nvSpPr>
        <p:spPr>
          <a:xfrm>
            <a:off x="377487" y="3069420"/>
            <a:ext cx="4468525" cy="2665540"/>
          </a:xfrm>
          <a:prstGeom prst="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69" name="テキスト ボックス 68">
            <a:extLst>
              <a:ext uri="{FF2B5EF4-FFF2-40B4-BE49-F238E27FC236}">
                <a16:creationId xmlns:a16="http://schemas.microsoft.com/office/drawing/2014/main" id="{D6BCCC72-E602-B4F5-C7D3-96804BD442A0}"/>
              </a:ext>
            </a:extLst>
          </p:cNvPr>
          <p:cNvSpPr txBox="1"/>
          <p:nvPr/>
        </p:nvSpPr>
        <p:spPr>
          <a:xfrm>
            <a:off x="4066222" y="5519516"/>
            <a:ext cx="800219" cy="215444"/>
          </a:xfrm>
          <a:prstGeom prst="rect">
            <a:avLst/>
          </a:prstGeom>
          <a:noFill/>
        </p:spPr>
        <p:txBody>
          <a:bodyPr wrap="none" rtlCol="0">
            <a:spAutoFit/>
          </a:bodyPr>
          <a:lstStyle/>
          <a:p>
            <a:r>
              <a:rPr kumimoji="1" lang="ja-JP" altLang="en-US" sz="800" b="1">
                <a:solidFill>
                  <a:srgbClr val="FF0000"/>
                </a:solidFill>
                <a:latin typeface="Meiryo UI" panose="020B0604030504040204" pitchFamily="50" charset="-128"/>
                <a:ea typeface="Meiryo UI" panose="020B0604030504040204" pitchFamily="50" charset="-128"/>
              </a:rPr>
              <a:t>補助対象範囲</a:t>
            </a:r>
          </a:p>
        </p:txBody>
      </p:sp>
      <p:sp>
        <p:nvSpPr>
          <p:cNvPr id="70" name="テキスト ボックス 69">
            <a:extLst>
              <a:ext uri="{FF2B5EF4-FFF2-40B4-BE49-F238E27FC236}">
                <a16:creationId xmlns:a16="http://schemas.microsoft.com/office/drawing/2014/main" id="{174702DC-64FE-EE87-05C7-20830FC764A7}"/>
              </a:ext>
            </a:extLst>
          </p:cNvPr>
          <p:cNvSpPr txBox="1"/>
          <p:nvPr/>
        </p:nvSpPr>
        <p:spPr>
          <a:xfrm>
            <a:off x="269784" y="2778601"/>
            <a:ext cx="800219" cy="215444"/>
          </a:xfrm>
          <a:prstGeom prst="rect">
            <a:avLst/>
          </a:prstGeom>
          <a:noFill/>
        </p:spPr>
        <p:txBody>
          <a:bodyPr wrap="none" rtlCol="0">
            <a:spAutoFit/>
          </a:bodyPr>
          <a:lstStyle/>
          <a:p>
            <a:r>
              <a:rPr kumimoji="1" lang="ja-JP" altLang="en-US" sz="800" b="1">
                <a:latin typeface="Meiryo UI" panose="020B0604030504040204" pitchFamily="50" charset="-128"/>
                <a:ea typeface="Meiryo UI" panose="020B0604030504040204" pitchFamily="50" charset="-128"/>
              </a:rPr>
              <a:t>蓄電所敷地内</a:t>
            </a:r>
          </a:p>
        </p:txBody>
      </p:sp>
      <p:sp>
        <p:nvSpPr>
          <p:cNvPr id="74" name="テキスト ボックス 73">
            <a:extLst>
              <a:ext uri="{FF2B5EF4-FFF2-40B4-BE49-F238E27FC236}">
                <a16:creationId xmlns:a16="http://schemas.microsoft.com/office/drawing/2014/main" id="{A287D80D-ADE7-25B2-DE25-E8BB90C6F77F}"/>
              </a:ext>
            </a:extLst>
          </p:cNvPr>
          <p:cNvSpPr txBox="1"/>
          <p:nvPr/>
        </p:nvSpPr>
        <p:spPr>
          <a:xfrm>
            <a:off x="4963413" y="4116770"/>
            <a:ext cx="413555" cy="215444"/>
          </a:xfrm>
          <a:prstGeom prst="rect">
            <a:avLst/>
          </a:prstGeom>
          <a:noFill/>
        </p:spPr>
        <p:txBody>
          <a:bodyPr wrap="square" rtlCol="0">
            <a:spAutoFit/>
          </a:bodyPr>
          <a:lstStyle/>
          <a:p>
            <a:r>
              <a:rPr kumimoji="1" lang="ja-JP" altLang="en-US" sz="800" b="1">
                <a:latin typeface="Meiryo UI" panose="020B0604030504040204" pitchFamily="50" charset="-128"/>
                <a:ea typeface="Meiryo UI" panose="020B0604030504040204" pitchFamily="50" charset="-128"/>
              </a:rPr>
              <a:t>独自</a:t>
            </a:r>
          </a:p>
        </p:txBody>
      </p:sp>
      <p:sp>
        <p:nvSpPr>
          <p:cNvPr id="75" name="テキスト ボックス 74">
            <a:extLst>
              <a:ext uri="{FF2B5EF4-FFF2-40B4-BE49-F238E27FC236}">
                <a16:creationId xmlns:a16="http://schemas.microsoft.com/office/drawing/2014/main" id="{94CAE38D-9BE8-C3F4-24F0-B518FD43C098}"/>
              </a:ext>
            </a:extLst>
          </p:cNvPr>
          <p:cNvSpPr txBox="1"/>
          <p:nvPr/>
        </p:nvSpPr>
        <p:spPr>
          <a:xfrm>
            <a:off x="3733287" y="4142461"/>
            <a:ext cx="499266" cy="338554"/>
          </a:xfrm>
          <a:prstGeom prst="rect">
            <a:avLst/>
          </a:prstGeom>
          <a:noFill/>
        </p:spPr>
        <p:txBody>
          <a:bodyPr wrap="square" rtlCol="0">
            <a:spAutoFit/>
          </a:bodyPr>
          <a:lstStyle/>
          <a:p>
            <a:r>
              <a:rPr kumimoji="1" lang="en-US" altLang="ja-JP" sz="800" b="1">
                <a:latin typeface="Meiryo UI" panose="020B0604030504040204" pitchFamily="50" charset="-128"/>
                <a:ea typeface="Meiryo UI" panose="020B0604030504040204" pitchFamily="50" charset="-128"/>
              </a:rPr>
              <a:t>Mod</a:t>
            </a:r>
          </a:p>
          <a:p>
            <a:r>
              <a:rPr kumimoji="1" lang="en-US" altLang="ja-JP" sz="800" b="1">
                <a:latin typeface="Meiryo UI" panose="020B0604030504040204" pitchFamily="50" charset="-128"/>
                <a:ea typeface="Meiryo UI" panose="020B0604030504040204" pitchFamily="50" charset="-128"/>
              </a:rPr>
              <a:t>bus</a:t>
            </a:r>
            <a:endParaRPr kumimoji="1" lang="ja-JP" altLang="en-US" sz="800" b="1">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CE7F8F5E-29C9-4ACF-AA34-7EADCDE669E7}"/>
              </a:ext>
            </a:extLst>
          </p:cNvPr>
          <p:cNvSpPr/>
          <p:nvPr/>
        </p:nvSpPr>
        <p:spPr>
          <a:xfrm>
            <a:off x="7904781" y="3204116"/>
            <a:ext cx="810324" cy="5013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Meiryo UI" panose="020B0604030504040204" pitchFamily="50" charset="-128"/>
                <a:ea typeface="Meiryo UI" panose="020B0604030504040204" pitchFamily="50" charset="-128"/>
              </a:rPr>
              <a:t>簡易指令</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システム</a:t>
            </a:r>
            <a:endParaRPr kumimoji="1" lang="en-US" altLang="ja-JP" sz="1200">
              <a:latin typeface="Meiryo UI" panose="020B0604030504040204" pitchFamily="50" charset="-128"/>
              <a:ea typeface="Meiryo UI" panose="020B0604030504040204" pitchFamily="50" charset="-128"/>
            </a:endParaRPr>
          </a:p>
        </p:txBody>
      </p:sp>
      <p:sp>
        <p:nvSpPr>
          <p:cNvPr id="81" name="テキスト ボックス 80">
            <a:extLst>
              <a:ext uri="{FF2B5EF4-FFF2-40B4-BE49-F238E27FC236}">
                <a16:creationId xmlns:a16="http://schemas.microsoft.com/office/drawing/2014/main" id="{1A0B3526-CD24-ADDD-9FEB-6506308B8888}"/>
              </a:ext>
            </a:extLst>
          </p:cNvPr>
          <p:cNvSpPr txBox="1"/>
          <p:nvPr/>
        </p:nvSpPr>
        <p:spPr>
          <a:xfrm>
            <a:off x="1503771" y="4605157"/>
            <a:ext cx="413555" cy="338554"/>
          </a:xfrm>
          <a:prstGeom prst="rect">
            <a:avLst/>
          </a:prstGeom>
          <a:noFill/>
        </p:spPr>
        <p:txBody>
          <a:bodyPr wrap="square" rtlCol="0">
            <a:spAutoFit/>
          </a:bodyPr>
          <a:lstStyle/>
          <a:p>
            <a:r>
              <a:rPr kumimoji="1" lang="en-US" altLang="ja-JP" sz="800" b="1">
                <a:latin typeface="Meiryo UI" panose="020B0604030504040204" pitchFamily="50" charset="-128"/>
                <a:ea typeface="Meiryo UI" panose="020B0604030504040204" pitchFamily="50" charset="-128"/>
              </a:rPr>
              <a:t>Mod</a:t>
            </a:r>
          </a:p>
          <a:p>
            <a:r>
              <a:rPr kumimoji="1" lang="en-US" altLang="ja-JP" sz="800" b="1">
                <a:latin typeface="Meiryo UI" panose="020B0604030504040204" pitchFamily="50" charset="-128"/>
                <a:ea typeface="Meiryo UI" panose="020B0604030504040204" pitchFamily="50" charset="-128"/>
              </a:rPr>
              <a:t>bus</a:t>
            </a:r>
            <a:endParaRPr kumimoji="1" lang="ja-JP" altLang="en-US" sz="800" b="1">
              <a:latin typeface="Meiryo UI" panose="020B0604030504040204" pitchFamily="50" charset="-128"/>
              <a:ea typeface="Meiryo UI" panose="020B0604030504040204" pitchFamily="50" charset="-128"/>
            </a:endParaRPr>
          </a:p>
        </p:txBody>
      </p:sp>
      <p:sp>
        <p:nvSpPr>
          <p:cNvPr id="82" name="テキスト ボックス 81">
            <a:extLst>
              <a:ext uri="{FF2B5EF4-FFF2-40B4-BE49-F238E27FC236}">
                <a16:creationId xmlns:a16="http://schemas.microsoft.com/office/drawing/2014/main" id="{0E98C34F-C3A2-D117-2C86-B58257462254}"/>
              </a:ext>
            </a:extLst>
          </p:cNvPr>
          <p:cNvSpPr txBox="1"/>
          <p:nvPr/>
        </p:nvSpPr>
        <p:spPr>
          <a:xfrm>
            <a:off x="1508069" y="4137512"/>
            <a:ext cx="413555" cy="338554"/>
          </a:xfrm>
          <a:prstGeom prst="rect">
            <a:avLst/>
          </a:prstGeom>
          <a:noFill/>
        </p:spPr>
        <p:txBody>
          <a:bodyPr wrap="square" rtlCol="0">
            <a:spAutoFit/>
          </a:bodyPr>
          <a:lstStyle/>
          <a:p>
            <a:r>
              <a:rPr kumimoji="1" lang="en-US" altLang="ja-JP" sz="800" b="1">
                <a:latin typeface="Meiryo UI" panose="020B0604030504040204" pitchFamily="50" charset="-128"/>
                <a:ea typeface="Meiryo UI" panose="020B0604030504040204" pitchFamily="50" charset="-128"/>
              </a:rPr>
              <a:t>Mod</a:t>
            </a:r>
          </a:p>
          <a:p>
            <a:r>
              <a:rPr kumimoji="1" lang="en-US" altLang="ja-JP" sz="800" b="1">
                <a:latin typeface="Meiryo UI" panose="020B0604030504040204" pitchFamily="50" charset="-128"/>
                <a:ea typeface="Meiryo UI" panose="020B0604030504040204" pitchFamily="50" charset="-128"/>
              </a:rPr>
              <a:t>bus</a:t>
            </a:r>
            <a:endParaRPr kumimoji="1" lang="ja-JP" altLang="en-US" sz="800" b="1">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23FEDA72-75A1-A697-6370-76322A4AED4C}"/>
              </a:ext>
            </a:extLst>
          </p:cNvPr>
          <p:cNvSpPr txBox="1"/>
          <p:nvPr/>
        </p:nvSpPr>
        <p:spPr>
          <a:xfrm>
            <a:off x="2599064" y="3634158"/>
            <a:ext cx="413555" cy="215444"/>
          </a:xfrm>
          <a:prstGeom prst="rect">
            <a:avLst/>
          </a:prstGeom>
          <a:noFill/>
        </p:spPr>
        <p:txBody>
          <a:bodyPr wrap="square" rtlCol="0">
            <a:spAutoFit/>
          </a:bodyPr>
          <a:lstStyle/>
          <a:p>
            <a:r>
              <a:rPr kumimoji="1" lang="ja-JP" altLang="en-US" sz="800" b="1">
                <a:latin typeface="Meiryo UI" panose="020B0604030504040204" pitchFamily="50" charset="-128"/>
                <a:ea typeface="Meiryo UI" panose="020B0604030504040204" pitchFamily="50" charset="-128"/>
              </a:rPr>
              <a:t>独自</a:t>
            </a:r>
          </a:p>
        </p:txBody>
      </p:sp>
      <p:sp>
        <p:nvSpPr>
          <p:cNvPr id="84" name="正方形/長方形 83">
            <a:extLst>
              <a:ext uri="{FF2B5EF4-FFF2-40B4-BE49-F238E27FC236}">
                <a16:creationId xmlns:a16="http://schemas.microsoft.com/office/drawing/2014/main" id="{104D64AD-5800-2BC9-FE85-98C449B4B985}"/>
              </a:ext>
            </a:extLst>
          </p:cNvPr>
          <p:cNvSpPr/>
          <p:nvPr/>
        </p:nvSpPr>
        <p:spPr>
          <a:xfrm>
            <a:off x="7904781" y="4164729"/>
            <a:ext cx="810324" cy="5013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Meiryo UI" panose="020B0604030504040204" pitchFamily="50" charset="-128"/>
                <a:ea typeface="Meiryo UI" panose="020B0604030504040204" pitchFamily="50" charset="-128"/>
              </a:rPr>
              <a:t>中給</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システム</a:t>
            </a:r>
            <a:endParaRPr kumimoji="1" lang="en-US" altLang="ja-JP" sz="1200">
              <a:latin typeface="Meiryo UI" panose="020B0604030504040204" pitchFamily="50" charset="-128"/>
              <a:ea typeface="Meiryo UI" panose="020B0604030504040204" pitchFamily="50" charset="-128"/>
            </a:endParaRPr>
          </a:p>
        </p:txBody>
      </p:sp>
      <p:sp>
        <p:nvSpPr>
          <p:cNvPr id="85" name="正方形/長方形 84">
            <a:extLst>
              <a:ext uri="{FF2B5EF4-FFF2-40B4-BE49-F238E27FC236}">
                <a16:creationId xmlns:a16="http://schemas.microsoft.com/office/drawing/2014/main" id="{ECBC5DAD-6A56-04D1-49B0-0499AF5B21AE}"/>
              </a:ext>
            </a:extLst>
          </p:cNvPr>
          <p:cNvSpPr/>
          <p:nvPr/>
        </p:nvSpPr>
        <p:spPr>
          <a:xfrm>
            <a:off x="5363848" y="3204116"/>
            <a:ext cx="810324" cy="222406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Meiryo UI" panose="020B0604030504040204" pitchFamily="50" charset="-128"/>
                <a:ea typeface="Meiryo UI" panose="020B0604030504040204" pitchFamily="50" charset="-128"/>
              </a:rPr>
              <a:t>○○社</a:t>
            </a:r>
            <a:endParaRPr kumimoji="1" lang="en-US" altLang="ja-JP" sz="1200">
              <a:latin typeface="Meiryo UI" panose="020B0604030504040204" pitchFamily="50" charset="-128"/>
              <a:ea typeface="Meiryo UI" panose="020B0604030504040204" pitchFamily="50" charset="-128"/>
            </a:endParaRPr>
          </a:p>
          <a:p>
            <a:pPr algn="ctr"/>
            <a:r>
              <a:rPr kumimoji="1" lang="en-US" altLang="ja-JP" sz="1200">
                <a:latin typeface="Meiryo UI" panose="020B0604030504040204" pitchFamily="50" charset="-128"/>
                <a:ea typeface="Meiryo UI" panose="020B0604030504040204" pitchFamily="50" charset="-128"/>
              </a:rPr>
              <a:t>RA</a:t>
            </a:r>
          </a:p>
          <a:p>
            <a:pPr algn="ctr"/>
            <a:r>
              <a:rPr kumimoji="1" lang="ja-JP" altLang="en-US" sz="1200">
                <a:latin typeface="Meiryo UI" panose="020B0604030504040204" pitchFamily="50" charset="-128"/>
                <a:ea typeface="Meiryo UI" panose="020B0604030504040204" pitchFamily="50" charset="-128"/>
              </a:rPr>
              <a:t>システム</a:t>
            </a:r>
            <a:endParaRPr kumimoji="1" lang="en-US" altLang="ja-JP" sz="1200">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36BFC012-988D-81AF-DA42-68FFD1FF13EF}"/>
              </a:ext>
            </a:extLst>
          </p:cNvPr>
          <p:cNvSpPr/>
          <p:nvPr/>
        </p:nvSpPr>
        <p:spPr>
          <a:xfrm>
            <a:off x="6635785" y="3204116"/>
            <a:ext cx="856800" cy="146164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a:latin typeface="Meiryo UI" panose="020B0604030504040204" pitchFamily="50" charset="-128"/>
                <a:ea typeface="Meiryo UI" panose="020B0604030504040204" pitchFamily="50" charset="-128"/>
              </a:rPr>
              <a:t>○○社</a:t>
            </a:r>
            <a:endParaRPr kumimoji="1" lang="en-US" altLang="ja-JP" sz="1200">
              <a:latin typeface="Meiryo UI" panose="020B0604030504040204" pitchFamily="50" charset="-128"/>
              <a:ea typeface="Meiryo UI" panose="020B0604030504040204" pitchFamily="50" charset="-128"/>
            </a:endParaRPr>
          </a:p>
          <a:p>
            <a:pPr algn="ctr"/>
            <a:r>
              <a:rPr kumimoji="1" lang="en-US" altLang="ja-JP" sz="1200">
                <a:latin typeface="Meiryo UI" panose="020B0604030504040204" pitchFamily="50" charset="-128"/>
                <a:ea typeface="Meiryo UI" panose="020B0604030504040204" pitchFamily="50" charset="-128"/>
              </a:rPr>
              <a:t>AC</a:t>
            </a:r>
          </a:p>
          <a:p>
            <a:pPr algn="ctr"/>
            <a:r>
              <a:rPr kumimoji="1" lang="ja-JP" altLang="en-US" sz="1200">
                <a:latin typeface="Meiryo UI" panose="020B0604030504040204" pitchFamily="50" charset="-128"/>
                <a:ea typeface="Meiryo UI" panose="020B0604030504040204" pitchFamily="50" charset="-128"/>
              </a:rPr>
              <a:t>システム</a:t>
            </a:r>
            <a:endParaRPr kumimoji="1" lang="en-US" altLang="ja-JP" sz="1200">
              <a:latin typeface="Meiryo UI" panose="020B0604030504040204" pitchFamily="50" charset="-128"/>
              <a:ea typeface="Meiryo UI" panose="020B0604030504040204" pitchFamily="50" charset="-128"/>
            </a:endParaRPr>
          </a:p>
        </p:txBody>
      </p:sp>
      <p:cxnSp>
        <p:nvCxnSpPr>
          <p:cNvPr id="87" name="直線コネクタ 86">
            <a:extLst>
              <a:ext uri="{FF2B5EF4-FFF2-40B4-BE49-F238E27FC236}">
                <a16:creationId xmlns:a16="http://schemas.microsoft.com/office/drawing/2014/main" id="{7B9CBB9C-988D-B629-4F8D-37557FAFD43C}"/>
              </a:ext>
            </a:extLst>
          </p:cNvPr>
          <p:cNvCxnSpPr>
            <a:cxnSpLocks/>
            <a:endCxn id="86" idx="1"/>
          </p:cNvCxnSpPr>
          <p:nvPr/>
        </p:nvCxnSpPr>
        <p:spPr>
          <a:xfrm>
            <a:off x="6173165" y="3934939"/>
            <a:ext cx="4626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8" name="テキスト ボックス 87">
            <a:extLst>
              <a:ext uri="{FF2B5EF4-FFF2-40B4-BE49-F238E27FC236}">
                <a16:creationId xmlns:a16="http://schemas.microsoft.com/office/drawing/2014/main" id="{FFE816BE-577F-9EC6-45EE-DDA5B77BE3DD}"/>
              </a:ext>
            </a:extLst>
          </p:cNvPr>
          <p:cNvSpPr txBox="1"/>
          <p:nvPr/>
        </p:nvSpPr>
        <p:spPr>
          <a:xfrm>
            <a:off x="6137330" y="3762129"/>
            <a:ext cx="563838" cy="338554"/>
          </a:xfrm>
          <a:prstGeom prst="rect">
            <a:avLst/>
          </a:prstGeom>
          <a:noFill/>
        </p:spPr>
        <p:txBody>
          <a:bodyPr wrap="square" rtlCol="0">
            <a:spAutoFit/>
          </a:bodyPr>
          <a:lstStyle/>
          <a:p>
            <a:pPr algn="ctr"/>
            <a:r>
              <a:rPr kumimoji="1" lang="en-US" altLang="ja-JP" sz="800" b="1">
                <a:latin typeface="Meiryo UI" panose="020B0604030504040204" pitchFamily="50" charset="-128"/>
                <a:ea typeface="Meiryo UI" panose="020B0604030504040204" pitchFamily="50" charset="-128"/>
              </a:rPr>
              <a:t>Open</a:t>
            </a:r>
          </a:p>
          <a:p>
            <a:pPr algn="ctr"/>
            <a:r>
              <a:rPr kumimoji="1" lang="en-US" altLang="ja-JP" sz="800" b="1">
                <a:latin typeface="Meiryo UI" panose="020B0604030504040204" pitchFamily="50" charset="-128"/>
                <a:ea typeface="Meiryo UI" panose="020B0604030504040204" pitchFamily="50" charset="-128"/>
              </a:rPr>
              <a:t>ADR</a:t>
            </a:r>
            <a:endParaRPr kumimoji="1" lang="ja-JP" altLang="en-US" sz="800" b="1">
              <a:latin typeface="Meiryo UI" panose="020B0604030504040204" pitchFamily="50" charset="-128"/>
              <a:ea typeface="Meiryo UI" panose="020B0604030504040204" pitchFamily="50" charset="-128"/>
            </a:endParaRPr>
          </a:p>
        </p:txBody>
      </p:sp>
      <p:cxnSp>
        <p:nvCxnSpPr>
          <p:cNvPr id="89" name="直線コネクタ 88">
            <a:extLst>
              <a:ext uri="{FF2B5EF4-FFF2-40B4-BE49-F238E27FC236}">
                <a16:creationId xmlns:a16="http://schemas.microsoft.com/office/drawing/2014/main" id="{458F27BC-777C-0487-362E-7A7150E8F86B}"/>
              </a:ext>
            </a:extLst>
          </p:cNvPr>
          <p:cNvCxnSpPr>
            <a:cxnSpLocks/>
          </p:cNvCxnSpPr>
          <p:nvPr/>
        </p:nvCxnSpPr>
        <p:spPr>
          <a:xfrm>
            <a:off x="7492585" y="3323444"/>
            <a:ext cx="41219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テキスト ボックス 92">
            <a:extLst>
              <a:ext uri="{FF2B5EF4-FFF2-40B4-BE49-F238E27FC236}">
                <a16:creationId xmlns:a16="http://schemas.microsoft.com/office/drawing/2014/main" id="{B8FBF863-2BAB-A2DA-21D8-6C31ECAF43CC}"/>
              </a:ext>
            </a:extLst>
          </p:cNvPr>
          <p:cNvSpPr txBox="1"/>
          <p:nvPr/>
        </p:nvSpPr>
        <p:spPr>
          <a:xfrm>
            <a:off x="7452556" y="3139501"/>
            <a:ext cx="524980" cy="338554"/>
          </a:xfrm>
          <a:prstGeom prst="rect">
            <a:avLst/>
          </a:prstGeom>
          <a:noFill/>
        </p:spPr>
        <p:txBody>
          <a:bodyPr wrap="square" rtlCol="0">
            <a:spAutoFit/>
          </a:bodyPr>
          <a:lstStyle/>
          <a:p>
            <a:pPr algn="ctr"/>
            <a:r>
              <a:rPr kumimoji="1" lang="en-US" altLang="ja-JP" sz="800" b="1">
                <a:latin typeface="Meiryo UI" panose="020B0604030504040204" pitchFamily="50" charset="-128"/>
                <a:ea typeface="Meiryo UI" panose="020B0604030504040204" pitchFamily="50" charset="-128"/>
              </a:rPr>
              <a:t>Open</a:t>
            </a:r>
          </a:p>
          <a:p>
            <a:pPr algn="ctr"/>
            <a:r>
              <a:rPr kumimoji="1" lang="en-US" altLang="ja-JP" sz="800" b="1">
                <a:latin typeface="Meiryo UI" panose="020B0604030504040204" pitchFamily="50" charset="-128"/>
                <a:ea typeface="Meiryo UI" panose="020B0604030504040204" pitchFamily="50" charset="-128"/>
              </a:rPr>
              <a:t>ADR</a:t>
            </a:r>
            <a:endParaRPr kumimoji="1" lang="ja-JP" altLang="en-US" sz="800" b="1">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4A2902B0-B54D-DBD1-7BDB-63968C6DA13F}"/>
              </a:ext>
            </a:extLst>
          </p:cNvPr>
          <p:cNvSpPr/>
          <p:nvPr/>
        </p:nvSpPr>
        <p:spPr>
          <a:xfrm>
            <a:off x="6635785" y="4926843"/>
            <a:ext cx="858157" cy="5013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a:latin typeface="Meiryo UI" panose="020B0604030504040204" pitchFamily="50" charset="-128"/>
                <a:ea typeface="Meiryo UI" panose="020B0604030504040204" pitchFamily="50" charset="-128"/>
              </a:rPr>
              <a:t>BG</a:t>
            </a:r>
            <a:r>
              <a:rPr kumimoji="1" lang="ja-JP" altLang="en-US" sz="1200">
                <a:latin typeface="Meiryo UI" panose="020B0604030504040204" pitchFamily="50" charset="-128"/>
                <a:ea typeface="Meiryo UI" panose="020B0604030504040204" pitchFamily="50" charset="-128"/>
              </a:rPr>
              <a:t>代表</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システム</a:t>
            </a:r>
            <a:endParaRPr kumimoji="1" lang="en-US" altLang="ja-JP" sz="1200">
              <a:latin typeface="Meiryo UI" panose="020B0604030504040204" pitchFamily="50" charset="-128"/>
              <a:ea typeface="Meiryo UI" panose="020B0604030504040204" pitchFamily="50" charset="-128"/>
            </a:endParaRPr>
          </a:p>
        </p:txBody>
      </p:sp>
      <p:cxnSp>
        <p:nvCxnSpPr>
          <p:cNvPr id="96" name="直線コネクタ 95">
            <a:extLst>
              <a:ext uri="{FF2B5EF4-FFF2-40B4-BE49-F238E27FC236}">
                <a16:creationId xmlns:a16="http://schemas.microsoft.com/office/drawing/2014/main" id="{93687892-19CC-B6B4-C7C5-7360BA3000D0}"/>
              </a:ext>
            </a:extLst>
          </p:cNvPr>
          <p:cNvCxnSpPr>
            <a:cxnSpLocks/>
          </p:cNvCxnSpPr>
          <p:nvPr/>
        </p:nvCxnSpPr>
        <p:spPr>
          <a:xfrm flipV="1">
            <a:off x="7492585" y="4409238"/>
            <a:ext cx="4128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0" name="テキスト ボックス 99">
            <a:extLst>
              <a:ext uri="{FF2B5EF4-FFF2-40B4-BE49-F238E27FC236}">
                <a16:creationId xmlns:a16="http://schemas.microsoft.com/office/drawing/2014/main" id="{9AF5EB20-3B79-C4D0-32B3-C09FE1FEE0EB}"/>
              </a:ext>
            </a:extLst>
          </p:cNvPr>
          <p:cNvSpPr txBox="1"/>
          <p:nvPr/>
        </p:nvSpPr>
        <p:spPr>
          <a:xfrm>
            <a:off x="7449352" y="4211864"/>
            <a:ext cx="501515" cy="215443"/>
          </a:xfrm>
          <a:prstGeom prst="rect">
            <a:avLst/>
          </a:prstGeom>
          <a:noFill/>
        </p:spPr>
        <p:txBody>
          <a:bodyPr wrap="square" rtlCol="0">
            <a:spAutoFit/>
          </a:bodyPr>
          <a:lstStyle/>
          <a:p>
            <a:pPr algn="ctr"/>
            <a:r>
              <a:rPr kumimoji="1" lang="ja-JP" altLang="en-US" sz="800" b="1">
                <a:latin typeface="Meiryo UI" panose="020B0604030504040204" pitchFamily="50" charset="-128"/>
                <a:ea typeface="Meiryo UI" panose="020B0604030504040204" pitchFamily="50" charset="-128"/>
              </a:rPr>
              <a:t>専用線</a:t>
            </a:r>
          </a:p>
        </p:txBody>
      </p:sp>
      <p:cxnSp>
        <p:nvCxnSpPr>
          <p:cNvPr id="101" name="直線コネクタ 100">
            <a:extLst>
              <a:ext uri="{FF2B5EF4-FFF2-40B4-BE49-F238E27FC236}">
                <a16:creationId xmlns:a16="http://schemas.microsoft.com/office/drawing/2014/main" id="{7899E906-523D-3206-59A1-CCC308C84FB4}"/>
              </a:ext>
            </a:extLst>
          </p:cNvPr>
          <p:cNvCxnSpPr>
            <a:cxnSpLocks/>
            <a:stCxn id="78" idx="2"/>
            <a:endCxn id="84" idx="0"/>
          </p:cNvCxnSpPr>
          <p:nvPr/>
        </p:nvCxnSpPr>
        <p:spPr>
          <a:xfrm>
            <a:off x="8309943" y="3705454"/>
            <a:ext cx="0" cy="459275"/>
          </a:xfrm>
          <a:prstGeom prst="line">
            <a:avLst/>
          </a:prstGeom>
        </p:spPr>
        <p:style>
          <a:lnRef idx="1">
            <a:schemeClr val="dk1"/>
          </a:lnRef>
          <a:fillRef idx="0">
            <a:schemeClr val="dk1"/>
          </a:fillRef>
          <a:effectRef idx="0">
            <a:schemeClr val="dk1"/>
          </a:effectRef>
          <a:fontRef idx="minor">
            <a:schemeClr val="tx1"/>
          </a:fontRef>
        </p:style>
      </p:cxnSp>
      <p:sp>
        <p:nvSpPr>
          <p:cNvPr id="102" name="テキスト ボックス 101">
            <a:extLst>
              <a:ext uri="{FF2B5EF4-FFF2-40B4-BE49-F238E27FC236}">
                <a16:creationId xmlns:a16="http://schemas.microsoft.com/office/drawing/2014/main" id="{42FB2D60-2D1A-F157-7F75-D6F41188A97F}"/>
              </a:ext>
            </a:extLst>
          </p:cNvPr>
          <p:cNvSpPr txBox="1"/>
          <p:nvPr/>
        </p:nvSpPr>
        <p:spPr>
          <a:xfrm>
            <a:off x="8235295" y="3834032"/>
            <a:ext cx="652673" cy="215444"/>
          </a:xfrm>
          <a:prstGeom prst="rect">
            <a:avLst/>
          </a:prstGeom>
          <a:noFill/>
        </p:spPr>
        <p:txBody>
          <a:bodyPr wrap="square" rtlCol="0">
            <a:spAutoFit/>
          </a:bodyPr>
          <a:lstStyle/>
          <a:p>
            <a:pPr algn="ctr"/>
            <a:r>
              <a:rPr kumimoji="1" lang="en-US" altLang="ja-JP" sz="800" b="1">
                <a:latin typeface="Meiryo UI" panose="020B0604030504040204" pitchFamily="50" charset="-128"/>
                <a:ea typeface="Meiryo UI" panose="020B0604030504040204" pitchFamily="50" charset="-128"/>
              </a:rPr>
              <a:t>IP/VPN</a:t>
            </a:r>
            <a:endParaRPr kumimoji="1" lang="ja-JP" altLang="en-US" sz="800" b="1">
              <a:latin typeface="Meiryo UI" panose="020B0604030504040204" pitchFamily="50" charset="-128"/>
              <a:ea typeface="Meiryo UI" panose="020B0604030504040204" pitchFamily="50" charset="-128"/>
            </a:endParaRPr>
          </a:p>
        </p:txBody>
      </p:sp>
      <p:cxnSp>
        <p:nvCxnSpPr>
          <p:cNvPr id="103" name="直線コネクタ 102">
            <a:extLst>
              <a:ext uri="{FF2B5EF4-FFF2-40B4-BE49-F238E27FC236}">
                <a16:creationId xmlns:a16="http://schemas.microsoft.com/office/drawing/2014/main" id="{64ACC553-06C5-4E03-3646-5D6D5FF938AB}"/>
              </a:ext>
            </a:extLst>
          </p:cNvPr>
          <p:cNvCxnSpPr>
            <a:cxnSpLocks/>
            <a:stCxn id="85" idx="2"/>
            <a:endCxn id="108" idx="0"/>
          </p:cNvCxnSpPr>
          <p:nvPr/>
        </p:nvCxnSpPr>
        <p:spPr>
          <a:xfrm>
            <a:off x="5769010" y="5428181"/>
            <a:ext cx="0" cy="5867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BF46025A-4CE0-000A-B676-54E3DAAB6009}"/>
              </a:ext>
            </a:extLst>
          </p:cNvPr>
          <p:cNvCxnSpPr>
            <a:cxnSpLocks/>
            <a:stCxn id="53" idx="2"/>
            <a:endCxn id="105" idx="0"/>
          </p:cNvCxnSpPr>
          <p:nvPr/>
        </p:nvCxnSpPr>
        <p:spPr>
          <a:xfrm>
            <a:off x="977715" y="5420666"/>
            <a:ext cx="4854" cy="5783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5" name="正方形/長方形 104">
            <a:extLst>
              <a:ext uri="{FF2B5EF4-FFF2-40B4-BE49-F238E27FC236}">
                <a16:creationId xmlns:a16="http://schemas.microsoft.com/office/drawing/2014/main" id="{B335AA75-3F5B-6420-613B-16584CBD354B}"/>
              </a:ext>
            </a:extLst>
          </p:cNvPr>
          <p:cNvSpPr/>
          <p:nvPr/>
        </p:nvSpPr>
        <p:spPr>
          <a:xfrm>
            <a:off x="470161" y="5999050"/>
            <a:ext cx="1024816" cy="510118"/>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800">
                <a:solidFill>
                  <a:sysClr val="windowText" lastClr="000000"/>
                </a:solidFill>
                <a:latin typeface="Meiryo UI" panose="020B0604030504040204" pitchFamily="50" charset="-128"/>
                <a:ea typeface="Meiryo UI" panose="020B0604030504040204" pitchFamily="50" charset="-128"/>
              </a:rPr>
              <a:t>○○社</a:t>
            </a:r>
            <a:endParaRPr kumimoji="1" lang="en-US" altLang="ja-JP" sz="800">
              <a:solidFill>
                <a:sysClr val="windowText" lastClr="000000"/>
              </a:solidFill>
              <a:latin typeface="Meiryo UI" panose="020B0604030504040204" pitchFamily="50" charset="-128"/>
              <a:ea typeface="Meiryo UI" panose="020B0604030504040204" pitchFamily="50" charset="-128"/>
            </a:endParaRPr>
          </a:p>
          <a:p>
            <a:r>
              <a:rPr kumimoji="1" lang="ja-JP" altLang="en-US" sz="800">
                <a:solidFill>
                  <a:sysClr val="windowText" lastClr="000000"/>
                </a:solidFill>
                <a:latin typeface="Meiryo UI" panose="020B0604030504040204" pitchFamily="50" charset="-128"/>
                <a:ea typeface="Meiryo UI" panose="020B0604030504040204" pitchFamily="50" charset="-128"/>
              </a:rPr>
              <a:t>目的</a:t>
            </a:r>
            <a:r>
              <a:rPr kumimoji="1" lang="en-US" altLang="ja-JP" sz="800">
                <a:solidFill>
                  <a:sysClr val="windowText" lastClr="000000"/>
                </a:solidFill>
                <a:latin typeface="Meiryo UI" panose="020B0604030504040204" pitchFamily="50" charset="-128"/>
                <a:ea typeface="Meiryo UI" panose="020B0604030504040204" pitchFamily="50" charset="-128"/>
              </a:rPr>
              <a:t>:</a:t>
            </a:r>
            <a:r>
              <a:rPr kumimoji="1" lang="ja-JP" altLang="en-US" sz="800">
                <a:solidFill>
                  <a:sysClr val="windowText" lastClr="000000"/>
                </a:solidFill>
                <a:latin typeface="Meiryo UI" panose="020B0604030504040204" pitchFamily="50" charset="-128"/>
                <a:ea typeface="Meiryo UI" panose="020B0604030504040204" pitchFamily="50" charset="-128"/>
              </a:rPr>
              <a:t>異常検知、</a:t>
            </a:r>
            <a:endParaRPr kumimoji="1" lang="en-US" altLang="ja-JP" sz="800">
              <a:solidFill>
                <a:sysClr val="windowText" lastClr="000000"/>
              </a:solidFill>
              <a:latin typeface="Meiryo UI" panose="020B0604030504040204" pitchFamily="50" charset="-128"/>
              <a:ea typeface="Meiryo UI" panose="020B0604030504040204" pitchFamily="50" charset="-128"/>
            </a:endParaRPr>
          </a:p>
          <a:p>
            <a:r>
              <a:rPr kumimoji="1" lang="ja-JP" altLang="en-US" sz="800">
                <a:solidFill>
                  <a:sysClr val="windowText" lastClr="000000"/>
                </a:solidFill>
                <a:latin typeface="Meiryo UI" panose="020B0604030504040204" pitchFamily="50" charset="-128"/>
                <a:ea typeface="Meiryo UI" panose="020B0604030504040204" pitchFamily="50" charset="-128"/>
              </a:rPr>
              <a:t>　　   状態監視 等</a:t>
            </a:r>
            <a:endParaRPr kumimoji="1" lang="en-US" altLang="ja-JP" sz="800">
              <a:solidFill>
                <a:sysClr val="windowText" lastClr="000000"/>
              </a:solidFill>
              <a:latin typeface="Meiryo UI" panose="020B0604030504040204" pitchFamily="50" charset="-128"/>
              <a:ea typeface="Meiryo UI" panose="020B0604030504040204" pitchFamily="50" charset="-128"/>
            </a:endParaRPr>
          </a:p>
        </p:txBody>
      </p:sp>
      <p:cxnSp>
        <p:nvCxnSpPr>
          <p:cNvPr id="106" name="直線コネクタ 105">
            <a:extLst>
              <a:ext uri="{FF2B5EF4-FFF2-40B4-BE49-F238E27FC236}">
                <a16:creationId xmlns:a16="http://schemas.microsoft.com/office/drawing/2014/main" id="{F8F103C8-52A6-4BC7-5E64-2A14A01872CE}"/>
              </a:ext>
            </a:extLst>
          </p:cNvPr>
          <p:cNvCxnSpPr>
            <a:cxnSpLocks/>
            <a:stCxn id="64" idx="2"/>
            <a:endCxn id="107" idx="0"/>
          </p:cNvCxnSpPr>
          <p:nvPr/>
        </p:nvCxnSpPr>
        <p:spPr>
          <a:xfrm>
            <a:off x="2119945" y="5430192"/>
            <a:ext cx="1564" cy="5688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7" name="正方形/長方形 106">
            <a:extLst>
              <a:ext uri="{FF2B5EF4-FFF2-40B4-BE49-F238E27FC236}">
                <a16:creationId xmlns:a16="http://schemas.microsoft.com/office/drawing/2014/main" id="{99E2A6CC-9E5B-4DD9-636B-8E88DB82AB68}"/>
              </a:ext>
            </a:extLst>
          </p:cNvPr>
          <p:cNvSpPr/>
          <p:nvPr/>
        </p:nvSpPr>
        <p:spPr>
          <a:xfrm>
            <a:off x="1608509" y="5999050"/>
            <a:ext cx="1026000" cy="510118"/>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800">
                <a:solidFill>
                  <a:sysClr val="windowText" lastClr="000000"/>
                </a:solidFill>
                <a:latin typeface="Meiryo UI" panose="020B0604030504040204" pitchFamily="50" charset="-128"/>
                <a:ea typeface="Meiryo UI" panose="020B0604030504040204" pitchFamily="50" charset="-128"/>
              </a:rPr>
              <a:t>○○社</a:t>
            </a:r>
            <a:endParaRPr kumimoji="1" lang="en-US" altLang="ja-JP" sz="800">
              <a:solidFill>
                <a:sysClr val="windowText" lastClr="000000"/>
              </a:solidFill>
              <a:latin typeface="Meiryo UI" panose="020B0604030504040204" pitchFamily="50" charset="-128"/>
              <a:ea typeface="Meiryo UI" panose="020B0604030504040204" pitchFamily="50" charset="-128"/>
            </a:endParaRPr>
          </a:p>
          <a:p>
            <a:r>
              <a:rPr kumimoji="1" lang="ja-JP" altLang="en-US" sz="800">
                <a:solidFill>
                  <a:sysClr val="windowText" lastClr="000000"/>
                </a:solidFill>
                <a:latin typeface="Meiryo UI" panose="020B0604030504040204" pitchFamily="50" charset="-128"/>
                <a:ea typeface="Meiryo UI" panose="020B0604030504040204" pitchFamily="50" charset="-128"/>
              </a:rPr>
              <a:t>目的</a:t>
            </a:r>
            <a:r>
              <a:rPr kumimoji="1" lang="en-US" altLang="ja-JP" sz="800">
                <a:solidFill>
                  <a:sysClr val="windowText" lastClr="000000"/>
                </a:solidFill>
                <a:latin typeface="Meiryo UI" panose="020B0604030504040204" pitchFamily="50" charset="-128"/>
                <a:ea typeface="Meiryo UI" panose="020B0604030504040204" pitchFamily="50" charset="-128"/>
              </a:rPr>
              <a:t>:</a:t>
            </a:r>
            <a:r>
              <a:rPr kumimoji="1" lang="ja-JP" altLang="en-US" sz="800">
                <a:solidFill>
                  <a:sysClr val="windowText" lastClr="000000"/>
                </a:solidFill>
                <a:latin typeface="Meiryo UI" panose="020B0604030504040204" pitchFamily="50" charset="-128"/>
                <a:ea typeface="Meiryo UI" panose="020B0604030504040204" pitchFamily="50" charset="-128"/>
              </a:rPr>
              <a:t>異常検知、</a:t>
            </a:r>
            <a:endParaRPr kumimoji="1" lang="en-US" altLang="ja-JP" sz="800">
              <a:solidFill>
                <a:sysClr val="windowText" lastClr="000000"/>
              </a:solidFill>
              <a:latin typeface="Meiryo UI" panose="020B0604030504040204" pitchFamily="50" charset="-128"/>
              <a:ea typeface="Meiryo UI" panose="020B0604030504040204" pitchFamily="50" charset="-128"/>
            </a:endParaRPr>
          </a:p>
          <a:p>
            <a:r>
              <a:rPr kumimoji="1" lang="ja-JP" altLang="en-US" sz="800">
                <a:solidFill>
                  <a:sysClr val="windowText" lastClr="000000"/>
                </a:solidFill>
                <a:latin typeface="Meiryo UI" panose="020B0604030504040204" pitchFamily="50" charset="-128"/>
                <a:ea typeface="Meiryo UI" panose="020B0604030504040204" pitchFamily="50" charset="-128"/>
              </a:rPr>
              <a:t>　　   状態監視 等</a:t>
            </a:r>
            <a:endParaRPr kumimoji="1" lang="en-US" altLang="ja-JP" sz="800">
              <a:solidFill>
                <a:sysClr val="windowText" lastClr="000000"/>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93EA68E6-5B5B-F76D-2BAD-E61CB902E6B4}"/>
              </a:ext>
            </a:extLst>
          </p:cNvPr>
          <p:cNvSpPr/>
          <p:nvPr/>
        </p:nvSpPr>
        <p:spPr>
          <a:xfrm>
            <a:off x="5218513" y="6014897"/>
            <a:ext cx="1100994" cy="510118"/>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800">
                <a:solidFill>
                  <a:sysClr val="windowText" lastClr="000000"/>
                </a:solidFill>
                <a:latin typeface="Meiryo UI" panose="020B0604030504040204" pitchFamily="50" charset="-128"/>
                <a:ea typeface="Meiryo UI" panose="020B0604030504040204" pitchFamily="50" charset="-128"/>
              </a:rPr>
              <a:t>○○社</a:t>
            </a:r>
            <a:endParaRPr kumimoji="1" lang="en-US" altLang="ja-JP" sz="800">
              <a:solidFill>
                <a:sysClr val="windowText" lastClr="000000"/>
              </a:solidFill>
              <a:latin typeface="Meiryo UI" panose="020B0604030504040204" pitchFamily="50" charset="-128"/>
              <a:ea typeface="Meiryo UI" panose="020B0604030504040204" pitchFamily="50" charset="-128"/>
            </a:endParaRPr>
          </a:p>
          <a:p>
            <a:r>
              <a:rPr kumimoji="1" lang="ja-JP" altLang="en-US" sz="800">
                <a:solidFill>
                  <a:sysClr val="windowText" lastClr="000000"/>
                </a:solidFill>
                <a:latin typeface="Meiryo UI" panose="020B0604030504040204" pitchFamily="50" charset="-128"/>
                <a:ea typeface="Meiryo UI" panose="020B0604030504040204" pitchFamily="50" charset="-128"/>
              </a:rPr>
              <a:t>目的</a:t>
            </a:r>
            <a:r>
              <a:rPr kumimoji="1" lang="en-US" altLang="ja-JP" sz="800">
                <a:solidFill>
                  <a:sysClr val="windowText" lastClr="000000"/>
                </a:solidFill>
                <a:latin typeface="Meiryo UI" panose="020B0604030504040204" pitchFamily="50" charset="-128"/>
                <a:ea typeface="Meiryo UI" panose="020B0604030504040204" pitchFamily="50" charset="-128"/>
              </a:rPr>
              <a:t>:</a:t>
            </a:r>
            <a:r>
              <a:rPr kumimoji="1" lang="ja-JP" altLang="en-US" sz="800">
                <a:solidFill>
                  <a:sysClr val="windowText" lastClr="000000"/>
                </a:solidFill>
                <a:latin typeface="Meiryo UI" panose="020B0604030504040204" pitchFamily="50" charset="-128"/>
                <a:ea typeface="Meiryo UI" panose="020B0604030504040204" pitchFamily="50" charset="-128"/>
              </a:rPr>
              <a:t>異常検知、</a:t>
            </a:r>
            <a:endParaRPr kumimoji="1" lang="en-US" altLang="ja-JP" sz="800">
              <a:solidFill>
                <a:sysClr val="windowText" lastClr="000000"/>
              </a:solidFill>
              <a:latin typeface="Meiryo UI" panose="020B0604030504040204" pitchFamily="50" charset="-128"/>
              <a:ea typeface="Meiryo UI" panose="020B0604030504040204" pitchFamily="50" charset="-128"/>
            </a:endParaRPr>
          </a:p>
          <a:p>
            <a:r>
              <a:rPr kumimoji="1" lang="ja-JP" altLang="en-US" sz="800">
                <a:solidFill>
                  <a:sysClr val="windowText" lastClr="000000"/>
                </a:solidFill>
                <a:latin typeface="Meiryo UI" panose="020B0604030504040204" pitchFamily="50" charset="-128"/>
                <a:ea typeface="Meiryo UI" panose="020B0604030504040204" pitchFamily="50" charset="-128"/>
              </a:rPr>
              <a:t>　　   状態監視 等</a:t>
            </a:r>
            <a:endParaRPr kumimoji="1" lang="en-US" altLang="ja-JP" sz="800">
              <a:solidFill>
                <a:sysClr val="windowText" lastClr="000000"/>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984BAC9F-15C2-FF92-90BA-5DD9ED5744B3}"/>
              </a:ext>
            </a:extLst>
          </p:cNvPr>
          <p:cNvSpPr/>
          <p:nvPr/>
        </p:nvSpPr>
        <p:spPr>
          <a:xfrm>
            <a:off x="2987274" y="5999050"/>
            <a:ext cx="1026000" cy="510118"/>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r>
              <a:rPr kumimoji="1" lang="ja-JP" altLang="en-US" sz="800">
                <a:solidFill>
                  <a:sysClr val="windowText" lastClr="000000"/>
                </a:solidFill>
                <a:latin typeface="Meiryo UI" panose="020B0604030504040204" pitchFamily="50" charset="-128"/>
                <a:ea typeface="Meiryo UI" panose="020B0604030504040204" pitchFamily="50" charset="-128"/>
              </a:rPr>
              <a:t>○○社</a:t>
            </a:r>
            <a:endParaRPr kumimoji="1" lang="en-US" altLang="ja-JP" sz="800">
              <a:solidFill>
                <a:sysClr val="windowText" lastClr="000000"/>
              </a:solidFill>
              <a:latin typeface="Meiryo UI" panose="020B0604030504040204" pitchFamily="50" charset="-128"/>
              <a:ea typeface="Meiryo UI" panose="020B0604030504040204" pitchFamily="50" charset="-128"/>
            </a:endParaRPr>
          </a:p>
          <a:p>
            <a:r>
              <a:rPr kumimoji="1" lang="ja-JP" altLang="en-US" sz="800">
                <a:solidFill>
                  <a:sysClr val="windowText" lastClr="000000"/>
                </a:solidFill>
                <a:latin typeface="Meiryo UI" panose="020B0604030504040204" pitchFamily="50" charset="-128"/>
                <a:ea typeface="Meiryo UI" panose="020B0604030504040204" pitchFamily="50" charset="-128"/>
              </a:rPr>
              <a:t>目的</a:t>
            </a:r>
            <a:r>
              <a:rPr kumimoji="1" lang="en-US" altLang="ja-JP" sz="800">
                <a:solidFill>
                  <a:sysClr val="windowText" lastClr="000000"/>
                </a:solidFill>
                <a:latin typeface="Meiryo UI" panose="020B0604030504040204" pitchFamily="50" charset="-128"/>
                <a:ea typeface="Meiryo UI" panose="020B0604030504040204" pitchFamily="50" charset="-128"/>
              </a:rPr>
              <a:t>:</a:t>
            </a:r>
            <a:r>
              <a:rPr kumimoji="1" lang="ja-JP" altLang="en-US" sz="800">
                <a:solidFill>
                  <a:sysClr val="windowText" lastClr="000000"/>
                </a:solidFill>
                <a:latin typeface="Meiryo UI" panose="020B0604030504040204" pitchFamily="50" charset="-128"/>
                <a:ea typeface="Meiryo UI" panose="020B0604030504040204" pitchFamily="50" charset="-128"/>
              </a:rPr>
              <a:t>異常検知、</a:t>
            </a:r>
            <a:endParaRPr kumimoji="1" lang="en-US" altLang="ja-JP" sz="800">
              <a:solidFill>
                <a:sysClr val="windowText" lastClr="000000"/>
              </a:solidFill>
              <a:latin typeface="Meiryo UI" panose="020B0604030504040204" pitchFamily="50" charset="-128"/>
              <a:ea typeface="Meiryo UI" panose="020B0604030504040204" pitchFamily="50" charset="-128"/>
            </a:endParaRPr>
          </a:p>
          <a:p>
            <a:r>
              <a:rPr kumimoji="1" lang="ja-JP" altLang="en-US" sz="800">
                <a:solidFill>
                  <a:sysClr val="windowText" lastClr="000000"/>
                </a:solidFill>
                <a:latin typeface="Meiryo UI" panose="020B0604030504040204" pitchFamily="50" charset="-128"/>
                <a:ea typeface="Meiryo UI" panose="020B0604030504040204" pitchFamily="50" charset="-128"/>
              </a:rPr>
              <a:t>　　   状態監視 等</a:t>
            </a:r>
            <a:endParaRPr kumimoji="1" lang="en-US" altLang="ja-JP" sz="800">
              <a:solidFill>
                <a:sysClr val="windowText" lastClr="000000"/>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2DF249FC-10EA-12AA-4A53-9B41841B5337}"/>
              </a:ext>
            </a:extLst>
          </p:cNvPr>
          <p:cNvSpPr/>
          <p:nvPr/>
        </p:nvSpPr>
        <p:spPr>
          <a:xfrm>
            <a:off x="1840614" y="3155071"/>
            <a:ext cx="551604" cy="2333326"/>
          </a:xfrm>
          <a:prstGeom prst="rect">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11" name="テキスト ボックス 110">
            <a:extLst>
              <a:ext uri="{FF2B5EF4-FFF2-40B4-BE49-F238E27FC236}">
                <a16:creationId xmlns:a16="http://schemas.microsoft.com/office/drawing/2014/main" id="{0B3B6C95-AEC6-D7EC-845A-75093388456D}"/>
              </a:ext>
            </a:extLst>
          </p:cNvPr>
          <p:cNvSpPr txBox="1"/>
          <p:nvPr/>
        </p:nvSpPr>
        <p:spPr>
          <a:xfrm>
            <a:off x="293564" y="2366935"/>
            <a:ext cx="2174137" cy="369332"/>
          </a:xfrm>
          <a:prstGeom prst="rect">
            <a:avLst/>
          </a:prstGeom>
          <a:noFill/>
          <a:ln>
            <a:solidFill>
              <a:schemeClr val="tx1"/>
            </a:solidFill>
          </a:ln>
        </p:spPr>
        <p:txBody>
          <a:bodyPr wrap="square" rtlCol="0">
            <a:spAutoFit/>
          </a:bodyPr>
          <a:lstStyle/>
          <a:p>
            <a:r>
              <a:rPr kumimoji="1" lang="en-US" altLang="ja-JP" sz="900">
                <a:latin typeface="Meiryo UI" panose="020B0604030504040204" pitchFamily="50" charset="-128"/>
                <a:ea typeface="Meiryo UI" panose="020B0604030504040204" pitchFamily="50" charset="-128"/>
              </a:rPr>
              <a:t>JC-STAR</a:t>
            </a:r>
            <a:r>
              <a:rPr kumimoji="1" lang="ja-JP" altLang="en-US" sz="900">
                <a:latin typeface="Meiryo UI" panose="020B0604030504040204" pitchFamily="50" charset="-128"/>
                <a:ea typeface="Meiryo UI" panose="020B0604030504040204" pitchFamily="50" charset="-128"/>
              </a:rPr>
              <a:t>取得範囲①</a:t>
            </a:r>
          </a:p>
          <a:p>
            <a:r>
              <a:rPr kumimoji="1" lang="ja-JP" altLang="en-US" sz="900">
                <a:latin typeface="Meiryo UI" panose="020B0604030504040204" pitchFamily="50" charset="-128"/>
                <a:ea typeface="Meiryo UI" panose="020B0604030504040204" pitchFamily="50" charset="-128"/>
              </a:rPr>
              <a:t>取得番号</a:t>
            </a:r>
            <a:r>
              <a:rPr kumimoji="1" lang="en-US" altLang="ja-JP" sz="900">
                <a:solidFill>
                  <a:srgbClr val="000000"/>
                </a:solidFill>
                <a:latin typeface="Meiryo UI" panose="020B0604030504040204" pitchFamily="50" charset="-128"/>
                <a:ea typeface="Meiryo UI" panose="020B0604030504040204" pitchFamily="50" charset="-128"/>
              </a:rPr>
              <a:t>2025XXXXXXXXXXXXXXXX</a:t>
            </a:r>
            <a:endParaRPr kumimoji="1" lang="ja-JP" altLang="en-US" sz="900">
              <a:latin typeface="Meiryo UI" panose="020B0604030504040204" pitchFamily="50" charset="-128"/>
              <a:ea typeface="Meiryo UI" panose="020B0604030504040204" pitchFamily="50" charset="-128"/>
            </a:endParaRPr>
          </a:p>
        </p:txBody>
      </p:sp>
      <p:sp>
        <p:nvSpPr>
          <p:cNvPr id="112" name="テキスト ボックス 111">
            <a:extLst>
              <a:ext uri="{FF2B5EF4-FFF2-40B4-BE49-F238E27FC236}">
                <a16:creationId xmlns:a16="http://schemas.microsoft.com/office/drawing/2014/main" id="{68016EBA-1A36-8138-9ED4-21621D0B9C45}"/>
              </a:ext>
            </a:extLst>
          </p:cNvPr>
          <p:cNvSpPr txBox="1"/>
          <p:nvPr/>
        </p:nvSpPr>
        <p:spPr>
          <a:xfrm>
            <a:off x="2533980" y="2366935"/>
            <a:ext cx="2174137" cy="369332"/>
          </a:xfrm>
          <a:prstGeom prst="rect">
            <a:avLst/>
          </a:prstGeom>
          <a:noFill/>
          <a:ln>
            <a:solidFill>
              <a:schemeClr val="tx1"/>
            </a:solidFill>
          </a:ln>
        </p:spPr>
        <p:txBody>
          <a:bodyPr wrap="square" rtlCol="0">
            <a:spAutoFit/>
          </a:bodyPr>
          <a:lstStyle/>
          <a:p>
            <a:r>
              <a:rPr kumimoji="1" lang="en-US" altLang="ja-JP" sz="900">
                <a:latin typeface="Meiryo UI" panose="020B0604030504040204" pitchFamily="50" charset="-128"/>
                <a:ea typeface="Meiryo UI" panose="020B0604030504040204" pitchFamily="50" charset="-128"/>
              </a:rPr>
              <a:t>JC-STAR</a:t>
            </a:r>
            <a:r>
              <a:rPr kumimoji="1" lang="ja-JP" altLang="en-US" sz="900">
                <a:latin typeface="Meiryo UI" panose="020B0604030504040204" pitchFamily="50" charset="-128"/>
                <a:ea typeface="Meiryo UI" panose="020B0604030504040204" pitchFamily="50" charset="-128"/>
              </a:rPr>
              <a:t>取得範囲②</a:t>
            </a:r>
          </a:p>
          <a:p>
            <a:r>
              <a:rPr kumimoji="1" lang="ja-JP" altLang="en-US" sz="900">
                <a:latin typeface="Meiryo UI" panose="020B0604030504040204" pitchFamily="50" charset="-128"/>
                <a:ea typeface="Meiryo UI" panose="020B0604030504040204" pitchFamily="50" charset="-128"/>
              </a:rPr>
              <a:t>取得番号</a:t>
            </a:r>
            <a:r>
              <a:rPr kumimoji="1" lang="en-US" altLang="ja-JP" sz="900">
                <a:solidFill>
                  <a:srgbClr val="000000"/>
                </a:solidFill>
                <a:latin typeface="Meiryo UI" panose="020B0604030504040204" pitchFamily="50" charset="-128"/>
                <a:ea typeface="Meiryo UI" panose="020B0604030504040204" pitchFamily="50" charset="-128"/>
              </a:rPr>
              <a:t>2025XXXXXXXXXXXXXXXX</a:t>
            </a:r>
            <a:endParaRPr kumimoji="1" lang="ja-JP" altLang="en-US" sz="900">
              <a:latin typeface="Meiryo UI" panose="020B0604030504040204" pitchFamily="50" charset="-128"/>
              <a:ea typeface="Meiryo UI" panose="020B0604030504040204" pitchFamily="50" charset="-128"/>
            </a:endParaRPr>
          </a:p>
        </p:txBody>
      </p:sp>
      <p:sp>
        <p:nvSpPr>
          <p:cNvPr id="113" name="テキスト ボックス 112">
            <a:extLst>
              <a:ext uri="{FF2B5EF4-FFF2-40B4-BE49-F238E27FC236}">
                <a16:creationId xmlns:a16="http://schemas.microsoft.com/office/drawing/2014/main" id="{458F16E3-4A67-14CF-A5F9-B943934020A3}"/>
              </a:ext>
            </a:extLst>
          </p:cNvPr>
          <p:cNvSpPr txBox="1"/>
          <p:nvPr/>
        </p:nvSpPr>
        <p:spPr>
          <a:xfrm>
            <a:off x="5307842" y="2141730"/>
            <a:ext cx="2186103" cy="369332"/>
          </a:xfrm>
          <a:prstGeom prst="rect">
            <a:avLst/>
          </a:prstGeom>
          <a:noFill/>
          <a:ln>
            <a:solidFill>
              <a:schemeClr val="tx1"/>
            </a:solidFill>
          </a:ln>
        </p:spPr>
        <p:txBody>
          <a:bodyPr wrap="square" rtlCol="0">
            <a:spAutoFit/>
          </a:bodyPr>
          <a:lstStyle/>
          <a:p>
            <a:r>
              <a:rPr kumimoji="1" lang="en-US" altLang="ja-JP" sz="900">
                <a:latin typeface="Meiryo UI" panose="020B0604030504040204" pitchFamily="50" charset="-128"/>
                <a:ea typeface="Meiryo UI" panose="020B0604030504040204" pitchFamily="50" charset="-128"/>
              </a:rPr>
              <a:t>JC-STAR</a:t>
            </a:r>
            <a:r>
              <a:rPr kumimoji="1" lang="ja-JP" altLang="en-US" sz="900">
                <a:latin typeface="Meiryo UI" panose="020B0604030504040204" pitchFamily="50" charset="-128"/>
                <a:ea typeface="Meiryo UI" panose="020B0604030504040204" pitchFamily="50" charset="-128"/>
              </a:rPr>
              <a:t>取得範囲③</a:t>
            </a:r>
          </a:p>
          <a:p>
            <a:r>
              <a:rPr kumimoji="1" lang="ja-JP" altLang="en-US" sz="900">
                <a:latin typeface="Meiryo UI" panose="020B0604030504040204" pitchFamily="50" charset="-128"/>
                <a:ea typeface="Meiryo UI" panose="020B0604030504040204" pitchFamily="50" charset="-128"/>
              </a:rPr>
              <a:t>取得番号</a:t>
            </a:r>
            <a:r>
              <a:rPr kumimoji="1" lang="en-US" altLang="ja-JP" sz="900">
                <a:solidFill>
                  <a:srgbClr val="000000"/>
                </a:solidFill>
                <a:latin typeface="Meiryo UI" panose="020B0604030504040204" pitchFamily="50" charset="-128"/>
                <a:ea typeface="Meiryo UI" panose="020B0604030504040204" pitchFamily="50" charset="-128"/>
              </a:rPr>
              <a:t>2025XXXXXXXXXXXXXXXX</a:t>
            </a:r>
            <a:endParaRPr kumimoji="1" lang="ja-JP" altLang="en-US" sz="900">
              <a:latin typeface="Meiryo UI" panose="020B0604030504040204" pitchFamily="50" charset="-128"/>
              <a:ea typeface="Meiryo UI" panose="020B0604030504040204" pitchFamily="50" charset="-128"/>
            </a:endParaRPr>
          </a:p>
        </p:txBody>
      </p:sp>
      <p:sp>
        <p:nvSpPr>
          <p:cNvPr id="114" name="テキスト ボックス 113">
            <a:extLst>
              <a:ext uri="{FF2B5EF4-FFF2-40B4-BE49-F238E27FC236}">
                <a16:creationId xmlns:a16="http://schemas.microsoft.com/office/drawing/2014/main" id="{41D36ECD-9396-5788-3995-60AD887A8B32}"/>
              </a:ext>
            </a:extLst>
          </p:cNvPr>
          <p:cNvSpPr txBox="1"/>
          <p:nvPr/>
        </p:nvSpPr>
        <p:spPr>
          <a:xfrm>
            <a:off x="5307841" y="2669837"/>
            <a:ext cx="2186104" cy="369332"/>
          </a:xfrm>
          <a:prstGeom prst="rect">
            <a:avLst/>
          </a:prstGeom>
          <a:noFill/>
          <a:ln>
            <a:solidFill>
              <a:schemeClr val="tx1"/>
            </a:solidFill>
          </a:ln>
        </p:spPr>
        <p:txBody>
          <a:bodyPr wrap="square" rtlCol="0">
            <a:spAutoFit/>
          </a:bodyPr>
          <a:lstStyle/>
          <a:p>
            <a:r>
              <a:rPr kumimoji="1" lang="en-US" altLang="ja-JP" sz="900">
                <a:latin typeface="Meiryo UI" panose="020B0604030504040204" pitchFamily="50" charset="-128"/>
                <a:ea typeface="Meiryo UI" panose="020B0604030504040204" pitchFamily="50" charset="-128"/>
              </a:rPr>
              <a:t>JC-STAR</a:t>
            </a:r>
            <a:r>
              <a:rPr kumimoji="1" lang="ja-JP" altLang="en-US" sz="900">
                <a:latin typeface="Meiryo UI" panose="020B0604030504040204" pitchFamily="50" charset="-128"/>
                <a:ea typeface="Meiryo UI" panose="020B0604030504040204" pitchFamily="50" charset="-128"/>
              </a:rPr>
              <a:t>取得範囲➃</a:t>
            </a:r>
          </a:p>
          <a:p>
            <a:r>
              <a:rPr kumimoji="1" lang="ja-JP" altLang="en-US" sz="900">
                <a:latin typeface="Meiryo UI" panose="020B0604030504040204" pitchFamily="50" charset="-128"/>
                <a:ea typeface="Meiryo UI" panose="020B0604030504040204" pitchFamily="50" charset="-128"/>
              </a:rPr>
              <a:t>取得番号</a:t>
            </a:r>
            <a:r>
              <a:rPr kumimoji="1" lang="en-US" altLang="ja-JP" sz="900">
                <a:solidFill>
                  <a:srgbClr val="000000"/>
                </a:solidFill>
                <a:latin typeface="Meiryo UI" panose="020B0604030504040204" pitchFamily="50" charset="-128"/>
                <a:ea typeface="Meiryo UI" panose="020B0604030504040204" pitchFamily="50" charset="-128"/>
              </a:rPr>
              <a:t>2025XXXXXXXXXXXXXXXX</a:t>
            </a:r>
            <a:endParaRPr kumimoji="1" lang="ja-JP" altLang="en-US" sz="900">
              <a:latin typeface="Meiryo UI" panose="020B0604030504040204" pitchFamily="50" charset="-128"/>
              <a:ea typeface="Meiryo UI" panose="020B0604030504040204" pitchFamily="50" charset="-128"/>
            </a:endParaRPr>
          </a:p>
        </p:txBody>
      </p:sp>
      <p:sp>
        <p:nvSpPr>
          <p:cNvPr id="115" name="正方形/長方形 114">
            <a:extLst>
              <a:ext uri="{FF2B5EF4-FFF2-40B4-BE49-F238E27FC236}">
                <a16:creationId xmlns:a16="http://schemas.microsoft.com/office/drawing/2014/main" id="{C4FFC394-828C-C9EA-F87C-8D11346E7471}"/>
              </a:ext>
            </a:extLst>
          </p:cNvPr>
          <p:cNvSpPr/>
          <p:nvPr/>
        </p:nvSpPr>
        <p:spPr>
          <a:xfrm>
            <a:off x="3206308" y="3145545"/>
            <a:ext cx="584874" cy="2333326"/>
          </a:xfrm>
          <a:prstGeom prst="rect">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16" name="テキスト ボックス 115">
            <a:extLst>
              <a:ext uri="{FF2B5EF4-FFF2-40B4-BE49-F238E27FC236}">
                <a16:creationId xmlns:a16="http://schemas.microsoft.com/office/drawing/2014/main" id="{5B9641CA-98B8-707A-6DCD-4386E4BC8BCD}"/>
              </a:ext>
            </a:extLst>
          </p:cNvPr>
          <p:cNvSpPr txBox="1"/>
          <p:nvPr/>
        </p:nvSpPr>
        <p:spPr>
          <a:xfrm>
            <a:off x="2610419" y="4082443"/>
            <a:ext cx="495393" cy="461665"/>
          </a:xfrm>
          <a:prstGeom prst="rect">
            <a:avLst/>
          </a:prstGeom>
          <a:solidFill>
            <a:schemeClr val="bg1"/>
          </a:solidFill>
          <a:ln>
            <a:solidFill>
              <a:schemeClr val="tx1"/>
            </a:solidFill>
          </a:ln>
        </p:spPr>
        <p:txBody>
          <a:bodyPr wrap="square" rtlCol="0">
            <a:spAutoFit/>
          </a:bodyPr>
          <a:lstStyle/>
          <a:p>
            <a:r>
              <a:rPr kumimoji="1" lang="ja-JP" altLang="en-US" sz="1200">
                <a:latin typeface="Meiryo UI" panose="020B0604030504040204" pitchFamily="50" charset="-128"/>
                <a:ea typeface="Meiryo UI" panose="020B0604030504040204" pitchFamily="50" charset="-128"/>
              </a:rPr>
              <a:t>制御</a:t>
            </a:r>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装置</a:t>
            </a:r>
          </a:p>
        </p:txBody>
      </p:sp>
      <p:cxnSp>
        <p:nvCxnSpPr>
          <p:cNvPr id="117" name="直線コネクタ 116">
            <a:extLst>
              <a:ext uri="{FF2B5EF4-FFF2-40B4-BE49-F238E27FC236}">
                <a16:creationId xmlns:a16="http://schemas.microsoft.com/office/drawing/2014/main" id="{8CA94949-9C5A-FC61-4EA9-70298DA5FE81}"/>
              </a:ext>
            </a:extLst>
          </p:cNvPr>
          <p:cNvCxnSpPr>
            <a:cxnSpLocks/>
            <a:stCxn id="65" idx="2"/>
            <a:endCxn id="109" idx="0"/>
          </p:cNvCxnSpPr>
          <p:nvPr/>
        </p:nvCxnSpPr>
        <p:spPr>
          <a:xfrm>
            <a:off x="3500274" y="5420666"/>
            <a:ext cx="0" cy="5783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8" name="正方形/長方形 117">
            <a:extLst>
              <a:ext uri="{FF2B5EF4-FFF2-40B4-BE49-F238E27FC236}">
                <a16:creationId xmlns:a16="http://schemas.microsoft.com/office/drawing/2014/main" id="{86894BD6-29EF-3B8F-6AB3-D4193AAA4F4A}"/>
              </a:ext>
            </a:extLst>
          </p:cNvPr>
          <p:cNvSpPr/>
          <p:nvPr/>
        </p:nvSpPr>
        <p:spPr>
          <a:xfrm>
            <a:off x="4149093" y="3145545"/>
            <a:ext cx="584874" cy="2333326"/>
          </a:xfrm>
          <a:prstGeom prst="rect">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cxnSp>
        <p:nvCxnSpPr>
          <p:cNvPr id="119" name="直線コネクタ 118">
            <a:extLst>
              <a:ext uri="{FF2B5EF4-FFF2-40B4-BE49-F238E27FC236}">
                <a16:creationId xmlns:a16="http://schemas.microsoft.com/office/drawing/2014/main" id="{284F62E7-F72A-B0ED-D1E7-825143A8B320}"/>
              </a:ext>
            </a:extLst>
          </p:cNvPr>
          <p:cNvCxnSpPr>
            <a:cxnSpLocks/>
            <a:stCxn id="30" idx="3"/>
            <a:endCxn id="25" idx="1"/>
          </p:cNvCxnSpPr>
          <p:nvPr/>
        </p:nvCxnSpPr>
        <p:spPr>
          <a:xfrm>
            <a:off x="1468639" y="3416116"/>
            <a:ext cx="437455" cy="62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直線コネクタ 119">
            <a:extLst>
              <a:ext uri="{FF2B5EF4-FFF2-40B4-BE49-F238E27FC236}">
                <a16:creationId xmlns:a16="http://schemas.microsoft.com/office/drawing/2014/main" id="{531AD941-0228-E6B1-807B-F491F2A34A59}"/>
              </a:ext>
            </a:extLst>
          </p:cNvPr>
          <p:cNvCxnSpPr>
            <a:stCxn id="37" idx="3"/>
            <a:endCxn id="60" idx="1"/>
          </p:cNvCxnSpPr>
          <p:nvPr/>
        </p:nvCxnSpPr>
        <p:spPr>
          <a:xfrm>
            <a:off x="1470235" y="3852323"/>
            <a:ext cx="426014" cy="8027"/>
          </a:xfrm>
          <a:prstGeom prst="line">
            <a:avLst/>
          </a:prstGeom>
        </p:spPr>
        <p:style>
          <a:lnRef idx="1">
            <a:schemeClr val="dk1"/>
          </a:lnRef>
          <a:fillRef idx="0">
            <a:schemeClr val="dk1"/>
          </a:fillRef>
          <a:effectRef idx="0">
            <a:schemeClr val="dk1"/>
          </a:effectRef>
          <a:fontRef idx="minor">
            <a:schemeClr val="tx1"/>
          </a:fontRef>
        </p:style>
      </p:cxnSp>
      <p:cxnSp>
        <p:nvCxnSpPr>
          <p:cNvPr id="121" name="直線コネクタ 120">
            <a:extLst>
              <a:ext uri="{FF2B5EF4-FFF2-40B4-BE49-F238E27FC236}">
                <a16:creationId xmlns:a16="http://schemas.microsoft.com/office/drawing/2014/main" id="{1362BE9D-ADAC-3D2A-E47B-E68DFB838F2A}"/>
              </a:ext>
            </a:extLst>
          </p:cNvPr>
          <p:cNvCxnSpPr>
            <a:cxnSpLocks/>
            <a:stCxn id="40" idx="3"/>
            <a:endCxn id="62" idx="1"/>
          </p:cNvCxnSpPr>
          <p:nvPr/>
        </p:nvCxnSpPr>
        <p:spPr>
          <a:xfrm>
            <a:off x="1470236" y="4304757"/>
            <a:ext cx="426013" cy="8027"/>
          </a:xfrm>
          <a:prstGeom prst="line">
            <a:avLst/>
          </a:prstGeom>
        </p:spPr>
        <p:style>
          <a:lnRef idx="1">
            <a:schemeClr val="dk1"/>
          </a:lnRef>
          <a:fillRef idx="0">
            <a:schemeClr val="dk1"/>
          </a:fillRef>
          <a:effectRef idx="0">
            <a:schemeClr val="dk1"/>
          </a:effectRef>
          <a:fontRef idx="minor">
            <a:schemeClr val="tx1"/>
          </a:fontRef>
        </p:style>
      </p:cxnSp>
      <p:cxnSp>
        <p:nvCxnSpPr>
          <p:cNvPr id="125" name="直線コネクタ 124">
            <a:extLst>
              <a:ext uri="{FF2B5EF4-FFF2-40B4-BE49-F238E27FC236}">
                <a16:creationId xmlns:a16="http://schemas.microsoft.com/office/drawing/2014/main" id="{CE079141-23E7-A073-ACDD-E3B4D2AC429A}"/>
              </a:ext>
            </a:extLst>
          </p:cNvPr>
          <p:cNvCxnSpPr>
            <a:stCxn id="46" idx="3"/>
            <a:endCxn id="63" idx="1"/>
          </p:cNvCxnSpPr>
          <p:nvPr/>
        </p:nvCxnSpPr>
        <p:spPr>
          <a:xfrm>
            <a:off x="1470236" y="4766562"/>
            <a:ext cx="426013" cy="8027"/>
          </a:xfrm>
          <a:prstGeom prst="line">
            <a:avLst/>
          </a:prstGeom>
        </p:spPr>
        <p:style>
          <a:lnRef idx="1">
            <a:schemeClr val="dk1"/>
          </a:lnRef>
          <a:fillRef idx="0">
            <a:schemeClr val="dk1"/>
          </a:fillRef>
          <a:effectRef idx="0">
            <a:schemeClr val="dk1"/>
          </a:effectRef>
          <a:fontRef idx="minor">
            <a:schemeClr val="tx1"/>
          </a:fontRef>
        </p:style>
      </p:cxnSp>
      <p:cxnSp>
        <p:nvCxnSpPr>
          <p:cNvPr id="126" name="直線コネクタ 125">
            <a:extLst>
              <a:ext uri="{FF2B5EF4-FFF2-40B4-BE49-F238E27FC236}">
                <a16:creationId xmlns:a16="http://schemas.microsoft.com/office/drawing/2014/main" id="{3BAA9D02-6299-36FE-B3C9-CC702528E53B}"/>
              </a:ext>
            </a:extLst>
          </p:cNvPr>
          <p:cNvCxnSpPr>
            <a:cxnSpLocks/>
            <a:stCxn id="66" idx="3"/>
            <a:endCxn id="85" idx="1"/>
          </p:cNvCxnSpPr>
          <p:nvPr/>
        </p:nvCxnSpPr>
        <p:spPr>
          <a:xfrm>
            <a:off x="4687579" y="4313286"/>
            <a:ext cx="676269" cy="0"/>
          </a:xfrm>
          <a:prstGeom prst="line">
            <a:avLst/>
          </a:prstGeom>
        </p:spPr>
        <p:style>
          <a:lnRef idx="1">
            <a:schemeClr val="dk1"/>
          </a:lnRef>
          <a:fillRef idx="0">
            <a:schemeClr val="dk1"/>
          </a:fillRef>
          <a:effectRef idx="0">
            <a:schemeClr val="dk1"/>
          </a:effectRef>
          <a:fontRef idx="minor">
            <a:schemeClr val="tx1"/>
          </a:fontRef>
        </p:style>
      </p:cxnSp>
      <p:cxnSp>
        <p:nvCxnSpPr>
          <p:cNvPr id="127" name="直線コネクタ 126">
            <a:extLst>
              <a:ext uri="{FF2B5EF4-FFF2-40B4-BE49-F238E27FC236}">
                <a16:creationId xmlns:a16="http://schemas.microsoft.com/office/drawing/2014/main" id="{04D00375-3DD5-B535-E906-77ACBFE98795}"/>
              </a:ext>
            </a:extLst>
          </p:cNvPr>
          <p:cNvCxnSpPr/>
          <p:nvPr/>
        </p:nvCxnSpPr>
        <p:spPr>
          <a:xfrm flipV="1">
            <a:off x="1470235" y="5224784"/>
            <a:ext cx="331316" cy="1499"/>
          </a:xfrm>
          <a:prstGeom prst="line">
            <a:avLst/>
          </a:prstGeom>
        </p:spPr>
        <p:style>
          <a:lnRef idx="1">
            <a:schemeClr val="dk1"/>
          </a:lnRef>
          <a:fillRef idx="0">
            <a:schemeClr val="dk1"/>
          </a:fillRef>
          <a:effectRef idx="0">
            <a:schemeClr val="dk1"/>
          </a:effectRef>
          <a:fontRef idx="minor">
            <a:schemeClr val="tx1"/>
          </a:fontRef>
        </p:style>
      </p:cxnSp>
      <p:sp>
        <p:nvSpPr>
          <p:cNvPr id="128" name="テキスト ボックス 127">
            <a:extLst>
              <a:ext uri="{FF2B5EF4-FFF2-40B4-BE49-F238E27FC236}">
                <a16:creationId xmlns:a16="http://schemas.microsoft.com/office/drawing/2014/main" id="{3E8F795C-52E4-13D7-34C4-43CF47ABFB3C}"/>
              </a:ext>
            </a:extLst>
          </p:cNvPr>
          <p:cNvSpPr txBox="1"/>
          <p:nvPr/>
        </p:nvSpPr>
        <p:spPr>
          <a:xfrm>
            <a:off x="1520642" y="5050029"/>
            <a:ext cx="413555" cy="338554"/>
          </a:xfrm>
          <a:prstGeom prst="rect">
            <a:avLst/>
          </a:prstGeom>
          <a:noFill/>
        </p:spPr>
        <p:txBody>
          <a:bodyPr wrap="square" rtlCol="0">
            <a:spAutoFit/>
          </a:bodyPr>
          <a:lstStyle/>
          <a:p>
            <a:r>
              <a:rPr kumimoji="1" lang="en-US" altLang="ja-JP" sz="800" b="1">
                <a:latin typeface="Meiryo UI" panose="020B0604030504040204" pitchFamily="50" charset="-128"/>
                <a:ea typeface="Meiryo UI" panose="020B0604030504040204" pitchFamily="50" charset="-128"/>
              </a:rPr>
              <a:t>Mod</a:t>
            </a:r>
          </a:p>
          <a:p>
            <a:r>
              <a:rPr kumimoji="1" lang="en-US" altLang="ja-JP" sz="800" b="1">
                <a:latin typeface="Meiryo UI" panose="020B0604030504040204" pitchFamily="50" charset="-128"/>
                <a:ea typeface="Meiryo UI" panose="020B0604030504040204" pitchFamily="50" charset="-128"/>
              </a:rPr>
              <a:t>bus</a:t>
            </a:r>
            <a:endParaRPr kumimoji="1" lang="ja-JP" altLang="en-US" sz="800" b="1">
              <a:latin typeface="Meiryo UI" panose="020B0604030504040204" pitchFamily="50" charset="-128"/>
              <a:ea typeface="Meiryo UI" panose="020B0604030504040204" pitchFamily="50" charset="-128"/>
            </a:endParaRPr>
          </a:p>
        </p:txBody>
      </p:sp>
      <p:sp>
        <p:nvSpPr>
          <p:cNvPr id="129" name="テキスト ボックス 128">
            <a:extLst>
              <a:ext uri="{FF2B5EF4-FFF2-40B4-BE49-F238E27FC236}">
                <a16:creationId xmlns:a16="http://schemas.microsoft.com/office/drawing/2014/main" id="{A61D6FB7-2FF9-9EF9-317C-5BBE0EC776A1}"/>
              </a:ext>
            </a:extLst>
          </p:cNvPr>
          <p:cNvSpPr txBox="1"/>
          <p:nvPr/>
        </p:nvSpPr>
        <p:spPr>
          <a:xfrm>
            <a:off x="1491642" y="3255558"/>
            <a:ext cx="413538" cy="338554"/>
          </a:xfrm>
          <a:prstGeom prst="rect">
            <a:avLst/>
          </a:prstGeom>
          <a:noFill/>
        </p:spPr>
        <p:txBody>
          <a:bodyPr wrap="square" rtlCol="0">
            <a:spAutoFit/>
          </a:bodyPr>
          <a:lstStyle/>
          <a:p>
            <a:r>
              <a:rPr kumimoji="1" lang="en-US" altLang="ja-JP" sz="800" b="1">
                <a:latin typeface="Meiryo UI" panose="020B0604030504040204" pitchFamily="50" charset="-128"/>
                <a:ea typeface="Meiryo UI" panose="020B0604030504040204" pitchFamily="50" charset="-128"/>
              </a:rPr>
              <a:t>Mod</a:t>
            </a:r>
          </a:p>
          <a:p>
            <a:r>
              <a:rPr kumimoji="1" lang="en-US" altLang="ja-JP" sz="800" b="1">
                <a:latin typeface="Meiryo UI" panose="020B0604030504040204" pitchFamily="50" charset="-128"/>
                <a:ea typeface="Meiryo UI" panose="020B0604030504040204" pitchFamily="50" charset="-128"/>
              </a:rPr>
              <a:t>bus</a:t>
            </a:r>
            <a:endParaRPr kumimoji="1" lang="ja-JP" altLang="en-US" sz="800" b="1">
              <a:latin typeface="Meiryo UI" panose="020B0604030504040204" pitchFamily="50" charset="-128"/>
              <a:ea typeface="Meiryo UI" panose="020B0604030504040204" pitchFamily="50" charset="-128"/>
            </a:endParaRPr>
          </a:p>
        </p:txBody>
      </p:sp>
      <p:sp>
        <p:nvSpPr>
          <p:cNvPr id="130" name="テキスト ボックス 129">
            <a:extLst>
              <a:ext uri="{FF2B5EF4-FFF2-40B4-BE49-F238E27FC236}">
                <a16:creationId xmlns:a16="http://schemas.microsoft.com/office/drawing/2014/main" id="{F8B55ABC-F3F2-B0F1-3B45-74E07EC0C868}"/>
              </a:ext>
            </a:extLst>
          </p:cNvPr>
          <p:cNvSpPr txBox="1"/>
          <p:nvPr/>
        </p:nvSpPr>
        <p:spPr>
          <a:xfrm>
            <a:off x="1510689" y="3678515"/>
            <a:ext cx="413555" cy="338554"/>
          </a:xfrm>
          <a:prstGeom prst="rect">
            <a:avLst/>
          </a:prstGeom>
          <a:noFill/>
        </p:spPr>
        <p:txBody>
          <a:bodyPr wrap="square" rtlCol="0">
            <a:spAutoFit/>
          </a:bodyPr>
          <a:lstStyle/>
          <a:p>
            <a:r>
              <a:rPr kumimoji="1" lang="en-US" altLang="ja-JP" sz="800" b="1">
                <a:latin typeface="Meiryo UI" panose="020B0604030504040204" pitchFamily="50" charset="-128"/>
                <a:ea typeface="Meiryo UI" panose="020B0604030504040204" pitchFamily="50" charset="-128"/>
              </a:rPr>
              <a:t>Mod</a:t>
            </a:r>
          </a:p>
          <a:p>
            <a:r>
              <a:rPr kumimoji="1" lang="en-US" altLang="ja-JP" sz="800" b="1">
                <a:latin typeface="Meiryo UI" panose="020B0604030504040204" pitchFamily="50" charset="-128"/>
                <a:ea typeface="Meiryo UI" panose="020B0604030504040204" pitchFamily="50" charset="-128"/>
              </a:rPr>
              <a:t>bus</a:t>
            </a:r>
            <a:endParaRPr kumimoji="1" lang="ja-JP" altLang="en-US" sz="800" b="1">
              <a:latin typeface="Meiryo UI" panose="020B0604030504040204" pitchFamily="50" charset="-128"/>
              <a:ea typeface="Meiryo UI" panose="020B0604030504040204" pitchFamily="50" charset="-128"/>
            </a:endParaRPr>
          </a:p>
        </p:txBody>
      </p:sp>
      <p:sp>
        <p:nvSpPr>
          <p:cNvPr id="131" name="正方形/長方形 130">
            <a:extLst>
              <a:ext uri="{FF2B5EF4-FFF2-40B4-BE49-F238E27FC236}">
                <a16:creationId xmlns:a16="http://schemas.microsoft.com/office/drawing/2014/main" id="{1B4F2272-8E35-8460-8AB7-70835337804E}"/>
              </a:ext>
            </a:extLst>
          </p:cNvPr>
          <p:cNvSpPr/>
          <p:nvPr/>
        </p:nvSpPr>
        <p:spPr>
          <a:xfrm>
            <a:off x="443586" y="3147044"/>
            <a:ext cx="1066796" cy="2331827"/>
          </a:xfrm>
          <a:prstGeom prst="rect">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cxnSp>
        <p:nvCxnSpPr>
          <p:cNvPr id="132" name="直線コネクタ 131">
            <a:extLst>
              <a:ext uri="{FF2B5EF4-FFF2-40B4-BE49-F238E27FC236}">
                <a16:creationId xmlns:a16="http://schemas.microsoft.com/office/drawing/2014/main" id="{6A1DC268-1334-82AB-B165-E458655B6857}"/>
              </a:ext>
            </a:extLst>
          </p:cNvPr>
          <p:cNvCxnSpPr>
            <a:stCxn id="131" idx="0"/>
            <a:endCxn id="111" idx="2"/>
          </p:cNvCxnSpPr>
          <p:nvPr/>
        </p:nvCxnSpPr>
        <p:spPr>
          <a:xfrm flipV="1">
            <a:off x="976984" y="2736267"/>
            <a:ext cx="403649" cy="410777"/>
          </a:xfrm>
          <a:prstGeom prst="line">
            <a:avLst/>
          </a:prstGeom>
        </p:spPr>
        <p:style>
          <a:lnRef idx="1">
            <a:schemeClr val="dk1"/>
          </a:lnRef>
          <a:fillRef idx="0">
            <a:schemeClr val="dk1"/>
          </a:fillRef>
          <a:effectRef idx="0">
            <a:schemeClr val="dk1"/>
          </a:effectRef>
          <a:fontRef idx="minor">
            <a:schemeClr val="tx1"/>
          </a:fontRef>
        </p:style>
      </p:cxnSp>
      <p:cxnSp>
        <p:nvCxnSpPr>
          <p:cNvPr id="133" name="直線コネクタ 132">
            <a:extLst>
              <a:ext uri="{FF2B5EF4-FFF2-40B4-BE49-F238E27FC236}">
                <a16:creationId xmlns:a16="http://schemas.microsoft.com/office/drawing/2014/main" id="{5C1782E8-F5A5-8698-3064-0F5D86822617}"/>
              </a:ext>
            </a:extLst>
          </p:cNvPr>
          <p:cNvCxnSpPr>
            <a:stCxn id="110" idx="0"/>
            <a:endCxn id="112" idx="2"/>
          </p:cNvCxnSpPr>
          <p:nvPr/>
        </p:nvCxnSpPr>
        <p:spPr>
          <a:xfrm flipV="1">
            <a:off x="2116416" y="2736267"/>
            <a:ext cx="1504633" cy="418804"/>
          </a:xfrm>
          <a:prstGeom prst="line">
            <a:avLst/>
          </a:prstGeom>
        </p:spPr>
        <p:style>
          <a:lnRef idx="1">
            <a:schemeClr val="dk1"/>
          </a:lnRef>
          <a:fillRef idx="0">
            <a:schemeClr val="dk1"/>
          </a:fillRef>
          <a:effectRef idx="0">
            <a:schemeClr val="dk1"/>
          </a:effectRef>
          <a:fontRef idx="minor">
            <a:schemeClr val="tx1"/>
          </a:fontRef>
        </p:style>
      </p:cxnSp>
      <p:cxnSp>
        <p:nvCxnSpPr>
          <p:cNvPr id="134" name="直線コネクタ 133">
            <a:extLst>
              <a:ext uri="{FF2B5EF4-FFF2-40B4-BE49-F238E27FC236}">
                <a16:creationId xmlns:a16="http://schemas.microsoft.com/office/drawing/2014/main" id="{A5108267-DFDB-C19C-EB96-332D8274A8E6}"/>
              </a:ext>
            </a:extLst>
          </p:cNvPr>
          <p:cNvCxnSpPr>
            <a:cxnSpLocks/>
            <a:stCxn id="115" idx="0"/>
          </p:cNvCxnSpPr>
          <p:nvPr/>
        </p:nvCxnSpPr>
        <p:spPr>
          <a:xfrm flipV="1">
            <a:off x="3498745" y="2520117"/>
            <a:ext cx="2083050" cy="625428"/>
          </a:xfrm>
          <a:prstGeom prst="line">
            <a:avLst/>
          </a:prstGeom>
        </p:spPr>
        <p:style>
          <a:lnRef idx="1">
            <a:schemeClr val="dk1"/>
          </a:lnRef>
          <a:fillRef idx="0">
            <a:schemeClr val="dk1"/>
          </a:fillRef>
          <a:effectRef idx="0">
            <a:schemeClr val="dk1"/>
          </a:effectRef>
          <a:fontRef idx="minor">
            <a:schemeClr val="tx1"/>
          </a:fontRef>
        </p:style>
      </p:cxnSp>
      <p:cxnSp>
        <p:nvCxnSpPr>
          <p:cNvPr id="135" name="直線コネクタ 134">
            <a:extLst>
              <a:ext uri="{FF2B5EF4-FFF2-40B4-BE49-F238E27FC236}">
                <a16:creationId xmlns:a16="http://schemas.microsoft.com/office/drawing/2014/main" id="{183A40CB-C15B-EDEE-5C0B-52BC2D534617}"/>
              </a:ext>
            </a:extLst>
          </p:cNvPr>
          <p:cNvCxnSpPr>
            <a:cxnSpLocks/>
            <a:stCxn id="118" idx="0"/>
          </p:cNvCxnSpPr>
          <p:nvPr/>
        </p:nvCxnSpPr>
        <p:spPr>
          <a:xfrm flipV="1">
            <a:off x="4441530" y="3038477"/>
            <a:ext cx="893782" cy="107068"/>
          </a:xfrm>
          <a:prstGeom prst="line">
            <a:avLst/>
          </a:prstGeom>
        </p:spPr>
        <p:style>
          <a:lnRef idx="1">
            <a:schemeClr val="dk1"/>
          </a:lnRef>
          <a:fillRef idx="0">
            <a:schemeClr val="dk1"/>
          </a:fillRef>
          <a:effectRef idx="0">
            <a:schemeClr val="dk1"/>
          </a:effectRef>
          <a:fontRef idx="minor">
            <a:schemeClr val="tx1"/>
          </a:fontRef>
        </p:style>
      </p:cxnSp>
      <p:cxnSp>
        <p:nvCxnSpPr>
          <p:cNvPr id="136" name="直線コネクタ 135">
            <a:extLst>
              <a:ext uri="{FF2B5EF4-FFF2-40B4-BE49-F238E27FC236}">
                <a16:creationId xmlns:a16="http://schemas.microsoft.com/office/drawing/2014/main" id="{F957723F-D1F5-9A69-98F5-DFFAA7BD41FD}"/>
              </a:ext>
            </a:extLst>
          </p:cNvPr>
          <p:cNvCxnSpPr>
            <a:cxnSpLocks/>
            <a:stCxn id="116" idx="3"/>
            <a:endCxn id="65" idx="1"/>
          </p:cNvCxnSpPr>
          <p:nvPr/>
        </p:nvCxnSpPr>
        <p:spPr>
          <a:xfrm>
            <a:off x="3105812" y="4313276"/>
            <a:ext cx="151146" cy="629"/>
          </a:xfrm>
          <a:prstGeom prst="line">
            <a:avLst/>
          </a:prstGeom>
        </p:spPr>
        <p:style>
          <a:lnRef idx="1">
            <a:schemeClr val="dk1"/>
          </a:lnRef>
          <a:fillRef idx="0">
            <a:schemeClr val="dk1"/>
          </a:fillRef>
          <a:effectRef idx="0">
            <a:schemeClr val="dk1"/>
          </a:effectRef>
          <a:fontRef idx="minor">
            <a:schemeClr val="tx1"/>
          </a:fontRef>
        </p:style>
      </p:cxnSp>
      <p:cxnSp>
        <p:nvCxnSpPr>
          <p:cNvPr id="137" name="コネクタ: カギ線 136">
            <a:extLst>
              <a:ext uri="{FF2B5EF4-FFF2-40B4-BE49-F238E27FC236}">
                <a16:creationId xmlns:a16="http://schemas.microsoft.com/office/drawing/2014/main" id="{B433B802-B47E-1E9A-9C19-4FC5F80A97FA}"/>
              </a:ext>
            </a:extLst>
          </p:cNvPr>
          <p:cNvCxnSpPr>
            <a:cxnSpLocks/>
            <a:stCxn id="116" idx="1"/>
            <a:endCxn id="63" idx="3"/>
          </p:cNvCxnSpPr>
          <p:nvPr/>
        </p:nvCxnSpPr>
        <p:spPr>
          <a:xfrm rot="10800000" flipV="1">
            <a:off x="2343641" y="4313275"/>
            <a:ext cx="266779" cy="461313"/>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cxnSp>
        <p:nvCxnSpPr>
          <p:cNvPr id="138" name="直線コネクタ 137">
            <a:extLst>
              <a:ext uri="{FF2B5EF4-FFF2-40B4-BE49-F238E27FC236}">
                <a16:creationId xmlns:a16="http://schemas.microsoft.com/office/drawing/2014/main" id="{C09C4728-295A-5FDB-F601-5C727CC5FE1F}"/>
              </a:ext>
            </a:extLst>
          </p:cNvPr>
          <p:cNvCxnSpPr>
            <a:cxnSpLocks/>
          </p:cNvCxnSpPr>
          <p:nvPr/>
        </p:nvCxnSpPr>
        <p:spPr>
          <a:xfrm>
            <a:off x="6173165" y="5197017"/>
            <a:ext cx="4626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9" name="テキスト ボックス 138">
            <a:extLst>
              <a:ext uri="{FF2B5EF4-FFF2-40B4-BE49-F238E27FC236}">
                <a16:creationId xmlns:a16="http://schemas.microsoft.com/office/drawing/2014/main" id="{2437F40A-97BC-38F1-D3EC-F43E6523D69B}"/>
              </a:ext>
            </a:extLst>
          </p:cNvPr>
          <p:cNvSpPr txBox="1"/>
          <p:nvPr/>
        </p:nvSpPr>
        <p:spPr>
          <a:xfrm>
            <a:off x="6137330" y="5024207"/>
            <a:ext cx="563838" cy="338554"/>
          </a:xfrm>
          <a:prstGeom prst="rect">
            <a:avLst/>
          </a:prstGeom>
          <a:noFill/>
        </p:spPr>
        <p:txBody>
          <a:bodyPr wrap="square" rtlCol="0">
            <a:spAutoFit/>
          </a:bodyPr>
          <a:lstStyle/>
          <a:p>
            <a:pPr algn="ctr"/>
            <a:r>
              <a:rPr kumimoji="1" lang="en-US" altLang="ja-JP" sz="800" b="1">
                <a:latin typeface="Meiryo UI" panose="020B0604030504040204" pitchFamily="50" charset="-128"/>
                <a:ea typeface="Meiryo UI" panose="020B0604030504040204" pitchFamily="50" charset="-128"/>
              </a:rPr>
              <a:t>WEB</a:t>
            </a:r>
          </a:p>
          <a:p>
            <a:pPr algn="ctr"/>
            <a:r>
              <a:rPr kumimoji="1" lang="en-US" altLang="ja-JP" sz="800" b="1">
                <a:latin typeface="Meiryo UI" panose="020B0604030504040204" pitchFamily="50" charset="-128"/>
                <a:ea typeface="Meiryo UI" panose="020B0604030504040204" pitchFamily="50" charset="-128"/>
              </a:rPr>
              <a:t>API</a:t>
            </a:r>
            <a:endParaRPr kumimoji="1" lang="ja-JP" altLang="en-US" sz="800" b="1">
              <a:latin typeface="Meiryo UI" panose="020B0604030504040204" pitchFamily="50" charset="-128"/>
              <a:ea typeface="Meiryo UI" panose="020B0604030504040204" pitchFamily="50" charset="-128"/>
            </a:endParaRPr>
          </a:p>
        </p:txBody>
      </p:sp>
      <p:cxnSp>
        <p:nvCxnSpPr>
          <p:cNvPr id="140" name="コネクタ: カギ線 139">
            <a:extLst>
              <a:ext uri="{FF2B5EF4-FFF2-40B4-BE49-F238E27FC236}">
                <a16:creationId xmlns:a16="http://schemas.microsoft.com/office/drawing/2014/main" id="{6885F688-46FD-5A43-3CC0-B090461C1225}"/>
              </a:ext>
            </a:extLst>
          </p:cNvPr>
          <p:cNvCxnSpPr>
            <a:cxnSpLocks/>
            <a:stCxn id="25" idx="3"/>
            <a:endCxn id="116" idx="1"/>
          </p:cNvCxnSpPr>
          <p:nvPr/>
        </p:nvCxnSpPr>
        <p:spPr>
          <a:xfrm>
            <a:off x="2353485" y="3422357"/>
            <a:ext cx="256934" cy="890919"/>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cxnSp>
        <p:nvCxnSpPr>
          <p:cNvPr id="142" name="コネクタ: カギ線 141">
            <a:extLst>
              <a:ext uri="{FF2B5EF4-FFF2-40B4-BE49-F238E27FC236}">
                <a16:creationId xmlns:a16="http://schemas.microsoft.com/office/drawing/2014/main" id="{B77BA9EC-2620-190A-C645-1839E8A9C901}"/>
              </a:ext>
            </a:extLst>
          </p:cNvPr>
          <p:cNvCxnSpPr>
            <a:cxnSpLocks/>
            <a:stCxn id="64" idx="3"/>
            <a:endCxn id="116" idx="1"/>
          </p:cNvCxnSpPr>
          <p:nvPr/>
        </p:nvCxnSpPr>
        <p:spPr>
          <a:xfrm flipV="1">
            <a:off x="2343640" y="4313276"/>
            <a:ext cx="266779" cy="926116"/>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cxnSp>
        <p:nvCxnSpPr>
          <p:cNvPr id="143" name="直線コネクタ 142">
            <a:extLst>
              <a:ext uri="{FF2B5EF4-FFF2-40B4-BE49-F238E27FC236}">
                <a16:creationId xmlns:a16="http://schemas.microsoft.com/office/drawing/2014/main" id="{CE5F71CE-EC08-446C-CAA1-5F7FBDEC9C4D}"/>
              </a:ext>
            </a:extLst>
          </p:cNvPr>
          <p:cNvCxnSpPr>
            <a:cxnSpLocks/>
            <a:stCxn id="62" idx="3"/>
            <a:endCxn id="116" idx="1"/>
          </p:cNvCxnSpPr>
          <p:nvPr/>
        </p:nvCxnSpPr>
        <p:spPr>
          <a:xfrm>
            <a:off x="2343640" y="4312784"/>
            <a:ext cx="266779" cy="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正方形/長方形 143">
            <a:extLst>
              <a:ext uri="{FF2B5EF4-FFF2-40B4-BE49-F238E27FC236}">
                <a16:creationId xmlns:a16="http://schemas.microsoft.com/office/drawing/2014/main" id="{98EA8953-D43C-F6B0-E3F9-75621B3FC9A2}"/>
              </a:ext>
            </a:extLst>
          </p:cNvPr>
          <p:cNvSpPr/>
          <p:nvPr/>
        </p:nvSpPr>
        <p:spPr>
          <a:xfrm>
            <a:off x="233031" y="1986016"/>
            <a:ext cx="8595361" cy="463748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50" name="テキスト ボックス 149">
            <a:extLst>
              <a:ext uri="{FF2B5EF4-FFF2-40B4-BE49-F238E27FC236}">
                <a16:creationId xmlns:a16="http://schemas.microsoft.com/office/drawing/2014/main" id="{03C19675-5AA9-5911-CE13-D8CD299F23E8}"/>
              </a:ext>
            </a:extLst>
          </p:cNvPr>
          <p:cNvSpPr txBox="1"/>
          <p:nvPr/>
        </p:nvSpPr>
        <p:spPr>
          <a:xfrm>
            <a:off x="238210" y="1983343"/>
            <a:ext cx="1563341" cy="253916"/>
          </a:xfrm>
          <a:prstGeom prst="rect">
            <a:avLst/>
          </a:prstGeom>
          <a:solidFill>
            <a:schemeClr val="bg1">
              <a:lumMod val="95000"/>
            </a:schemeClr>
          </a:solidFill>
          <a:ln>
            <a:solidFill>
              <a:schemeClr val="tx1"/>
            </a:solidFill>
          </a:ln>
        </p:spPr>
        <p:txBody>
          <a:bodyPr wrap="square" rtlCol="0">
            <a:spAutoFit/>
          </a:bodyPr>
          <a:lstStyle/>
          <a:p>
            <a:r>
              <a:rPr kumimoji="1" lang="ja-JP" altLang="en-US" sz="1050" b="1">
                <a:latin typeface="Meiryo UI" panose="020B0604030504040204" pitchFamily="50" charset="-128"/>
                <a:ea typeface="Meiryo UI" panose="020B0604030504040204" pitchFamily="50" charset="-128"/>
              </a:rPr>
              <a:t>記載例（蓄電システム）</a:t>
            </a:r>
          </a:p>
        </p:txBody>
      </p:sp>
      <p:cxnSp>
        <p:nvCxnSpPr>
          <p:cNvPr id="29" name="直線コネクタ 28">
            <a:extLst>
              <a:ext uri="{FF2B5EF4-FFF2-40B4-BE49-F238E27FC236}">
                <a16:creationId xmlns:a16="http://schemas.microsoft.com/office/drawing/2014/main" id="{314B8494-F8ED-FDCD-C04D-932588E0D03C}"/>
              </a:ext>
            </a:extLst>
          </p:cNvPr>
          <p:cNvCxnSpPr>
            <a:cxnSpLocks/>
            <a:stCxn id="60" idx="3"/>
          </p:cNvCxnSpPr>
          <p:nvPr/>
        </p:nvCxnSpPr>
        <p:spPr>
          <a:xfrm>
            <a:off x="2343640" y="3860350"/>
            <a:ext cx="124061"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2352563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D564B6-280D-632F-0D06-661239D2BD6C}"/>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D87F53AF-4570-CE6C-99F4-6976A7CB4E29}"/>
              </a:ext>
            </a:extLst>
          </p:cNvPr>
          <p:cNvSpPr>
            <a:spLocks noGrp="1"/>
          </p:cNvSpPr>
          <p:nvPr>
            <p:ph type="title"/>
          </p:nvPr>
        </p:nvSpPr>
        <p:spPr>
          <a:xfrm>
            <a:off x="178206" y="202622"/>
            <a:ext cx="8640000" cy="540000"/>
          </a:xfrm>
          <a:ln>
            <a:noFill/>
          </a:ln>
        </p:spPr>
        <p:txBody>
          <a:bodyPr>
            <a:normAutofit/>
          </a:bodyPr>
          <a:lstStyle/>
          <a:p>
            <a:r>
              <a:rPr lang="ja-JP" altLang="en-US"/>
              <a:t>５．ビジネスモデルの構造</a:t>
            </a:r>
            <a:endParaRPr kumimoji="1" lang="ja-JP" altLang="en-US"/>
          </a:p>
        </p:txBody>
      </p:sp>
      <p:sp>
        <p:nvSpPr>
          <p:cNvPr id="162" name="正方形/長方形 161">
            <a:extLst>
              <a:ext uri="{FF2B5EF4-FFF2-40B4-BE49-F238E27FC236}">
                <a16:creationId xmlns:a16="http://schemas.microsoft.com/office/drawing/2014/main" id="{3940085E-C3DA-5042-65E4-E41BF466C88E}"/>
              </a:ext>
            </a:extLst>
          </p:cNvPr>
          <p:cNvSpPr/>
          <p:nvPr/>
        </p:nvSpPr>
        <p:spPr>
          <a:xfrm>
            <a:off x="194334" y="1951349"/>
            <a:ext cx="8623872" cy="47040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5A28C266-D6C9-58FE-BB2C-DB31447CFDA8}"/>
              </a:ext>
            </a:extLst>
          </p:cNvPr>
          <p:cNvSpPr txBox="1"/>
          <p:nvPr/>
        </p:nvSpPr>
        <p:spPr>
          <a:xfrm>
            <a:off x="178206" y="1147370"/>
            <a:ext cx="8640000" cy="738664"/>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設備の稼働開始から事業想定期間におけるビジネスモデルの収支構造の概要を、</a:t>
            </a:r>
            <a:r>
              <a:rPr kumimoji="1" lang="ja-JP" altLang="en-US" sz="1400" u="sng">
                <a:latin typeface="Meiryo UI" panose="020B0604030504040204" pitchFamily="50" charset="-128"/>
                <a:ea typeface="Meiryo UI" panose="020B0604030504040204" pitchFamily="50" charset="-128"/>
              </a:rPr>
              <a:t>構造図</a:t>
            </a:r>
            <a:r>
              <a:rPr kumimoji="1" lang="ja-JP" altLang="en-US" sz="1400">
                <a:latin typeface="Meiryo UI" panose="020B0604030504040204" pitchFamily="50" charset="-128"/>
                <a:ea typeface="Meiryo UI" panose="020B0604030504040204" pitchFamily="50" charset="-128"/>
              </a:rPr>
              <a:t>を用いて記載すること。</a:t>
            </a:r>
            <a:endParaRPr kumimoji="1" lang="en-US" altLang="ja-JP" sz="1400">
              <a:latin typeface="Meiryo UI" panose="020B0604030504040204" pitchFamily="50" charset="-128"/>
              <a:ea typeface="Meiryo UI" panose="020B0604030504040204" pitchFamily="50" charset="-128"/>
            </a:endParaRPr>
          </a:p>
          <a:p>
            <a:pPr marL="90488" indent="-90488"/>
            <a:r>
              <a:rPr kumimoji="1" lang="ja-JP" altLang="en-US" sz="1400">
                <a:latin typeface="Meiryo UI" panose="020B0604030504040204" pitchFamily="50" charset="-128"/>
                <a:ea typeface="Meiryo UI" panose="020B0604030504040204" pitchFamily="50" charset="-128"/>
              </a:rPr>
              <a:t>（設備から製造した水素の供給、水素の利用用途を含めた収支構造を示すこと）</a:t>
            </a:r>
            <a:endParaRPr kumimoji="1" lang="en-US" altLang="ja-JP" sz="140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en-US" altLang="ja-JP" sz="1400">
                <a:latin typeface="Meiryo UI" panose="020B0604030504040204" pitchFamily="50" charset="-128"/>
                <a:ea typeface="Meiryo UI" panose="020B0604030504040204" pitchFamily="50" charset="-128"/>
              </a:rPr>
              <a:t>1</a:t>
            </a:r>
            <a:r>
              <a:rPr kumimoji="1" lang="ja-JP" altLang="en-US" sz="1400">
                <a:latin typeface="Meiryo UI" panose="020B0604030504040204" pitchFamily="50" charset="-128"/>
                <a:ea typeface="Meiryo UI" panose="020B0604030504040204" pitchFamily="50" charset="-128"/>
              </a:rPr>
              <a:t>ページに収まらない場合は、複数ページの記載も可とする。</a:t>
            </a:r>
          </a:p>
        </p:txBody>
      </p:sp>
      <p:sp>
        <p:nvSpPr>
          <p:cNvPr id="27" name="テキスト ボックス 26">
            <a:extLst>
              <a:ext uri="{FF2B5EF4-FFF2-40B4-BE49-F238E27FC236}">
                <a16:creationId xmlns:a16="http://schemas.microsoft.com/office/drawing/2014/main" id="{6709CBEF-2D8D-1BE8-65CA-D5C2C26BD43D}"/>
              </a:ext>
            </a:extLst>
          </p:cNvPr>
          <p:cNvSpPr txBox="1"/>
          <p:nvPr/>
        </p:nvSpPr>
        <p:spPr>
          <a:xfrm>
            <a:off x="194334" y="1951349"/>
            <a:ext cx="1640779" cy="253916"/>
          </a:xfrm>
          <a:prstGeom prst="rect">
            <a:avLst/>
          </a:prstGeom>
          <a:solidFill>
            <a:schemeClr val="bg1">
              <a:lumMod val="95000"/>
            </a:schemeClr>
          </a:solidFill>
          <a:ln>
            <a:solidFill>
              <a:schemeClr val="tx1"/>
            </a:solidFill>
          </a:ln>
        </p:spPr>
        <p:txBody>
          <a:bodyPr wrap="square" rtlCol="0">
            <a:spAutoFit/>
          </a:bodyPr>
          <a:lstStyle/>
          <a:p>
            <a:r>
              <a:rPr kumimoji="1" lang="ja-JP" altLang="en-US" sz="1050" b="1">
                <a:latin typeface="Meiryo UI" panose="020B0604030504040204" pitchFamily="50" charset="-128"/>
                <a:ea typeface="Meiryo UI" panose="020B0604030504040204" pitchFamily="50" charset="-128"/>
              </a:rPr>
              <a:t>構造図</a:t>
            </a:r>
          </a:p>
        </p:txBody>
      </p:sp>
      <p:sp>
        <p:nvSpPr>
          <p:cNvPr id="6" name="テキスト ボックス 5">
            <a:extLst>
              <a:ext uri="{FF2B5EF4-FFF2-40B4-BE49-F238E27FC236}">
                <a16:creationId xmlns:a16="http://schemas.microsoft.com/office/drawing/2014/main" id="{8BA416A4-6353-87DE-EA56-C20597B8C304}"/>
              </a:ext>
            </a:extLst>
          </p:cNvPr>
          <p:cNvSpPr txBox="1"/>
          <p:nvPr/>
        </p:nvSpPr>
        <p:spPr>
          <a:xfrm>
            <a:off x="178206" y="747260"/>
            <a:ext cx="5860900" cy="400110"/>
          </a:xfrm>
          <a:prstGeom prst="rect">
            <a:avLst/>
          </a:prstGeom>
          <a:noFill/>
        </p:spPr>
        <p:txBody>
          <a:bodyPr wrap="non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２</a:t>
            </a:r>
            <a:r>
              <a:rPr kumimoji="1" lang="en-US" altLang="ja-JP" sz="2000" b="1">
                <a:latin typeface="Meiryo UI" panose="020B0604030504040204" pitchFamily="50" charset="-128"/>
                <a:ea typeface="Meiryo UI" panose="020B0604030504040204" pitchFamily="50" charset="-128"/>
              </a:rPr>
              <a:t>) </a:t>
            </a:r>
            <a:r>
              <a:rPr kumimoji="1" lang="ja-JP" altLang="en-US" sz="2000" b="1">
                <a:latin typeface="Meiryo UI" panose="020B0604030504040204" pitchFamily="50" charset="-128"/>
                <a:ea typeface="Meiryo UI" panose="020B0604030504040204" pitchFamily="50" charset="-128"/>
              </a:rPr>
              <a:t>ビジネスモデルと収支構造　</a:t>
            </a:r>
            <a:r>
              <a:rPr kumimoji="1" lang="en-US" altLang="ja-JP" sz="2000" b="1">
                <a:latin typeface="Meiryo UI" panose="020B0604030504040204" pitchFamily="50" charset="-128"/>
                <a:ea typeface="Meiryo UI" panose="020B0604030504040204" pitchFamily="50" charset="-128"/>
              </a:rPr>
              <a:t>A.</a:t>
            </a:r>
            <a:r>
              <a:rPr kumimoji="1" lang="ja-JP" altLang="en-US" sz="2000" b="1">
                <a:latin typeface="Meiryo UI" panose="020B0604030504040204" pitchFamily="50" charset="-128"/>
                <a:ea typeface="Meiryo UI" panose="020B0604030504040204" pitchFamily="50" charset="-128"/>
              </a:rPr>
              <a:t>概要（構造図）</a:t>
            </a:r>
            <a:endParaRPr kumimoji="1" lang="en-US" altLang="ja-JP" sz="2000" b="1">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F50F20B2-45B0-9ED0-A7CD-C5CAF7D4ADCD}"/>
              </a:ext>
            </a:extLst>
          </p:cNvPr>
          <p:cNvSpPr txBox="1"/>
          <p:nvPr/>
        </p:nvSpPr>
        <p:spPr>
          <a:xfrm>
            <a:off x="6192000" y="0"/>
            <a:ext cx="2952000" cy="369332"/>
          </a:xfrm>
          <a:prstGeom prst="rect">
            <a:avLst/>
          </a:prstGeom>
          <a:solidFill>
            <a:schemeClr val="accent1"/>
          </a:solidFill>
          <a:ln>
            <a:solidFill>
              <a:schemeClr val="accent1"/>
            </a:solidFill>
          </a:ln>
        </p:spPr>
        <p:txBody>
          <a:bodyPr wrap="square" rtlCol="0">
            <a:spAutoFit/>
          </a:bodyPr>
          <a:lstStyle/>
          <a:p>
            <a:r>
              <a:rPr kumimoji="1" lang="ja-JP" altLang="en-US" b="1">
                <a:solidFill>
                  <a:schemeClr val="bg1"/>
                </a:solidFill>
              </a:rPr>
              <a:t>水電解装置の場合</a:t>
            </a:r>
          </a:p>
        </p:txBody>
      </p:sp>
      <p:sp>
        <p:nvSpPr>
          <p:cNvPr id="4" name="テキスト ボックス 3">
            <a:extLst>
              <a:ext uri="{FF2B5EF4-FFF2-40B4-BE49-F238E27FC236}">
                <a16:creationId xmlns:a16="http://schemas.microsoft.com/office/drawing/2014/main" id="{6B2F7FB2-302A-2B17-4C6F-5FEC99EB313C}"/>
              </a:ext>
            </a:extLst>
          </p:cNvPr>
          <p:cNvSpPr txBox="1"/>
          <p:nvPr/>
        </p:nvSpPr>
        <p:spPr>
          <a:xfrm>
            <a:off x="6192000" y="360842"/>
            <a:ext cx="2952000" cy="461665"/>
          </a:xfrm>
          <a:prstGeom prst="rect">
            <a:avLst/>
          </a:prstGeom>
          <a:noFill/>
          <a:ln>
            <a:solidFill>
              <a:schemeClr val="accent1"/>
            </a:solidFill>
          </a:ln>
        </p:spPr>
        <p:txBody>
          <a:bodyPr wrap="square" rtlCol="0">
            <a:spAutoFit/>
          </a:bodyPr>
          <a:lstStyle/>
          <a:p>
            <a:r>
              <a:rPr kumimoji="1" lang="ja-JP" altLang="en-US" sz="1200">
                <a:solidFill>
                  <a:schemeClr val="accent1"/>
                </a:solidFill>
              </a:rPr>
              <a:t>採点審査項目</a:t>
            </a:r>
            <a:endParaRPr kumimoji="1" lang="en-US" altLang="ja-JP" sz="1200">
              <a:solidFill>
                <a:schemeClr val="accent1"/>
              </a:solidFill>
            </a:endParaRPr>
          </a:p>
          <a:p>
            <a:r>
              <a:rPr kumimoji="1" lang="ja-JP" altLang="en-US" sz="1200">
                <a:solidFill>
                  <a:schemeClr val="accent1"/>
                </a:solidFill>
              </a:rPr>
              <a:t>　</a:t>
            </a:r>
            <a:r>
              <a:rPr kumimoji="1" lang="en-US" altLang="ja-JP" sz="1200">
                <a:solidFill>
                  <a:schemeClr val="accent1"/>
                </a:solidFill>
              </a:rPr>
              <a:t>3)</a:t>
            </a:r>
            <a:r>
              <a:rPr kumimoji="1" lang="ja-JP" altLang="en-US" sz="1200">
                <a:solidFill>
                  <a:schemeClr val="accent1"/>
                </a:solidFill>
              </a:rPr>
              <a:t> </a:t>
            </a:r>
            <a:r>
              <a:rPr kumimoji="1" lang="en-US" altLang="ja-JP" sz="1200">
                <a:solidFill>
                  <a:schemeClr val="accent1"/>
                </a:solidFill>
              </a:rPr>
              <a:t>-</a:t>
            </a:r>
            <a:r>
              <a:rPr kumimoji="1" lang="ja-JP" altLang="en-US" sz="1200">
                <a:solidFill>
                  <a:schemeClr val="accent1"/>
                </a:solidFill>
              </a:rPr>
              <a:t>①ビジネスモデルの構造</a:t>
            </a:r>
            <a:endParaRPr kumimoji="1" lang="en-US" altLang="ja-JP" sz="1200">
              <a:solidFill>
                <a:schemeClr val="accent1"/>
              </a:solidFill>
            </a:endParaRPr>
          </a:p>
        </p:txBody>
      </p:sp>
    </p:spTree>
    <p:extLst>
      <p:ext uri="{BB962C8B-B14F-4D97-AF65-F5344CB8AC3E}">
        <p14:creationId xmlns:p14="http://schemas.microsoft.com/office/powerpoint/2010/main" val="28320066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96E6C8-D3D0-5417-2213-8240D90830B8}"/>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8B3E849C-058B-1126-956F-A401E4A196B6}"/>
              </a:ext>
            </a:extLst>
          </p:cNvPr>
          <p:cNvSpPr>
            <a:spLocks noGrp="1"/>
          </p:cNvSpPr>
          <p:nvPr>
            <p:ph type="title"/>
          </p:nvPr>
        </p:nvSpPr>
        <p:spPr>
          <a:xfrm>
            <a:off x="178206" y="202622"/>
            <a:ext cx="8640000" cy="540000"/>
          </a:xfrm>
          <a:ln>
            <a:noFill/>
          </a:ln>
        </p:spPr>
        <p:txBody>
          <a:bodyPr>
            <a:normAutofit/>
          </a:bodyPr>
          <a:lstStyle/>
          <a:p>
            <a:r>
              <a:rPr lang="ja-JP" altLang="en-US"/>
              <a:t>５．ビジネスモデルの構造</a:t>
            </a:r>
            <a:endParaRPr kumimoji="1" lang="ja-JP" altLang="en-US"/>
          </a:p>
        </p:txBody>
      </p:sp>
      <p:sp>
        <p:nvSpPr>
          <p:cNvPr id="162" name="正方形/長方形 161">
            <a:extLst>
              <a:ext uri="{FF2B5EF4-FFF2-40B4-BE49-F238E27FC236}">
                <a16:creationId xmlns:a16="http://schemas.microsoft.com/office/drawing/2014/main" id="{662C18A0-D0BF-7D68-9FFF-7ECE844905C4}"/>
              </a:ext>
            </a:extLst>
          </p:cNvPr>
          <p:cNvSpPr/>
          <p:nvPr/>
        </p:nvSpPr>
        <p:spPr>
          <a:xfrm>
            <a:off x="194334" y="1819373"/>
            <a:ext cx="8623872" cy="483600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D36B345F-FE5F-8833-5BB5-116D43E267F0}"/>
              </a:ext>
            </a:extLst>
          </p:cNvPr>
          <p:cNvSpPr txBox="1"/>
          <p:nvPr/>
        </p:nvSpPr>
        <p:spPr>
          <a:xfrm>
            <a:off x="178206" y="1147370"/>
            <a:ext cx="8640000" cy="523220"/>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前ページで示したビジネスモデルの構造図について、その根拠等を記載すること。</a:t>
            </a:r>
            <a:endParaRPr kumimoji="1" lang="en-US" altLang="ja-JP" sz="140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en-US" altLang="ja-JP" sz="1400">
                <a:latin typeface="Meiryo UI" panose="020B0604030504040204" pitchFamily="50" charset="-128"/>
                <a:ea typeface="Meiryo UI" panose="020B0604030504040204" pitchFamily="50" charset="-128"/>
              </a:rPr>
              <a:t>1</a:t>
            </a:r>
            <a:r>
              <a:rPr kumimoji="1" lang="ja-JP" altLang="en-US" sz="1400">
                <a:latin typeface="Meiryo UI" panose="020B0604030504040204" pitchFamily="50" charset="-128"/>
                <a:ea typeface="Meiryo UI" panose="020B0604030504040204" pitchFamily="50" charset="-128"/>
              </a:rPr>
              <a:t>ページに収まらなければ、複数ページの記載も可とする。</a:t>
            </a:r>
            <a:endParaRPr kumimoji="1" lang="en-US" altLang="ja-JP" sz="140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D1AC8F2A-6BB2-BAD4-D837-473FEB1AA716}"/>
              </a:ext>
            </a:extLst>
          </p:cNvPr>
          <p:cNvSpPr txBox="1"/>
          <p:nvPr/>
        </p:nvSpPr>
        <p:spPr>
          <a:xfrm>
            <a:off x="194334" y="1816784"/>
            <a:ext cx="2671414" cy="253916"/>
          </a:xfrm>
          <a:prstGeom prst="rect">
            <a:avLst/>
          </a:prstGeom>
          <a:solidFill>
            <a:schemeClr val="bg1">
              <a:lumMod val="95000"/>
            </a:schemeClr>
          </a:solidFill>
          <a:ln>
            <a:solidFill>
              <a:schemeClr val="tx1"/>
            </a:solidFill>
          </a:ln>
        </p:spPr>
        <p:txBody>
          <a:bodyPr wrap="square" rtlCol="0">
            <a:spAutoFit/>
          </a:bodyPr>
          <a:lstStyle/>
          <a:p>
            <a:r>
              <a:rPr kumimoji="1" lang="ja-JP" altLang="en-US" sz="1050" b="1">
                <a:latin typeface="Meiryo UI" panose="020B0604030504040204" pitchFamily="50" charset="-128"/>
                <a:ea typeface="Meiryo UI" panose="020B0604030504040204" pitchFamily="50" charset="-128"/>
              </a:rPr>
              <a:t>根拠　</a:t>
            </a:r>
            <a:r>
              <a:rPr kumimoji="1" lang="en-US" altLang="ja-JP" sz="1050" b="1">
                <a:latin typeface="Meiryo UI" panose="020B0604030504040204" pitchFamily="50" charset="-128"/>
                <a:ea typeface="Meiryo UI" panose="020B0604030504040204" pitchFamily="50" charset="-128"/>
              </a:rPr>
              <a:t>※</a:t>
            </a:r>
            <a:r>
              <a:rPr kumimoji="1" lang="ja-JP" altLang="en-US" sz="1050" b="1">
                <a:latin typeface="Meiryo UI" panose="020B0604030504040204" pitchFamily="50" charset="-128"/>
                <a:ea typeface="Meiryo UI" panose="020B0604030504040204" pitchFamily="50" charset="-128"/>
              </a:rPr>
              <a:t>構造図の根拠を詳細に記載すること。</a:t>
            </a:r>
            <a:endParaRPr kumimoji="1" lang="en-US" altLang="ja-JP" sz="1050" b="1">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15837F76-C0A5-4C80-EAC4-3766A61E8ABA}"/>
              </a:ext>
            </a:extLst>
          </p:cNvPr>
          <p:cNvSpPr txBox="1"/>
          <p:nvPr/>
        </p:nvSpPr>
        <p:spPr>
          <a:xfrm>
            <a:off x="178206" y="747260"/>
            <a:ext cx="5860900" cy="400110"/>
          </a:xfrm>
          <a:prstGeom prst="rect">
            <a:avLst/>
          </a:prstGeom>
          <a:noFill/>
        </p:spPr>
        <p:txBody>
          <a:bodyPr wrap="non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２</a:t>
            </a:r>
            <a:r>
              <a:rPr kumimoji="1" lang="en-US" altLang="ja-JP" sz="2000" b="1">
                <a:latin typeface="Meiryo UI" panose="020B0604030504040204" pitchFamily="50" charset="-128"/>
                <a:ea typeface="Meiryo UI" panose="020B0604030504040204" pitchFamily="50" charset="-128"/>
              </a:rPr>
              <a:t>) </a:t>
            </a:r>
            <a:r>
              <a:rPr kumimoji="1" lang="ja-JP" altLang="en-US" sz="2000" b="1">
                <a:latin typeface="Meiryo UI" panose="020B0604030504040204" pitchFamily="50" charset="-128"/>
                <a:ea typeface="Meiryo UI" panose="020B0604030504040204" pitchFamily="50" charset="-128"/>
              </a:rPr>
              <a:t>ビジネスモデルと収支構造　</a:t>
            </a:r>
            <a:r>
              <a:rPr kumimoji="1" lang="en-US" altLang="ja-JP" sz="2000" b="1">
                <a:latin typeface="Meiryo UI" panose="020B0604030504040204" pitchFamily="50" charset="-128"/>
                <a:ea typeface="Meiryo UI" panose="020B0604030504040204" pitchFamily="50" charset="-128"/>
              </a:rPr>
              <a:t>B.</a:t>
            </a:r>
            <a:r>
              <a:rPr kumimoji="1" lang="ja-JP" altLang="en-US" sz="2000" b="1">
                <a:latin typeface="Meiryo UI" panose="020B0604030504040204" pitchFamily="50" charset="-128"/>
                <a:ea typeface="Meiryo UI" panose="020B0604030504040204" pitchFamily="50" charset="-128"/>
              </a:rPr>
              <a:t>根拠（構造図）</a:t>
            </a:r>
          </a:p>
        </p:txBody>
      </p:sp>
      <p:sp>
        <p:nvSpPr>
          <p:cNvPr id="3" name="テキスト ボックス 2">
            <a:extLst>
              <a:ext uri="{FF2B5EF4-FFF2-40B4-BE49-F238E27FC236}">
                <a16:creationId xmlns:a16="http://schemas.microsoft.com/office/drawing/2014/main" id="{C8582BFC-4BF6-5806-8D29-8A2700D4CB20}"/>
              </a:ext>
            </a:extLst>
          </p:cNvPr>
          <p:cNvSpPr txBox="1"/>
          <p:nvPr/>
        </p:nvSpPr>
        <p:spPr>
          <a:xfrm>
            <a:off x="6192000" y="0"/>
            <a:ext cx="2952000" cy="369332"/>
          </a:xfrm>
          <a:prstGeom prst="rect">
            <a:avLst/>
          </a:prstGeom>
          <a:solidFill>
            <a:schemeClr val="accent1"/>
          </a:solidFill>
          <a:ln>
            <a:solidFill>
              <a:schemeClr val="accent1"/>
            </a:solidFill>
          </a:ln>
        </p:spPr>
        <p:txBody>
          <a:bodyPr wrap="square" rtlCol="0">
            <a:spAutoFit/>
          </a:bodyPr>
          <a:lstStyle/>
          <a:p>
            <a:r>
              <a:rPr kumimoji="1" lang="ja-JP" altLang="en-US" b="1">
                <a:solidFill>
                  <a:schemeClr val="bg1"/>
                </a:solidFill>
              </a:rPr>
              <a:t>水電解装置の場合</a:t>
            </a:r>
          </a:p>
        </p:txBody>
      </p:sp>
      <p:sp>
        <p:nvSpPr>
          <p:cNvPr id="4" name="テキスト ボックス 3">
            <a:extLst>
              <a:ext uri="{FF2B5EF4-FFF2-40B4-BE49-F238E27FC236}">
                <a16:creationId xmlns:a16="http://schemas.microsoft.com/office/drawing/2014/main" id="{E8517DEC-6B7E-F8F8-2998-A93F58118512}"/>
              </a:ext>
            </a:extLst>
          </p:cNvPr>
          <p:cNvSpPr txBox="1"/>
          <p:nvPr/>
        </p:nvSpPr>
        <p:spPr>
          <a:xfrm>
            <a:off x="6192000" y="360842"/>
            <a:ext cx="2952000" cy="461665"/>
          </a:xfrm>
          <a:prstGeom prst="rect">
            <a:avLst/>
          </a:prstGeom>
          <a:noFill/>
          <a:ln>
            <a:solidFill>
              <a:schemeClr val="accent1"/>
            </a:solidFill>
          </a:ln>
        </p:spPr>
        <p:txBody>
          <a:bodyPr wrap="square" rtlCol="0">
            <a:spAutoFit/>
          </a:bodyPr>
          <a:lstStyle/>
          <a:p>
            <a:r>
              <a:rPr kumimoji="1" lang="ja-JP" altLang="en-US" sz="1200">
                <a:solidFill>
                  <a:schemeClr val="accent1"/>
                </a:solidFill>
              </a:rPr>
              <a:t>採点審査項目</a:t>
            </a:r>
            <a:endParaRPr kumimoji="1" lang="en-US" altLang="ja-JP" sz="1200">
              <a:solidFill>
                <a:schemeClr val="accent1"/>
              </a:solidFill>
            </a:endParaRPr>
          </a:p>
          <a:p>
            <a:r>
              <a:rPr kumimoji="1" lang="ja-JP" altLang="en-US" sz="1200">
                <a:solidFill>
                  <a:schemeClr val="accent1"/>
                </a:solidFill>
              </a:rPr>
              <a:t>　</a:t>
            </a:r>
            <a:r>
              <a:rPr kumimoji="1" lang="en-US" altLang="ja-JP" sz="1200">
                <a:solidFill>
                  <a:schemeClr val="accent1"/>
                </a:solidFill>
              </a:rPr>
              <a:t>3)</a:t>
            </a:r>
            <a:r>
              <a:rPr kumimoji="1" lang="ja-JP" altLang="en-US" sz="1200">
                <a:solidFill>
                  <a:schemeClr val="accent1"/>
                </a:solidFill>
              </a:rPr>
              <a:t> </a:t>
            </a:r>
            <a:r>
              <a:rPr kumimoji="1" lang="en-US" altLang="ja-JP" sz="1200">
                <a:solidFill>
                  <a:schemeClr val="accent1"/>
                </a:solidFill>
              </a:rPr>
              <a:t>-</a:t>
            </a:r>
            <a:r>
              <a:rPr kumimoji="1" lang="ja-JP" altLang="en-US" sz="1200">
                <a:solidFill>
                  <a:schemeClr val="accent1"/>
                </a:solidFill>
              </a:rPr>
              <a:t>①ビジネスモデルの構造</a:t>
            </a:r>
            <a:endParaRPr kumimoji="1" lang="en-US" altLang="ja-JP" sz="1200">
              <a:solidFill>
                <a:schemeClr val="accent1"/>
              </a:solidFill>
            </a:endParaRPr>
          </a:p>
        </p:txBody>
      </p:sp>
    </p:spTree>
    <p:extLst>
      <p:ext uri="{BB962C8B-B14F-4D97-AF65-F5344CB8AC3E}">
        <p14:creationId xmlns:p14="http://schemas.microsoft.com/office/powerpoint/2010/main" val="12394577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C07F62-0767-9A92-CD03-F4E7FE2C436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C5F6FFEC-C93B-20C7-716D-21181077733E}"/>
              </a:ext>
            </a:extLst>
          </p:cNvPr>
          <p:cNvSpPr>
            <a:spLocks noGrp="1"/>
          </p:cNvSpPr>
          <p:nvPr>
            <p:ph type="title"/>
          </p:nvPr>
        </p:nvSpPr>
        <p:spPr>
          <a:xfrm>
            <a:off x="178206" y="202622"/>
            <a:ext cx="8640000" cy="540000"/>
          </a:xfrm>
          <a:ln>
            <a:noFill/>
          </a:ln>
        </p:spPr>
        <p:txBody>
          <a:bodyPr>
            <a:normAutofit/>
          </a:bodyPr>
          <a:lstStyle/>
          <a:p>
            <a:r>
              <a:rPr lang="ja-JP" altLang="en-US"/>
              <a:t>５．ビジネスモデルの構造</a:t>
            </a:r>
            <a:endParaRPr kumimoji="1" lang="ja-JP" altLang="en-US"/>
          </a:p>
        </p:txBody>
      </p:sp>
      <p:sp>
        <p:nvSpPr>
          <p:cNvPr id="162" name="正方形/長方形 161">
            <a:extLst>
              <a:ext uri="{FF2B5EF4-FFF2-40B4-BE49-F238E27FC236}">
                <a16:creationId xmlns:a16="http://schemas.microsoft.com/office/drawing/2014/main" id="{89495AF1-37F4-2AC0-6652-A3EEAA351E83}"/>
              </a:ext>
            </a:extLst>
          </p:cNvPr>
          <p:cNvSpPr/>
          <p:nvPr/>
        </p:nvSpPr>
        <p:spPr>
          <a:xfrm>
            <a:off x="194334" y="2036191"/>
            <a:ext cx="8623872" cy="461918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1D7213D6-D6FC-BCDD-4991-856CEDAFAB8C}"/>
              </a:ext>
            </a:extLst>
          </p:cNvPr>
          <p:cNvSpPr txBox="1"/>
          <p:nvPr/>
        </p:nvSpPr>
        <p:spPr>
          <a:xfrm>
            <a:off x="178206" y="1147370"/>
            <a:ext cx="8640000" cy="738664"/>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設備の稼働開始から事業想定期間におけるビジネスモデルの収支構造の概要を、</a:t>
            </a:r>
            <a:r>
              <a:rPr kumimoji="1" lang="ja-JP" altLang="en-US" sz="1400" u="sng">
                <a:latin typeface="Meiryo UI" panose="020B0604030504040204" pitchFamily="50" charset="-128"/>
                <a:ea typeface="Meiryo UI" panose="020B0604030504040204" pitchFamily="50" charset="-128"/>
              </a:rPr>
              <a:t>収支表</a:t>
            </a:r>
            <a:r>
              <a:rPr kumimoji="1" lang="ja-JP" altLang="en-US" sz="1400">
                <a:latin typeface="Meiryo UI" panose="020B0604030504040204" pitchFamily="50" charset="-128"/>
                <a:ea typeface="Meiryo UI" panose="020B0604030504040204" pitchFamily="50" charset="-128"/>
              </a:rPr>
              <a:t>を用いて記載すること。</a:t>
            </a:r>
            <a:endParaRPr kumimoji="1" lang="en-US" altLang="ja-JP" sz="1400">
              <a:latin typeface="Meiryo UI" panose="020B0604030504040204" pitchFamily="50" charset="-128"/>
              <a:ea typeface="Meiryo UI" panose="020B0604030504040204" pitchFamily="50" charset="-128"/>
            </a:endParaRPr>
          </a:p>
          <a:p>
            <a:pPr marL="90488" indent="-90488"/>
            <a:r>
              <a:rPr kumimoji="1" lang="ja-JP" altLang="en-US" sz="1400">
                <a:latin typeface="Meiryo UI" panose="020B0604030504040204" pitchFamily="50" charset="-128"/>
                <a:ea typeface="Meiryo UI" panose="020B0604030504040204" pitchFamily="50" charset="-128"/>
              </a:rPr>
              <a:t>（設備から製造した水素の供給、水素の利用用途を含めた収支構造を示すこと）</a:t>
            </a:r>
            <a:endParaRPr kumimoji="1" lang="en-US" altLang="ja-JP" sz="140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en-US" altLang="ja-JP" sz="1400">
                <a:latin typeface="Meiryo UI" panose="020B0604030504040204" pitchFamily="50" charset="-128"/>
                <a:ea typeface="Meiryo UI" panose="020B0604030504040204" pitchFamily="50" charset="-128"/>
              </a:rPr>
              <a:t>1</a:t>
            </a:r>
            <a:r>
              <a:rPr kumimoji="1" lang="ja-JP" altLang="en-US" sz="1400">
                <a:latin typeface="Meiryo UI" panose="020B0604030504040204" pitchFamily="50" charset="-128"/>
                <a:ea typeface="Meiryo UI" panose="020B0604030504040204" pitchFamily="50" charset="-128"/>
              </a:rPr>
              <a:t>ページに収まらない場合は、複数ページの記載も可とする。</a:t>
            </a:r>
          </a:p>
        </p:txBody>
      </p:sp>
      <p:sp>
        <p:nvSpPr>
          <p:cNvPr id="27" name="テキスト ボックス 26">
            <a:extLst>
              <a:ext uri="{FF2B5EF4-FFF2-40B4-BE49-F238E27FC236}">
                <a16:creationId xmlns:a16="http://schemas.microsoft.com/office/drawing/2014/main" id="{1B149E13-6F79-22AA-3BA6-D68F499086C9}"/>
              </a:ext>
            </a:extLst>
          </p:cNvPr>
          <p:cNvSpPr txBox="1"/>
          <p:nvPr/>
        </p:nvSpPr>
        <p:spPr>
          <a:xfrm>
            <a:off x="194334" y="2036191"/>
            <a:ext cx="1640779" cy="253916"/>
          </a:xfrm>
          <a:prstGeom prst="rect">
            <a:avLst/>
          </a:prstGeom>
          <a:solidFill>
            <a:schemeClr val="bg1">
              <a:lumMod val="95000"/>
            </a:schemeClr>
          </a:solidFill>
          <a:ln>
            <a:solidFill>
              <a:schemeClr val="tx1"/>
            </a:solidFill>
          </a:ln>
        </p:spPr>
        <p:txBody>
          <a:bodyPr wrap="square" rtlCol="0">
            <a:spAutoFit/>
          </a:bodyPr>
          <a:lstStyle/>
          <a:p>
            <a:r>
              <a:rPr kumimoji="1" lang="ja-JP" altLang="en-US" sz="1050" b="1">
                <a:latin typeface="Meiryo UI" panose="020B0604030504040204" pitchFamily="50" charset="-128"/>
                <a:ea typeface="Meiryo UI" panose="020B0604030504040204" pitchFamily="50" charset="-128"/>
              </a:rPr>
              <a:t>収支表</a:t>
            </a:r>
          </a:p>
        </p:txBody>
      </p:sp>
      <p:sp>
        <p:nvSpPr>
          <p:cNvPr id="5" name="テキスト ボックス 4">
            <a:extLst>
              <a:ext uri="{FF2B5EF4-FFF2-40B4-BE49-F238E27FC236}">
                <a16:creationId xmlns:a16="http://schemas.microsoft.com/office/drawing/2014/main" id="{C96BDFA5-2935-B372-E24B-8ADCED7693A6}"/>
              </a:ext>
            </a:extLst>
          </p:cNvPr>
          <p:cNvSpPr txBox="1"/>
          <p:nvPr/>
        </p:nvSpPr>
        <p:spPr>
          <a:xfrm>
            <a:off x="6192000" y="363105"/>
            <a:ext cx="2952000" cy="461665"/>
          </a:xfrm>
          <a:prstGeom prst="rect">
            <a:avLst/>
          </a:prstGeom>
          <a:solidFill>
            <a:schemeClr val="bg1"/>
          </a:solidFill>
          <a:ln>
            <a:solidFill>
              <a:schemeClr val="accent1"/>
            </a:solidFill>
          </a:ln>
        </p:spPr>
        <p:txBody>
          <a:bodyPr wrap="square" rtlCol="0">
            <a:spAutoFit/>
          </a:bodyPr>
          <a:lstStyle/>
          <a:p>
            <a:r>
              <a:rPr kumimoji="1" lang="ja-JP" altLang="en-US" sz="1200">
                <a:solidFill>
                  <a:schemeClr val="accent1"/>
                </a:solidFill>
              </a:rPr>
              <a:t>採点審査項目</a:t>
            </a:r>
            <a:endParaRPr kumimoji="1" lang="en-US" altLang="ja-JP" sz="1200">
              <a:solidFill>
                <a:schemeClr val="accent1"/>
              </a:solidFill>
            </a:endParaRPr>
          </a:p>
          <a:p>
            <a:r>
              <a:rPr kumimoji="1" lang="ja-JP" altLang="en-US" sz="1200">
                <a:solidFill>
                  <a:schemeClr val="accent1"/>
                </a:solidFill>
              </a:rPr>
              <a:t>　</a:t>
            </a:r>
            <a:r>
              <a:rPr kumimoji="1" lang="en-US" altLang="ja-JP" sz="1200">
                <a:solidFill>
                  <a:schemeClr val="accent1"/>
                </a:solidFill>
              </a:rPr>
              <a:t>3) -</a:t>
            </a:r>
            <a:r>
              <a:rPr kumimoji="1" lang="ja-JP" altLang="en-US" sz="1200">
                <a:solidFill>
                  <a:schemeClr val="accent1"/>
                </a:solidFill>
              </a:rPr>
              <a:t>①ビジネスモデルの構造</a:t>
            </a:r>
            <a:endParaRPr kumimoji="1" lang="en-US" altLang="ja-JP" sz="1200">
              <a:solidFill>
                <a:schemeClr val="accent1"/>
              </a:solidFill>
            </a:endParaRPr>
          </a:p>
        </p:txBody>
      </p:sp>
      <p:sp>
        <p:nvSpPr>
          <p:cNvPr id="6" name="テキスト ボックス 5">
            <a:extLst>
              <a:ext uri="{FF2B5EF4-FFF2-40B4-BE49-F238E27FC236}">
                <a16:creationId xmlns:a16="http://schemas.microsoft.com/office/drawing/2014/main" id="{683A8B59-05BF-8CBA-B23E-7B9F513B36CB}"/>
              </a:ext>
            </a:extLst>
          </p:cNvPr>
          <p:cNvSpPr txBox="1"/>
          <p:nvPr/>
        </p:nvSpPr>
        <p:spPr>
          <a:xfrm>
            <a:off x="178206" y="747260"/>
            <a:ext cx="5860900" cy="400110"/>
          </a:xfrm>
          <a:prstGeom prst="rect">
            <a:avLst/>
          </a:prstGeom>
          <a:noFill/>
        </p:spPr>
        <p:txBody>
          <a:bodyPr wrap="non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２</a:t>
            </a:r>
            <a:r>
              <a:rPr kumimoji="1" lang="en-US" altLang="ja-JP" sz="2000" b="1">
                <a:latin typeface="Meiryo UI" panose="020B0604030504040204" pitchFamily="50" charset="-128"/>
                <a:ea typeface="Meiryo UI" panose="020B0604030504040204" pitchFamily="50" charset="-128"/>
              </a:rPr>
              <a:t>) </a:t>
            </a:r>
            <a:r>
              <a:rPr kumimoji="1" lang="ja-JP" altLang="en-US" sz="2000" b="1">
                <a:latin typeface="Meiryo UI" panose="020B0604030504040204" pitchFamily="50" charset="-128"/>
                <a:ea typeface="Meiryo UI" panose="020B0604030504040204" pitchFamily="50" charset="-128"/>
              </a:rPr>
              <a:t>ビジネスモデルと収支構造　</a:t>
            </a:r>
            <a:r>
              <a:rPr kumimoji="1" lang="en-US" altLang="ja-JP" sz="2000" b="1">
                <a:latin typeface="Meiryo UI" panose="020B0604030504040204" pitchFamily="50" charset="-128"/>
                <a:ea typeface="Meiryo UI" panose="020B0604030504040204" pitchFamily="50" charset="-128"/>
              </a:rPr>
              <a:t>A.</a:t>
            </a:r>
            <a:r>
              <a:rPr kumimoji="1" lang="ja-JP" altLang="en-US" sz="2000" b="1">
                <a:latin typeface="Meiryo UI" panose="020B0604030504040204" pitchFamily="50" charset="-128"/>
                <a:ea typeface="Meiryo UI" panose="020B0604030504040204" pitchFamily="50" charset="-128"/>
              </a:rPr>
              <a:t>概要（収支表）</a:t>
            </a:r>
            <a:endParaRPr kumimoji="1" lang="en-US" altLang="ja-JP" sz="2000" b="1">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15A3599D-2EB3-49D7-E80D-EE66E7307796}"/>
              </a:ext>
            </a:extLst>
          </p:cNvPr>
          <p:cNvSpPr txBox="1"/>
          <p:nvPr/>
        </p:nvSpPr>
        <p:spPr>
          <a:xfrm>
            <a:off x="6192000" y="0"/>
            <a:ext cx="2952000" cy="369332"/>
          </a:xfrm>
          <a:prstGeom prst="rect">
            <a:avLst/>
          </a:prstGeom>
          <a:solidFill>
            <a:schemeClr val="accent1"/>
          </a:solidFill>
          <a:ln>
            <a:solidFill>
              <a:schemeClr val="accent1"/>
            </a:solidFill>
          </a:ln>
        </p:spPr>
        <p:txBody>
          <a:bodyPr wrap="square" rtlCol="0">
            <a:spAutoFit/>
          </a:bodyPr>
          <a:lstStyle/>
          <a:p>
            <a:r>
              <a:rPr kumimoji="1" lang="ja-JP" altLang="en-US" b="1">
                <a:solidFill>
                  <a:schemeClr val="bg1"/>
                </a:solidFill>
              </a:rPr>
              <a:t>水電解装置の場合</a:t>
            </a:r>
          </a:p>
        </p:txBody>
      </p:sp>
    </p:spTree>
    <p:extLst>
      <p:ext uri="{BB962C8B-B14F-4D97-AF65-F5344CB8AC3E}">
        <p14:creationId xmlns:p14="http://schemas.microsoft.com/office/powerpoint/2010/main" val="16927863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901BCA-9301-2FF5-73F0-20C5EA30D20F}"/>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D348F3CA-47BE-EE90-6ACA-20A619C14007}"/>
              </a:ext>
            </a:extLst>
          </p:cNvPr>
          <p:cNvSpPr>
            <a:spLocks noGrp="1"/>
          </p:cNvSpPr>
          <p:nvPr>
            <p:ph type="title"/>
          </p:nvPr>
        </p:nvSpPr>
        <p:spPr>
          <a:xfrm>
            <a:off x="178206" y="202622"/>
            <a:ext cx="8640000" cy="540000"/>
          </a:xfrm>
          <a:ln>
            <a:noFill/>
          </a:ln>
        </p:spPr>
        <p:txBody>
          <a:bodyPr>
            <a:normAutofit/>
          </a:bodyPr>
          <a:lstStyle/>
          <a:p>
            <a:r>
              <a:rPr lang="ja-JP" altLang="en-US"/>
              <a:t>５．ビジネスモデルの構造</a:t>
            </a:r>
            <a:endParaRPr kumimoji="1" lang="ja-JP" altLang="en-US"/>
          </a:p>
        </p:txBody>
      </p:sp>
      <p:sp>
        <p:nvSpPr>
          <p:cNvPr id="162" name="正方形/長方形 161">
            <a:extLst>
              <a:ext uri="{FF2B5EF4-FFF2-40B4-BE49-F238E27FC236}">
                <a16:creationId xmlns:a16="http://schemas.microsoft.com/office/drawing/2014/main" id="{27C3FF0A-180D-5F58-2FCE-BC82CA146110}"/>
              </a:ext>
            </a:extLst>
          </p:cNvPr>
          <p:cNvSpPr/>
          <p:nvPr/>
        </p:nvSpPr>
        <p:spPr>
          <a:xfrm>
            <a:off x="194334" y="1819373"/>
            <a:ext cx="8623872" cy="483600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75C88F24-7E3A-E5BE-A54A-C5E194C641DC}"/>
              </a:ext>
            </a:extLst>
          </p:cNvPr>
          <p:cNvSpPr txBox="1"/>
          <p:nvPr/>
        </p:nvSpPr>
        <p:spPr>
          <a:xfrm>
            <a:off x="178206" y="1147370"/>
            <a:ext cx="8640000" cy="523220"/>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前ページで示したビジネスモデルの収支表について、その算出根拠等を記載すること。</a:t>
            </a:r>
            <a:endParaRPr kumimoji="1" lang="en-US" altLang="ja-JP" sz="140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en-US" altLang="ja-JP" sz="1400">
                <a:latin typeface="Meiryo UI" panose="020B0604030504040204" pitchFamily="50" charset="-128"/>
                <a:ea typeface="Meiryo UI" panose="020B0604030504040204" pitchFamily="50" charset="-128"/>
              </a:rPr>
              <a:t>1</a:t>
            </a:r>
            <a:r>
              <a:rPr kumimoji="1" lang="ja-JP" altLang="en-US" sz="1400">
                <a:latin typeface="Meiryo UI" panose="020B0604030504040204" pitchFamily="50" charset="-128"/>
                <a:ea typeface="Meiryo UI" panose="020B0604030504040204" pitchFamily="50" charset="-128"/>
              </a:rPr>
              <a:t>ページに収まらなければ、複数ページの記載も可とする。</a:t>
            </a:r>
          </a:p>
        </p:txBody>
      </p:sp>
      <p:sp>
        <p:nvSpPr>
          <p:cNvPr id="27" name="テキスト ボックス 26">
            <a:extLst>
              <a:ext uri="{FF2B5EF4-FFF2-40B4-BE49-F238E27FC236}">
                <a16:creationId xmlns:a16="http://schemas.microsoft.com/office/drawing/2014/main" id="{05596CAB-08D5-52E2-6156-788CB13F6691}"/>
              </a:ext>
            </a:extLst>
          </p:cNvPr>
          <p:cNvSpPr txBox="1"/>
          <p:nvPr/>
        </p:nvSpPr>
        <p:spPr>
          <a:xfrm>
            <a:off x="194334" y="1816784"/>
            <a:ext cx="3039060" cy="253916"/>
          </a:xfrm>
          <a:prstGeom prst="rect">
            <a:avLst/>
          </a:prstGeom>
          <a:solidFill>
            <a:schemeClr val="bg1">
              <a:lumMod val="95000"/>
            </a:schemeClr>
          </a:solidFill>
          <a:ln>
            <a:solidFill>
              <a:schemeClr val="tx1"/>
            </a:solidFill>
          </a:ln>
        </p:spPr>
        <p:txBody>
          <a:bodyPr wrap="square" rtlCol="0">
            <a:spAutoFit/>
          </a:bodyPr>
          <a:lstStyle/>
          <a:p>
            <a:r>
              <a:rPr kumimoji="1" lang="ja-JP" altLang="en-US" sz="1050" b="1">
                <a:latin typeface="Meiryo UI" panose="020B0604030504040204" pitchFamily="50" charset="-128"/>
                <a:ea typeface="Meiryo UI" panose="020B0604030504040204" pitchFamily="50" charset="-128"/>
              </a:rPr>
              <a:t>根拠　</a:t>
            </a:r>
            <a:r>
              <a:rPr kumimoji="1" lang="en-US" altLang="ja-JP" sz="1050" b="1">
                <a:latin typeface="Meiryo UI" panose="020B0604030504040204" pitchFamily="50" charset="-128"/>
                <a:ea typeface="Meiryo UI" panose="020B0604030504040204" pitchFamily="50" charset="-128"/>
              </a:rPr>
              <a:t>※</a:t>
            </a:r>
            <a:r>
              <a:rPr kumimoji="1" lang="ja-JP" altLang="en-US" sz="1050" b="1">
                <a:latin typeface="Meiryo UI" panose="020B0604030504040204" pitchFamily="50" charset="-128"/>
                <a:ea typeface="Meiryo UI" panose="020B0604030504040204" pitchFamily="50" charset="-128"/>
              </a:rPr>
              <a:t>収支表の算出根拠等を詳細に記載すること。</a:t>
            </a:r>
            <a:endParaRPr kumimoji="1" lang="en-US" altLang="ja-JP" sz="1050" b="1">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8124F53C-C4B5-5BA8-2681-377016453BA7}"/>
              </a:ext>
            </a:extLst>
          </p:cNvPr>
          <p:cNvSpPr txBox="1"/>
          <p:nvPr/>
        </p:nvSpPr>
        <p:spPr>
          <a:xfrm>
            <a:off x="6192000" y="363105"/>
            <a:ext cx="2952000" cy="461665"/>
          </a:xfrm>
          <a:prstGeom prst="rect">
            <a:avLst/>
          </a:prstGeom>
          <a:solidFill>
            <a:schemeClr val="bg1"/>
          </a:solidFill>
          <a:ln>
            <a:solidFill>
              <a:schemeClr val="accent1"/>
            </a:solidFill>
          </a:ln>
        </p:spPr>
        <p:txBody>
          <a:bodyPr wrap="square" rtlCol="0">
            <a:spAutoFit/>
          </a:bodyPr>
          <a:lstStyle/>
          <a:p>
            <a:r>
              <a:rPr kumimoji="1" lang="ja-JP" altLang="en-US" sz="1200">
                <a:solidFill>
                  <a:schemeClr val="accent1"/>
                </a:solidFill>
              </a:rPr>
              <a:t>採点審査項目</a:t>
            </a:r>
            <a:endParaRPr kumimoji="1" lang="en-US" altLang="ja-JP" sz="1200">
              <a:solidFill>
                <a:schemeClr val="accent1"/>
              </a:solidFill>
            </a:endParaRPr>
          </a:p>
          <a:p>
            <a:r>
              <a:rPr kumimoji="1" lang="ja-JP" altLang="en-US" sz="1200">
                <a:solidFill>
                  <a:schemeClr val="accent1"/>
                </a:solidFill>
              </a:rPr>
              <a:t>　</a:t>
            </a:r>
            <a:r>
              <a:rPr kumimoji="1" lang="en-US" altLang="ja-JP" sz="1200">
                <a:solidFill>
                  <a:schemeClr val="accent1"/>
                </a:solidFill>
              </a:rPr>
              <a:t>3) -</a:t>
            </a:r>
            <a:r>
              <a:rPr kumimoji="1" lang="ja-JP" altLang="en-US" sz="1200">
                <a:solidFill>
                  <a:schemeClr val="accent1"/>
                </a:solidFill>
              </a:rPr>
              <a:t>①ビジネスモデルの構造</a:t>
            </a:r>
            <a:endParaRPr kumimoji="1" lang="en-US" altLang="ja-JP" sz="1200">
              <a:solidFill>
                <a:schemeClr val="accent1"/>
              </a:solidFill>
            </a:endParaRPr>
          </a:p>
        </p:txBody>
      </p:sp>
      <p:sp>
        <p:nvSpPr>
          <p:cNvPr id="6" name="テキスト ボックス 5">
            <a:extLst>
              <a:ext uri="{FF2B5EF4-FFF2-40B4-BE49-F238E27FC236}">
                <a16:creationId xmlns:a16="http://schemas.microsoft.com/office/drawing/2014/main" id="{81503CA8-571E-C52F-7710-06B614455124}"/>
              </a:ext>
            </a:extLst>
          </p:cNvPr>
          <p:cNvSpPr txBox="1"/>
          <p:nvPr/>
        </p:nvSpPr>
        <p:spPr>
          <a:xfrm>
            <a:off x="178206" y="747260"/>
            <a:ext cx="5860900" cy="400110"/>
          </a:xfrm>
          <a:prstGeom prst="rect">
            <a:avLst/>
          </a:prstGeom>
          <a:noFill/>
        </p:spPr>
        <p:txBody>
          <a:bodyPr wrap="non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２</a:t>
            </a:r>
            <a:r>
              <a:rPr kumimoji="1" lang="en-US" altLang="ja-JP" sz="2000" b="1">
                <a:latin typeface="Meiryo UI" panose="020B0604030504040204" pitchFamily="50" charset="-128"/>
                <a:ea typeface="Meiryo UI" panose="020B0604030504040204" pitchFamily="50" charset="-128"/>
              </a:rPr>
              <a:t>) </a:t>
            </a:r>
            <a:r>
              <a:rPr kumimoji="1" lang="ja-JP" altLang="en-US" sz="2000" b="1">
                <a:latin typeface="Meiryo UI" panose="020B0604030504040204" pitchFamily="50" charset="-128"/>
                <a:ea typeface="Meiryo UI" panose="020B0604030504040204" pitchFamily="50" charset="-128"/>
              </a:rPr>
              <a:t>ビジネスモデルと収支構造　</a:t>
            </a:r>
            <a:r>
              <a:rPr kumimoji="1" lang="en-US" altLang="ja-JP" sz="2000" b="1">
                <a:latin typeface="Meiryo UI" panose="020B0604030504040204" pitchFamily="50" charset="-128"/>
                <a:ea typeface="Meiryo UI" panose="020B0604030504040204" pitchFamily="50" charset="-128"/>
              </a:rPr>
              <a:t>B.</a:t>
            </a:r>
            <a:r>
              <a:rPr kumimoji="1" lang="ja-JP" altLang="en-US" sz="2000" b="1">
                <a:latin typeface="Meiryo UI" panose="020B0604030504040204" pitchFamily="50" charset="-128"/>
                <a:ea typeface="Meiryo UI" panose="020B0604030504040204" pitchFamily="50" charset="-128"/>
              </a:rPr>
              <a:t>根拠（収支表）</a:t>
            </a:r>
          </a:p>
        </p:txBody>
      </p:sp>
      <p:sp>
        <p:nvSpPr>
          <p:cNvPr id="3" name="テキスト ボックス 2">
            <a:extLst>
              <a:ext uri="{FF2B5EF4-FFF2-40B4-BE49-F238E27FC236}">
                <a16:creationId xmlns:a16="http://schemas.microsoft.com/office/drawing/2014/main" id="{DFBC2D24-4EEF-3DFB-81B7-1AD122CF2474}"/>
              </a:ext>
            </a:extLst>
          </p:cNvPr>
          <p:cNvSpPr txBox="1"/>
          <p:nvPr/>
        </p:nvSpPr>
        <p:spPr>
          <a:xfrm>
            <a:off x="6192000" y="0"/>
            <a:ext cx="2952000" cy="369332"/>
          </a:xfrm>
          <a:prstGeom prst="rect">
            <a:avLst/>
          </a:prstGeom>
          <a:solidFill>
            <a:schemeClr val="accent1"/>
          </a:solidFill>
          <a:ln>
            <a:solidFill>
              <a:schemeClr val="accent1"/>
            </a:solidFill>
          </a:ln>
        </p:spPr>
        <p:txBody>
          <a:bodyPr wrap="square" rtlCol="0">
            <a:spAutoFit/>
          </a:bodyPr>
          <a:lstStyle/>
          <a:p>
            <a:r>
              <a:rPr kumimoji="1" lang="ja-JP" altLang="en-US" b="1">
                <a:solidFill>
                  <a:schemeClr val="bg1"/>
                </a:solidFill>
              </a:rPr>
              <a:t>水電解装置の場合</a:t>
            </a:r>
          </a:p>
        </p:txBody>
      </p:sp>
    </p:spTree>
    <p:extLst>
      <p:ext uri="{BB962C8B-B14F-4D97-AF65-F5344CB8AC3E}">
        <p14:creationId xmlns:p14="http://schemas.microsoft.com/office/powerpoint/2010/main" val="3747434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FE17DA-E099-C05A-8CEE-32C65145E654}"/>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4D979374-5D0A-4E54-75BB-B019D7753E81}"/>
              </a:ext>
            </a:extLst>
          </p:cNvPr>
          <p:cNvSpPr>
            <a:spLocks noGrp="1"/>
          </p:cNvSpPr>
          <p:nvPr>
            <p:ph type="title"/>
          </p:nvPr>
        </p:nvSpPr>
        <p:spPr>
          <a:xfrm>
            <a:off x="178206" y="202622"/>
            <a:ext cx="8640000" cy="540000"/>
          </a:xfrm>
          <a:ln>
            <a:noFill/>
          </a:ln>
        </p:spPr>
        <p:txBody>
          <a:bodyPr>
            <a:normAutofit/>
          </a:bodyPr>
          <a:lstStyle/>
          <a:p>
            <a:r>
              <a:rPr lang="ja-JP" altLang="en-US"/>
              <a:t>５．ビジネスモデルの構造</a:t>
            </a:r>
            <a:endParaRPr kumimoji="1" lang="ja-JP" altLang="en-US"/>
          </a:p>
        </p:txBody>
      </p:sp>
      <p:sp>
        <p:nvSpPr>
          <p:cNvPr id="162" name="正方形/長方形 161">
            <a:extLst>
              <a:ext uri="{FF2B5EF4-FFF2-40B4-BE49-F238E27FC236}">
                <a16:creationId xmlns:a16="http://schemas.microsoft.com/office/drawing/2014/main" id="{A2E08FAB-C314-3B7F-65B9-37D4051F01FD}"/>
              </a:ext>
            </a:extLst>
          </p:cNvPr>
          <p:cNvSpPr/>
          <p:nvPr/>
        </p:nvSpPr>
        <p:spPr>
          <a:xfrm>
            <a:off x="194334" y="1828801"/>
            <a:ext cx="8623872" cy="482657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B2715990-C9F9-139A-B3BF-2E65D77E92BD}"/>
              </a:ext>
            </a:extLst>
          </p:cNvPr>
          <p:cNvSpPr txBox="1"/>
          <p:nvPr/>
        </p:nvSpPr>
        <p:spPr>
          <a:xfrm>
            <a:off x="178206" y="1147370"/>
            <a:ext cx="8640000" cy="523220"/>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構造図・収支表以外の、その他将来的なビジネス展開等、追加で検討している内容があれば記載すること。</a:t>
            </a:r>
          </a:p>
          <a:p>
            <a:pPr marL="324000" indent="-216000">
              <a:buFont typeface="Meiryo UI" panose="020B0604030504040204" pitchFamily="50" charset="-128"/>
              <a:buChar char="※"/>
            </a:pPr>
            <a:r>
              <a:rPr kumimoji="1" lang="en-US" altLang="ja-JP" sz="1400">
                <a:latin typeface="Meiryo UI" panose="020B0604030504040204" pitchFamily="50" charset="-128"/>
                <a:ea typeface="Meiryo UI" panose="020B0604030504040204" pitchFamily="50" charset="-128"/>
              </a:rPr>
              <a:t>1</a:t>
            </a:r>
            <a:r>
              <a:rPr kumimoji="1" lang="ja-JP" altLang="en-US" sz="1400">
                <a:latin typeface="Meiryo UI" panose="020B0604030504040204" pitchFamily="50" charset="-128"/>
                <a:ea typeface="Meiryo UI" panose="020B0604030504040204" pitchFamily="50" charset="-128"/>
              </a:rPr>
              <a:t>ページに収まらなければ、複数ページの記載も可とする。</a:t>
            </a:r>
          </a:p>
        </p:txBody>
      </p:sp>
      <p:sp>
        <p:nvSpPr>
          <p:cNvPr id="27" name="テキスト ボックス 26">
            <a:extLst>
              <a:ext uri="{FF2B5EF4-FFF2-40B4-BE49-F238E27FC236}">
                <a16:creationId xmlns:a16="http://schemas.microsoft.com/office/drawing/2014/main" id="{1B345E3A-090D-7430-F8A6-B7F932F3D7E8}"/>
              </a:ext>
            </a:extLst>
          </p:cNvPr>
          <p:cNvSpPr txBox="1"/>
          <p:nvPr/>
        </p:nvSpPr>
        <p:spPr>
          <a:xfrm>
            <a:off x="194334" y="1816784"/>
            <a:ext cx="1640779" cy="253916"/>
          </a:xfrm>
          <a:prstGeom prst="rect">
            <a:avLst/>
          </a:prstGeom>
          <a:solidFill>
            <a:schemeClr val="bg1">
              <a:lumMod val="95000"/>
            </a:schemeClr>
          </a:solidFill>
          <a:ln>
            <a:solidFill>
              <a:schemeClr val="tx1"/>
            </a:solidFill>
          </a:ln>
        </p:spPr>
        <p:txBody>
          <a:bodyPr wrap="square" rtlCol="0">
            <a:spAutoFit/>
          </a:bodyPr>
          <a:lstStyle/>
          <a:p>
            <a:r>
              <a:rPr kumimoji="1" lang="ja-JP" altLang="en-US" sz="1050" b="1">
                <a:latin typeface="Meiryo UI" panose="020B0604030504040204" pitchFamily="50" charset="-128"/>
                <a:ea typeface="Meiryo UI" panose="020B0604030504040204" pitchFamily="50" charset="-128"/>
              </a:rPr>
              <a:t>その他</a:t>
            </a:r>
            <a:endParaRPr kumimoji="1" lang="en-US" altLang="ja-JP" sz="1050" b="1">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03C8A024-01FC-4E0D-30B1-7E108E57F1C2}"/>
              </a:ext>
            </a:extLst>
          </p:cNvPr>
          <p:cNvSpPr txBox="1"/>
          <p:nvPr/>
        </p:nvSpPr>
        <p:spPr>
          <a:xfrm>
            <a:off x="178206" y="747260"/>
            <a:ext cx="5607625" cy="400110"/>
          </a:xfrm>
          <a:prstGeom prst="rect">
            <a:avLst/>
          </a:prstGeom>
          <a:noFill/>
        </p:spPr>
        <p:txBody>
          <a:bodyPr wrap="non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２</a:t>
            </a:r>
            <a:r>
              <a:rPr kumimoji="1" lang="en-US" altLang="ja-JP" sz="2000" b="1">
                <a:latin typeface="Meiryo UI" panose="020B0604030504040204" pitchFamily="50" charset="-128"/>
                <a:ea typeface="Meiryo UI" panose="020B0604030504040204" pitchFamily="50" charset="-128"/>
              </a:rPr>
              <a:t>) </a:t>
            </a:r>
            <a:r>
              <a:rPr kumimoji="1" lang="ja-JP" altLang="en-US" sz="2000" b="1">
                <a:latin typeface="Meiryo UI" panose="020B0604030504040204" pitchFamily="50" charset="-128"/>
                <a:ea typeface="Meiryo UI" panose="020B0604030504040204" pitchFamily="50" charset="-128"/>
              </a:rPr>
              <a:t>ビジネスモデルと収支構造　</a:t>
            </a:r>
            <a:r>
              <a:rPr kumimoji="1" lang="en-US" altLang="ja-JP" sz="2000" b="1">
                <a:latin typeface="Meiryo UI" panose="020B0604030504040204" pitchFamily="50" charset="-128"/>
                <a:ea typeface="Meiryo UI" panose="020B0604030504040204" pitchFamily="50" charset="-128"/>
              </a:rPr>
              <a:t>A.</a:t>
            </a:r>
            <a:r>
              <a:rPr kumimoji="1" lang="ja-JP" altLang="en-US" sz="2000" b="1">
                <a:latin typeface="Meiryo UI" panose="020B0604030504040204" pitchFamily="50" charset="-128"/>
                <a:ea typeface="Meiryo UI" panose="020B0604030504040204" pitchFamily="50" charset="-128"/>
              </a:rPr>
              <a:t>概要（その他）</a:t>
            </a:r>
            <a:endParaRPr kumimoji="1" lang="en-US" altLang="ja-JP" sz="2000" b="1">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A47E8E04-F318-073E-5173-EB8A75D6C618}"/>
              </a:ext>
            </a:extLst>
          </p:cNvPr>
          <p:cNvSpPr txBox="1"/>
          <p:nvPr/>
        </p:nvSpPr>
        <p:spPr>
          <a:xfrm>
            <a:off x="6192000" y="0"/>
            <a:ext cx="2952000" cy="369332"/>
          </a:xfrm>
          <a:prstGeom prst="rect">
            <a:avLst/>
          </a:prstGeom>
          <a:solidFill>
            <a:schemeClr val="accent1"/>
          </a:solidFill>
          <a:ln>
            <a:solidFill>
              <a:schemeClr val="accent1"/>
            </a:solidFill>
          </a:ln>
        </p:spPr>
        <p:txBody>
          <a:bodyPr wrap="square" rtlCol="0">
            <a:spAutoFit/>
          </a:bodyPr>
          <a:lstStyle/>
          <a:p>
            <a:r>
              <a:rPr kumimoji="1" lang="ja-JP" altLang="en-US" b="1">
                <a:solidFill>
                  <a:schemeClr val="bg1"/>
                </a:solidFill>
              </a:rPr>
              <a:t>水電解装置の場合</a:t>
            </a:r>
          </a:p>
        </p:txBody>
      </p:sp>
      <p:sp>
        <p:nvSpPr>
          <p:cNvPr id="4" name="テキスト ボックス 3">
            <a:extLst>
              <a:ext uri="{FF2B5EF4-FFF2-40B4-BE49-F238E27FC236}">
                <a16:creationId xmlns:a16="http://schemas.microsoft.com/office/drawing/2014/main" id="{C29D7B0C-D214-C29A-C796-EBEF79134341}"/>
              </a:ext>
            </a:extLst>
          </p:cNvPr>
          <p:cNvSpPr txBox="1"/>
          <p:nvPr/>
        </p:nvSpPr>
        <p:spPr>
          <a:xfrm>
            <a:off x="6192000" y="360842"/>
            <a:ext cx="2952000" cy="461665"/>
          </a:xfrm>
          <a:prstGeom prst="rect">
            <a:avLst/>
          </a:prstGeom>
          <a:noFill/>
          <a:ln>
            <a:solidFill>
              <a:schemeClr val="accent1"/>
            </a:solidFill>
          </a:ln>
        </p:spPr>
        <p:txBody>
          <a:bodyPr wrap="square" rtlCol="0">
            <a:spAutoFit/>
          </a:bodyPr>
          <a:lstStyle/>
          <a:p>
            <a:r>
              <a:rPr kumimoji="1" lang="ja-JP" altLang="en-US" sz="1200">
                <a:solidFill>
                  <a:schemeClr val="accent1"/>
                </a:solidFill>
              </a:rPr>
              <a:t>採点審査項目</a:t>
            </a:r>
            <a:endParaRPr kumimoji="1" lang="en-US" altLang="ja-JP" sz="1200">
              <a:solidFill>
                <a:schemeClr val="accent1"/>
              </a:solidFill>
            </a:endParaRPr>
          </a:p>
          <a:p>
            <a:r>
              <a:rPr kumimoji="1" lang="ja-JP" altLang="en-US" sz="1200">
                <a:solidFill>
                  <a:schemeClr val="accent1"/>
                </a:solidFill>
              </a:rPr>
              <a:t>　</a:t>
            </a:r>
            <a:r>
              <a:rPr kumimoji="1" lang="en-US" altLang="ja-JP" sz="1200">
                <a:solidFill>
                  <a:schemeClr val="accent1"/>
                </a:solidFill>
              </a:rPr>
              <a:t>3)</a:t>
            </a:r>
            <a:r>
              <a:rPr kumimoji="1" lang="ja-JP" altLang="en-US" sz="1200">
                <a:solidFill>
                  <a:schemeClr val="accent1"/>
                </a:solidFill>
              </a:rPr>
              <a:t> </a:t>
            </a:r>
            <a:r>
              <a:rPr kumimoji="1" lang="en-US" altLang="ja-JP" sz="1200">
                <a:solidFill>
                  <a:schemeClr val="accent1"/>
                </a:solidFill>
              </a:rPr>
              <a:t>-</a:t>
            </a:r>
            <a:r>
              <a:rPr kumimoji="1" lang="ja-JP" altLang="en-US" sz="1200">
                <a:solidFill>
                  <a:schemeClr val="accent1"/>
                </a:solidFill>
              </a:rPr>
              <a:t>①ビジネスモデルの構造</a:t>
            </a:r>
            <a:endParaRPr kumimoji="1" lang="en-US" altLang="ja-JP" sz="1200">
              <a:solidFill>
                <a:schemeClr val="accent1"/>
              </a:solidFill>
            </a:endParaRPr>
          </a:p>
        </p:txBody>
      </p:sp>
    </p:spTree>
    <p:extLst>
      <p:ext uri="{BB962C8B-B14F-4D97-AF65-F5344CB8AC3E}">
        <p14:creationId xmlns:p14="http://schemas.microsoft.com/office/powerpoint/2010/main" val="38790682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67761A-313D-BFF5-03BE-CD2575AA863B}"/>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66821A55-575B-7902-726C-5831090030DE}"/>
              </a:ext>
            </a:extLst>
          </p:cNvPr>
          <p:cNvSpPr>
            <a:spLocks noGrp="1"/>
          </p:cNvSpPr>
          <p:nvPr>
            <p:ph type="title"/>
          </p:nvPr>
        </p:nvSpPr>
        <p:spPr>
          <a:xfrm>
            <a:off x="178206" y="202622"/>
            <a:ext cx="8640000" cy="540000"/>
          </a:xfrm>
          <a:ln>
            <a:noFill/>
          </a:ln>
        </p:spPr>
        <p:txBody>
          <a:bodyPr>
            <a:normAutofit/>
          </a:bodyPr>
          <a:lstStyle/>
          <a:p>
            <a:r>
              <a:rPr lang="ja-JP" altLang="en-US"/>
              <a:t>６．ビジネスモデルの実現性</a:t>
            </a:r>
            <a:endParaRPr kumimoji="1" lang="ja-JP" altLang="en-US"/>
          </a:p>
        </p:txBody>
      </p:sp>
      <p:sp>
        <p:nvSpPr>
          <p:cNvPr id="162" name="正方形/長方形 161">
            <a:extLst>
              <a:ext uri="{FF2B5EF4-FFF2-40B4-BE49-F238E27FC236}">
                <a16:creationId xmlns:a16="http://schemas.microsoft.com/office/drawing/2014/main" id="{504A5EE5-CBF3-C62B-D924-DEB25A1BD8EC}"/>
              </a:ext>
            </a:extLst>
          </p:cNvPr>
          <p:cNvSpPr/>
          <p:nvPr/>
        </p:nvSpPr>
        <p:spPr>
          <a:xfrm>
            <a:off x="194334" y="2547816"/>
            <a:ext cx="8623872" cy="41075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33BD6648-E8E1-E91E-8798-5B38F1627A9C}"/>
              </a:ext>
            </a:extLst>
          </p:cNvPr>
          <p:cNvSpPr txBox="1"/>
          <p:nvPr/>
        </p:nvSpPr>
        <p:spPr>
          <a:xfrm>
            <a:off x="178206" y="1163805"/>
            <a:ext cx="8640000" cy="1089786"/>
          </a:xfrm>
          <a:prstGeom prst="rect">
            <a:avLst/>
          </a:prstGeom>
          <a:solidFill>
            <a:schemeClr val="accent3">
              <a:lumMod val="20000"/>
              <a:lumOff val="80000"/>
            </a:schemeClr>
          </a:solidFill>
        </p:spPr>
        <p:txBody>
          <a:bodyPr wrap="square" rtlCol="0">
            <a:spAutoFit/>
          </a:bodyPr>
          <a:lstStyle/>
          <a:p>
            <a:pPr marL="108000" indent="-108000">
              <a:lnSpc>
                <a:spcPts val="2000"/>
              </a:lnSpc>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ビジネスモデルの遂行（稼働開始後の各種市場取引 等での運用、製造した水素の供給、水素の利用用途）に当たり、予定している組織体制や人員体制等の概要を、実施体制図を用いて説明すること。</a:t>
            </a:r>
            <a:endParaRPr kumimoji="1" lang="en-US" altLang="ja-JP" sz="1400" dirty="0">
              <a:latin typeface="Meiryo UI" panose="020B0604030504040204" pitchFamily="50" charset="-128"/>
              <a:ea typeface="Meiryo UI" panose="020B0604030504040204" pitchFamily="50" charset="-128"/>
            </a:endParaRPr>
          </a:p>
          <a:p>
            <a:pPr marL="324000" indent="-216000">
              <a:lnSpc>
                <a:spcPts val="2000"/>
              </a:lnSpc>
              <a:buFont typeface="Meiryo UI" panose="020B0604030504040204" pitchFamily="50" charset="-128"/>
              <a:buChar char="※"/>
            </a:pPr>
            <a:r>
              <a:rPr kumimoji="1" lang="ja-JP" altLang="en-US" sz="1400" dirty="0">
                <a:latin typeface="Meiryo UI" panose="020B0604030504040204" pitchFamily="50" charset="-128"/>
                <a:ea typeface="Meiryo UI" panose="020B0604030504040204" pitchFamily="50" charset="-128"/>
              </a:rPr>
              <a:t>以下は例であるため、必要に応じて役割や会社を追加すること。</a:t>
            </a:r>
            <a:endParaRPr kumimoji="1" lang="en-US" altLang="ja-JP" sz="1400" dirty="0">
              <a:latin typeface="Meiryo UI" panose="020B0604030504040204" pitchFamily="50" charset="-128"/>
              <a:ea typeface="Meiryo UI" panose="020B0604030504040204" pitchFamily="50" charset="-128"/>
            </a:endParaRPr>
          </a:p>
          <a:p>
            <a:pPr marL="324000" indent="-216000">
              <a:lnSpc>
                <a:spcPts val="2000"/>
              </a:lnSpc>
              <a:buFont typeface="Meiryo UI" panose="020B0604030504040204" pitchFamily="50" charset="-128"/>
              <a:buChar char="※"/>
            </a:pPr>
            <a:r>
              <a:rPr kumimoji="1" lang="en-US" altLang="ja-JP" sz="1400" dirty="0">
                <a:latin typeface="Meiryo UI" panose="020B0604030504040204" pitchFamily="50" charset="-128"/>
                <a:ea typeface="Meiryo UI" panose="020B0604030504040204" pitchFamily="50" charset="-128"/>
              </a:rPr>
              <a:t>1</a:t>
            </a:r>
            <a:r>
              <a:rPr kumimoji="1" lang="ja-JP" altLang="en-US" sz="1400" dirty="0">
                <a:latin typeface="Meiryo UI" panose="020B0604030504040204" pitchFamily="50" charset="-128"/>
                <a:ea typeface="Meiryo UI" panose="020B0604030504040204" pitchFamily="50" charset="-128"/>
              </a:rPr>
              <a:t>ページに収まらない場合は、複数ページの記載も可とする。</a:t>
            </a:r>
            <a:endParaRPr kumimoji="1" lang="en-US" altLang="ja-JP" sz="1400"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95B902D9-6113-BAA6-DBA0-09FAB4799585}"/>
              </a:ext>
            </a:extLst>
          </p:cNvPr>
          <p:cNvSpPr txBox="1"/>
          <p:nvPr/>
        </p:nvSpPr>
        <p:spPr>
          <a:xfrm>
            <a:off x="194334" y="2547816"/>
            <a:ext cx="1640779" cy="253916"/>
          </a:xfrm>
          <a:prstGeom prst="rect">
            <a:avLst/>
          </a:prstGeom>
          <a:solidFill>
            <a:schemeClr val="bg1">
              <a:lumMod val="95000"/>
            </a:schemeClr>
          </a:solidFill>
          <a:ln>
            <a:solidFill>
              <a:schemeClr val="tx1"/>
            </a:solidFill>
          </a:ln>
        </p:spPr>
        <p:txBody>
          <a:bodyPr wrap="square" rtlCol="0">
            <a:spAutoFit/>
          </a:bodyPr>
          <a:lstStyle/>
          <a:p>
            <a:r>
              <a:rPr kumimoji="1" lang="ja-JP" altLang="en-US" sz="1050" b="1">
                <a:latin typeface="Meiryo UI" panose="020B0604030504040204" pitchFamily="50" charset="-128"/>
                <a:ea typeface="Meiryo UI" panose="020B0604030504040204" pitchFamily="50" charset="-128"/>
              </a:rPr>
              <a:t>実施体制図</a:t>
            </a:r>
            <a:r>
              <a:rPr kumimoji="1" lang="en-US" altLang="ja-JP" sz="1050" b="1">
                <a:latin typeface="Meiryo UI" panose="020B0604030504040204" pitchFamily="50" charset="-128"/>
                <a:ea typeface="Meiryo UI" panose="020B0604030504040204" pitchFamily="50" charset="-128"/>
              </a:rPr>
              <a:t>(</a:t>
            </a:r>
            <a:r>
              <a:rPr kumimoji="1" lang="ja-JP" altLang="en-US" sz="1050" b="1">
                <a:latin typeface="Meiryo UI" panose="020B0604030504040204" pitchFamily="50" charset="-128"/>
                <a:ea typeface="Meiryo UI" panose="020B0604030504040204" pitchFamily="50" charset="-128"/>
              </a:rPr>
              <a:t>例</a:t>
            </a:r>
            <a:r>
              <a:rPr kumimoji="1" lang="en-US" altLang="ja-JP" sz="1050" b="1">
                <a:latin typeface="Meiryo UI" panose="020B0604030504040204" pitchFamily="50" charset="-128"/>
                <a:ea typeface="Meiryo UI" panose="020B0604030504040204" pitchFamily="50" charset="-128"/>
              </a:rPr>
              <a:t>)</a:t>
            </a:r>
            <a:endParaRPr kumimoji="1" lang="ja-JP" altLang="en-US" sz="1050" b="1">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AAC3DCDA-E29C-8533-C99F-8C62468BD65F}"/>
              </a:ext>
            </a:extLst>
          </p:cNvPr>
          <p:cNvSpPr txBox="1"/>
          <p:nvPr/>
        </p:nvSpPr>
        <p:spPr>
          <a:xfrm>
            <a:off x="178206" y="745189"/>
            <a:ext cx="4049507" cy="400110"/>
          </a:xfrm>
          <a:prstGeom prst="rect">
            <a:avLst/>
          </a:prstGeom>
          <a:noFill/>
        </p:spPr>
        <p:txBody>
          <a:bodyPr wrap="non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１</a:t>
            </a:r>
            <a:r>
              <a:rPr kumimoji="1" lang="en-US" altLang="ja-JP" sz="2000" b="1">
                <a:latin typeface="Meiryo UI" panose="020B0604030504040204" pitchFamily="50" charset="-128"/>
                <a:ea typeface="Meiryo UI" panose="020B0604030504040204" pitchFamily="50" charset="-128"/>
              </a:rPr>
              <a:t>) </a:t>
            </a:r>
            <a:r>
              <a:rPr kumimoji="1" lang="ja-JP" altLang="en-US" sz="2000" b="1">
                <a:latin typeface="Meiryo UI" panose="020B0604030504040204" pitchFamily="50" charset="-128"/>
                <a:ea typeface="Meiryo UI" panose="020B0604030504040204" pitchFamily="50" charset="-128"/>
              </a:rPr>
              <a:t>実施体制　</a:t>
            </a:r>
            <a:r>
              <a:rPr kumimoji="1" lang="en-US" altLang="ja-JP" sz="2000" b="1">
                <a:latin typeface="Meiryo UI" panose="020B0604030504040204" pitchFamily="50" charset="-128"/>
                <a:ea typeface="Meiryo UI" panose="020B0604030504040204" pitchFamily="50" charset="-128"/>
              </a:rPr>
              <a:t>A.</a:t>
            </a:r>
            <a:r>
              <a:rPr kumimoji="1" lang="ja-JP" altLang="en-US" sz="2000" b="1">
                <a:latin typeface="Meiryo UI" panose="020B0604030504040204" pitchFamily="50" charset="-128"/>
                <a:ea typeface="Meiryo UI" panose="020B0604030504040204" pitchFamily="50" charset="-128"/>
              </a:rPr>
              <a:t>概要（体制図）</a:t>
            </a:r>
          </a:p>
        </p:txBody>
      </p:sp>
      <p:sp>
        <p:nvSpPr>
          <p:cNvPr id="5" name="テキスト ボックス 3">
            <a:extLst>
              <a:ext uri="{FF2B5EF4-FFF2-40B4-BE49-F238E27FC236}">
                <a16:creationId xmlns:a16="http://schemas.microsoft.com/office/drawing/2014/main" id="{CEA72E32-B151-ECD8-2696-7CCF0BC0BBD5}"/>
              </a:ext>
            </a:extLst>
          </p:cNvPr>
          <p:cNvSpPr txBox="1"/>
          <p:nvPr/>
        </p:nvSpPr>
        <p:spPr>
          <a:xfrm>
            <a:off x="3243042" y="3091246"/>
            <a:ext cx="2393967" cy="899364"/>
          </a:xfrm>
          <a:prstGeom prst="rect">
            <a:avLst/>
          </a:prstGeom>
          <a:solidFill>
            <a:schemeClr val="lt1"/>
          </a:solidFill>
          <a:ln w="2857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100">
                <a:latin typeface="Meiryo UI" panose="020B0604030504040204" pitchFamily="50" charset="-128"/>
                <a:ea typeface="Meiryo UI" panose="020B0604030504040204" pitchFamily="50" charset="-128"/>
              </a:rPr>
              <a:t>（</a:t>
            </a:r>
            <a:r>
              <a:rPr kumimoji="1" lang="ja-JP" altLang="en-US">
                <a:latin typeface="Meiryo UI" panose="020B0604030504040204" pitchFamily="50" charset="-128"/>
                <a:ea typeface="Meiryo UI" panose="020B0604030504040204" pitchFamily="50" charset="-128"/>
              </a:rPr>
              <a:t>申請</a:t>
            </a:r>
            <a:r>
              <a:rPr kumimoji="1" lang="ja-JP" altLang="en-US" sz="1100">
                <a:latin typeface="Meiryo UI" panose="020B0604030504040204" pitchFamily="50" charset="-128"/>
                <a:ea typeface="Meiryo UI" panose="020B0604030504040204" pitchFamily="50" charset="-128"/>
              </a:rPr>
              <a:t>者名）</a:t>
            </a:r>
            <a:endParaRPr kumimoji="1" lang="en-US" altLang="ja-JP" sz="1100">
              <a:latin typeface="Meiryo UI" panose="020B0604030504040204" pitchFamily="50" charset="-128"/>
              <a:ea typeface="Meiryo UI" panose="020B0604030504040204" pitchFamily="50" charset="-128"/>
            </a:endParaRPr>
          </a:p>
          <a:p>
            <a:pPr algn="ctr"/>
            <a:r>
              <a:rPr kumimoji="1" lang="en-US" altLang="ja-JP">
                <a:solidFill>
                  <a:srgbClr val="FF0000"/>
                </a:solidFill>
                <a:latin typeface="Meiryo UI" panose="020B0604030504040204" pitchFamily="50" charset="-128"/>
                <a:ea typeface="Meiryo UI" panose="020B0604030504040204" pitchFamily="50" charset="-128"/>
              </a:rPr>
              <a:t>A</a:t>
            </a:r>
            <a:r>
              <a:rPr kumimoji="1" lang="ja-JP" altLang="en-US">
                <a:solidFill>
                  <a:srgbClr val="FF0000"/>
                </a:solidFill>
                <a:latin typeface="Meiryo UI" panose="020B0604030504040204" pitchFamily="50" charset="-128"/>
                <a:ea typeface="Meiryo UI" panose="020B0604030504040204" pitchFamily="50" charset="-128"/>
              </a:rPr>
              <a:t>社</a:t>
            </a:r>
            <a:endParaRPr kumimoji="1" lang="en-US" altLang="ja-JP">
              <a:solidFill>
                <a:srgbClr val="FF0000"/>
              </a:solidFill>
              <a:latin typeface="Meiryo UI" panose="020B0604030504040204" pitchFamily="50" charset="-128"/>
              <a:ea typeface="Meiryo UI" panose="020B0604030504040204" pitchFamily="50" charset="-128"/>
            </a:endParaRPr>
          </a:p>
        </p:txBody>
      </p:sp>
      <p:sp>
        <p:nvSpPr>
          <p:cNvPr id="6" name="テキスト ボックス 3">
            <a:extLst>
              <a:ext uri="{FF2B5EF4-FFF2-40B4-BE49-F238E27FC236}">
                <a16:creationId xmlns:a16="http://schemas.microsoft.com/office/drawing/2014/main" id="{DFD84872-A52E-4F39-E58F-C077357BAF58}"/>
              </a:ext>
            </a:extLst>
          </p:cNvPr>
          <p:cNvSpPr txBox="1"/>
          <p:nvPr/>
        </p:nvSpPr>
        <p:spPr>
          <a:xfrm>
            <a:off x="496314" y="4633492"/>
            <a:ext cx="2393967" cy="899364"/>
          </a:xfrm>
          <a:prstGeom prst="rect">
            <a:avLst/>
          </a:prstGeom>
          <a:solidFill>
            <a:schemeClr val="lt1"/>
          </a:solidFill>
          <a:ln w="2857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100">
                <a:latin typeface="Meiryo UI" panose="020B0604030504040204" pitchFamily="50" charset="-128"/>
                <a:ea typeface="Meiryo UI" panose="020B0604030504040204" pitchFamily="50" charset="-128"/>
              </a:rPr>
              <a:t>（</a:t>
            </a:r>
            <a:r>
              <a:rPr kumimoji="1" lang="ja-JP" altLang="en-US">
                <a:latin typeface="Meiryo UI" panose="020B0604030504040204" pitchFamily="50" charset="-128"/>
                <a:ea typeface="Meiryo UI" panose="020B0604030504040204" pitchFamily="50" charset="-128"/>
              </a:rPr>
              <a:t>蓄電所の設計・調達・工事者</a:t>
            </a:r>
            <a:r>
              <a:rPr kumimoji="1" lang="ja-JP" altLang="en-US" sz="1100">
                <a:latin typeface="Meiryo UI" panose="020B0604030504040204" pitchFamily="50" charset="-128"/>
                <a:ea typeface="Meiryo UI" panose="020B0604030504040204" pitchFamily="50" charset="-128"/>
              </a:rPr>
              <a:t>）</a:t>
            </a:r>
            <a:endParaRPr kumimoji="1" lang="en-US" altLang="ja-JP" sz="1100">
              <a:latin typeface="Meiryo UI" panose="020B0604030504040204" pitchFamily="50" charset="-128"/>
              <a:ea typeface="Meiryo UI" panose="020B0604030504040204" pitchFamily="50" charset="-128"/>
            </a:endParaRPr>
          </a:p>
          <a:p>
            <a:pPr algn="ctr"/>
            <a:r>
              <a:rPr kumimoji="1" lang="en-US" altLang="ja-JP">
                <a:solidFill>
                  <a:srgbClr val="FF0000"/>
                </a:solidFill>
                <a:latin typeface="Meiryo UI" panose="020B0604030504040204" pitchFamily="50" charset="-128"/>
                <a:ea typeface="Meiryo UI" panose="020B0604030504040204" pitchFamily="50" charset="-128"/>
              </a:rPr>
              <a:t>B</a:t>
            </a:r>
            <a:r>
              <a:rPr kumimoji="1" lang="ja-JP" altLang="en-US">
                <a:solidFill>
                  <a:srgbClr val="FF0000"/>
                </a:solidFill>
                <a:latin typeface="Meiryo UI" panose="020B0604030504040204" pitchFamily="50" charset="-128"/>
                <a:ea typeface="Meiryo UI" panose="020B0604030504040204" pitchFamily="50" charset="-128"/>
              </a:rPr>
              <a:t>社</a:t>
            </a:r>
            <a:endParaRPr kumimoji="1" lang="en-US" altLang="ja-JP">
              <a:solidFill>
                <a:srgbClr val="FF0000"/>
              </a:solidFill>
              <a:latin typeface="Meiryo UI" panose="020B0604030504040204" pitchFamily="50" charset="-128"/>
              <a:ea typeface="Meiryo UI" panose="020B0604030504040204" pitchFamily="50" charset="-128"/>
            </a:endParaRPr>
          </a:p>
        </p:txBody>
      </p:sp>
      <p:sp>
        <p:nvSpPr>
          <p:cNvPr id="7" name="テキスト ボックス 3">
            <a:extLst>
              <a:ext uri="{FF2B5EF4-FFF2-40B4-BE49-F238E27FC236}">
                <a16:creationId xmlns:a16="http://schemas.microsoft.com/office/drawing/2014/main" id="{FD826AB0-16C9-21DC-316E-22F92F9D1785}"/>
              </a:ext>
            </a:extLst>
          </p:cNvPr>
          <p:cNvSpPr txBox="1"/>
          <p:nvPr/>
        </p:nvSpPr>
        <p:spPr>
          <a:xfrm>
            <a:off x="3243041" y="4635066"/>
            <a:ext cx="2393967" cy="899364"/>
          </a:xfrm>
          <a:prstGeom prst="rect">
            <a:avLst/>
          </a:prstGeom>
          <a:solidFill>
            <a:schemeClr val="lt1"/>
          </a:solidFill>
          <a:ln w="2857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a:latin typeface="Meiryo UI" panose="020B0604030504040204" pitchFamily="50" charset="-128"/>
                <a:ea typeface="Meiryo UI" panose="020B0604030504040204" pitchFamily="50" charset="-128"/>
              </a:rPr>
              <a:t>運用支援者</a:t>
            </a:r>
            <a:endParaRPr kumimoji="1" lang="en-US" altLang="ja-JP">
              <a:latin typeface="Meiryo UI" panose="020B0604030504040204" pitchFamily="50" charset="-128"/>
              <a:ea typeface="Meiryo UI" panose="020B0604030504040204" pitchFamily="50" charset="-128"/>
            </a:endParaRPr>
          </a:p>
          <a:p>
            <a:pPr algn="ctr"/>
            <a:r>
              <a:rPr kumimoji="1" lang="ja-JP" altLang="en-US">
                <a:latin typeface="Meiryo UI" panose="020B0604030504040204" pitchFamily="50" charset="-128"/>
                <a:ea typeface="Meiryo UI" panose="020B0604030504040204" pitchFamily="50" charset="-128"/>
              </a:rPr>
              <a:t>（アグリゲータ等）</a:t>
            </a:r>
            <a:endParaRPr kumimoji="1" lang="en-US" altLang="ja-JP">
              <a:latin typeface="Meiryo UI" panose="020B0604030504040204" pitchFamily="50" charset="-128"/>
              <a:ea typeface="Meiryo UI" panose="020B0604030504040204" pitchFamily="50" charset="-128"/>
            </a:endParaRPr>
          </a:p>
          <a:p>
            <a:pPr algn="ctr"/>
            <a:r>
              <a:rPr kumimoji="1" lang="en-US" altLang="ja-JP">
                <a:solidFill>
                  <a:srgbClr val="FF0000"/>
                </a:solidFill>
                <a:latin typeface="Meiryo UI" panose="020B0604030504040204" pitchFamily="50" charset="-128"/>
                <a:ea typeface="Meiryo UI" panose="020B0604030504040204" pitchFamily="50" charset="-128"/>
              </a:rPr>
              <a:t>C</a:t>
            </a:r>
            <a:r>
              <a:rPr kumimoji="1" lang="ja-JP" altLang="en-US">
                <a:solidFill>
                  <a:srgbClr val="FF0000"/>
                </a:solidFill>
                <a:latin typeface="Meiryo UI" panose="020B0604030504040204" pitchFamily="50" charset="-128"/>
                <a:ea typeface="Meiryo UI" panose="020B0604030504040204" pitchFamily="50" charset="-128"/>
              </a:rPr>
              <a:t>社</a:t>
            </a:r>
            <a:endParaRPr kumimoji="1" lang="en-US" altLang="ja-JP">
              <a:solidFill>
                <a:srgbClr val="FF0000"/>
              </a:solidFill>
              <a:latin typeface="Meiryo UI" panose="020B0604030504040204" pitchFamily="50" charset="-128"/>
              <a:ea typeface="Meiryo UI" panose="020B0604030504040204" pitchFamily="50" charset="-128"/>
            </a:endParaRPr>
          </a:p>
        </p:txBody>
      </p:sp>
      <p:sp>
        <p:nvSpPr>
          <p:cNvPr id="8" name="テキスト ボックス 3">
            <a:extLst>
              <a:ext uri="{FF2B5EF4-FFF2-40B4-BE49-F238E27FC236}">
                <a16:creationId xmlns:a16="http://schemas.microsoft.com/office/drawing/2014/main" id="{F74D60E6-B99E-CD8E-D480-BEE9BD84C6C0}"/>
              </a:ext>
            </a:extLst>
          </p:cNvPr>
          <p:cNvSpPr txBox="1"/>
          <p:nvPr/>
        </p:nvSpPr>
        <p:spPr>
          <a:xfrm>
            <a:off x="6017736" y="4636236"/>
            <a:ext cx="2393967" cy="899364"/>
          </a:xfrm>
          <a:prstGeom prst="rect">
            <a:avLst/>
          </a:prstGeom>
          <a:solidFill>
            <a:schemeClr val="lt1"/>
          </a:solidFill>
          <a:ln w="2857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a:latin typeface="Meiryo UI" panose="020B0604030504040204" pitchFamily="50" charset="-128"/>
                <a:ea typeface="Meiryo UI" panose="020B0604030504040204" pitchFamily="50" charset="-128"/>
              </a:rPr>
              <a:t>（設備監視・保守者）</a:t>
            </a:r>
            <a:endParaRPr kumimoji="1" lang="en-US" altLang="ja-JP">
              <a:latin typeface="Meiryo UI" panose="020B0604030504040204" pitchFamily="50" charset="-128"/>
              <a:ea typeface="Meiryo UI" panose="020B0604030504040204" pitchFamily="50" charset="-128"/>
            </a:endParaRPr>
          </a:p>
          <a:p>
            <a:pPr algn="ctr"/>
            <a:r>
              <a:rPr kumimoji="1" lang="en-US" altLang="ja-JP">
                <a:solidFill>
                  <a:srgbClr val="FF0000"/>
                </a:solidFill>
                <a:latin typeface="Meiryo UI" panose="020B0604030504040204" pitchFamily="50" charset="-128"/>
                <a:ea typeface="Meiryo UI" panose="020B0604030504040204" pitchFamily="50" charset="-128"/>
              </a:rPr>
              <a:t>D</a:t>
            </a:r>
            <a:r>
              <a:rPr kumimoji="1" lang="ja-JP" altLang="en-US">
                <a:solidFill>
                  <a:srgbClr val="FF0000"/>
                </a:solidFill>
                <a:latin typeface="Meiryo UI" panose="020B0604030504040204" pitchFamily="50" charset="-128"/>
                <a:ea typeface="Meiryo UI" panose="020B0604030504040204" pitchFamily="50" charset="-128"/>
              </a:rPr>
              <a:t>社</a:t>
            </a:r>
            <a:endParaRPr kumimoji="1" lang="en-US" altLang="ja-JP">
              <a:solidFill>
                <a:srgbClr val="FF0000"/>
              </a:solidFill>
              <a:latin typeface="Meiryo UI" panose="020B0604030504040204" pitchFamily="50" charset="-128"/>
              <a:ea typeface="Meiryo UI" panose="020B0604030504040204" pitchFamily="50" charset="-128"/>
            </a:endParaRPr>
          </a:p>
        </p:txBody>
      </p:sp>
      <p:cxnSp>
        <p:nvCxnSpPr>
          <p:cNvPr id="9" name="コネクタ: カギ線 8">
            <a:extLst>
              <a:ext uri="{FF2B5EF4-FFF2-40B4-BE49-F238E27FC236}">
                <a16:creationId xmlns:a16="http://schemas.microsoft.com/office/drawing/2014/main" id="{0D813362-E896-9788-3B21-32CFC27F447C}"/>
              </a:ext>
            </a:extLst>
          </p:cNvPr>
          <p:cNvCxnSpPr>
            <a:cxnSpLocks/>
            <a:stCxn id="5" idx="1"/>
          </p:cNvCxnSpPr>
          <p:nvPr/>
        </p:nvCxnSpPr>
        <p:spPr>
          <a:xfrm rot="10800000" flipV="1">
            <a:off x="1693300" y="3540927"/>
            <a:ext cx="1549742" cy="1092561"/>
          </a:xfrm>
          <a:prstGeom prst="bentConnector3">
            <a:avLst>
              <a:gd name="adj1" fmla="val 97940"/>
            </a:avLst>
          </a:prstGeom>
        </p:spPr>
        <p:style>
          <a:lnRef idx="2">
            <a:schemeClr val="accent1"/>
          </a:lnRef>
          <a:fillRef idx="0">
            <a:schemeClr val="accent1"/>
          </a:fillRef>
          <a:effectRef idx="1">
            <a:schemeClr val="accent1"/>
          </a:effectRef>
          <a:fontRef idx="minor">
            <a:schemeClr val="tx1"/>
          </a:fontRef>
        </p:style>
      </p:cxnSp>
      <p:cxnSp>
        <p:nvCxnSpPr>
          <p:cNvPr id="10" name="コネクタ: カギ線 9">
            <a:extLst>
              <a:ext uri="{FF2B5EF4-FFF2-40B4-BE49-F238E27FC236}">
                <a16:creationId xmlns:a16="http://schemas.microsoft.com/office/drawing/2014/main" id="{9C36104E-1908-A100-E4DB-7D4F6A9DAB5A}"/>
              </a:ext>
            </a:extLst>
          </p:cNvPr>
          <p:cNvCxnSpPr>
            <a:cxnSpLocks/>
            <a:stCxn id="5" idx="3"/>
          </p:cNvCxnSpPr>
          <p:nvPr/>
        </p:nvCxnSpPr>
        <p:spPr>
          <a:xfrm>
            <a:off x="5637009" y="3540928"/>
            <a:ext cx="1623885" cy="1102924"/>
          </a:xfrm>
          <a:prstGeom prst="bentConnector3">
            <a:avLst>
              <a:gd name="adj1" fmla="val 99271"/>
            </a:avLst>
          </a:prstGeom>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BE882E8B-3048-7E78-0D9B-965AF05B99B0}"/>
              </a:ext>
            </a:extLst>
          </p:cNvPr>
          <p:cNvCxnSpPr>
            <a:cxnSpLocks/>
          </p:cNvCxnSpPr>
          <p:nvPr/>
        </p:nvCxnSpPr>
        <p:spPr>
          <a:xfrm flipH="1">
            <a:off x="4446722" y="3990610"/>
            <a:ext cx="3558" cy="627064"/>
          </a:xfrm>
          <a:prstGeom prst="line">
            <a:avLst/>
          </a:prstGeom>
        </p:spPr>
        <p:style>
          <a:lnRef idx="2">
            <a:schemeClr val="accent1"/>
          </a:lnRef>
          <a:fillRef idx="0">
            <a:schemeClr val="accent1"/>
          </a:fillRef>
          <a:effectRef idx="1">
            <a:schemeClr val="accent1"/>
          </a:effectRef>
          <a:fontRef idx="minor">
            <a:schemeClr val="tx1"/>
          </a:fontRef>
        </p:style>
      </p:cxnSp>
      <p:sp>
        <p:nvSpPr>
          <p:cNvPr id="12" name="テキスト ボックス 32">
            <a:extLst>
              <a:ext uri="{FF2B5EF4-FFF2-40B4-BE49-F238E27FC236}">
                <a16:creationId xmlns:a16="http://schemas.microsoft.com/office/drawing/2014/main" id="{29B38F18-D3E5-4854-60C6-E321C4F5AF37}"/>
              </a:ext>
            </a:extLst>
          </p:cNvPr>
          <p:cNvSpPr txBox="1"/>
          <p:nvPr/>
        </p:nvSpPr>
        <p:spPr>
          <a:xfrm>
            <a:off x="486987" y="5572383"/>
            <a:ext cx="5150021" cy="540428"/>
          </a:xfrm>
          <a:prstGeom prst="rect">
            <a:avLst/>
          </a:prstGeom>
          <a:noFill/>
          <a:ln w="38100"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endParaRPr kumimoji="1" lang="en-US" altLang="ja-JP" sz="1100" b="1"/>
          </a:p>
          <a:p>
            <a:r>
              <a:rPr kumimoji="1" lang="en-US" altLang="ja-JP" b="1">
                <a:solidFill>
                  <a:schemeClr val="dk1"/>
                </a:solidFill>
                <a:effectLst/>
                <a:latin typeface="Meiryo UI" panose="020B0604030504040204" pitchFamily="50" charset="-128"/>
                <a:ea typeface="Meiryo UI" panose="020B0604030504040204" pitchFamily="50" charset="-128"/>
              </a:rPr>
              <a:t>※</a:t>
            </a:r>
            <a:r>
              <a:rPr kumimoji="1" lang="ja-JP" altLang="en-US" b="1">
                <a:solidFill>
                  <a:schemeClr val="dk1"/>
                </a:solidFill>
                <a:effectLst/>
                <a:latin typeface="Meiryo UI" panose="020B0604030504040204" pitchFamily="50" charset="-128"/>
                <a:ea typeface="Meiryo UI" panose="020B0604030504040204" pitchFamily="50" charset="-128"/>
              </a:rPr>
              <a:t>申請者の計画に併せて適宜修正すること。</a:t>
            </a:r>
            <a:endParaRPr lang="ja-JP" altLang="ja-JP" sz="1800">
              <a:effectLst/>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A9D173A4-E018-A19A-BA26-2270A04B2B47}"/>
              </a:ext>
            </a:extLst>
          </p:cNvPr>
          <p:cNvSpPr txBox="1"/>
          <p:nvPr/>
        </p:nvSpPr>
        <p:spPr>
          <a:xfrm>
            <a:off x="6192000" y="0"/>
            <a:ext cx="2952000" cy="369332"/>
          </a:xfrm>
          <a:prstGeom prst="rect">
            <a:avLst/>
          </a:prstGeom>
          <a:solidFill>
            <a:schemeClr val="accent1"/>
          </a:solidFill>
          <a:ln>
            <a:solidFill>
              <a:schemeClr val="accent1"/>
            </a:solidFill>
          </a:ln>
        </p:spPr>
        <p:txBody>
          <a:bodyPr wrap="square" rtlCol="0">
            <a:spAutoFit/>
          </a:bodyPr>
          <a:lstStyle/>
          <a:p>
            <a:r>
              <a:rPr kumimoji="1" lang="ja-JP" altLang="en-US" b="1">
                <a:solidFill>
                  <a:schemeClr val="bg1"/>
                </a:solidFill>
              </a:rPr>
              <a:t>水電解装置の場合</a:t>
            </a:r>
          </a:p>
        </p:txBody>
      </p:sp>
      <p:sp>
        <p:nvSpPr>
          <p:cNvPr id="14" name="テキスト ボックス 13">
            <a:extLst>
              <a:ext uri="{FF2B5EF4-FFF2-40B4-BE49-F238E27FC236}">
                <a16:creationId xmlns:a16="http://schemas.microsoft.com/office/drawing/2014/main" id="{BCC52304-4C45-8AFE-E72A-A06ABE018D7E}"/>
              </a:ext>
            </a:extLst>
          </p:cNvPr>
          <p:cNvSpPr txBox="1"/>
          <p:nvPr/>
        </p:nvSpPr>
        <p:spPr>
          <a:xfrm>
            <a:off x="6192000" y="360842"/>
            <a:ext cx="2952000" cy="461665"/>
          </a:xfrm>
          <a:prstGeom prst="rect">
            <a:avLst/>
          </a:prstGeom>
          <a:noFill/>
          <a:ln>
            <a:solidFill>
              <a:schemeClr val="accent1"/>
            </a:solidFill>
          </a:ln>
        </p:spPr>
        <p:txBody>
          <a:bodyPr wrap="square" rtlCol="0">
            <a:spAutoFit/>
          </a:bodyPr>
          <a:lstStyle/>
          <a:p>
            <a:r>
              <a:rPr kumimoji="1" lang="ja-JP" altLang="en-US" sz="1200">
                <a:solidFill>
                  <a:schemeClr val="accent1"/>
                </a:solidFill>
              </a:rPr>
              <a:t>採点審査項目</a:t>
            </a:r>
            <a:endParaRPr kumimoji="1" lang="en-US" altLang="ja-JP" sz="1200">
              <a:solidFill>
                <a:schemeClr val="accent1"/>
              </a:solidFill>
            </a:endParaRPr>
          </a:p>
          <a:p>
            <a:r>
              <a:rPr kumimoji="1" lang="ja-JP" altLang="en-US" sz="1200">
                <a:solidFill>
                  <a:schemeClr val="accent1"/>
                </a:solidFill>
              </a:rPr>
              <a:t>　</a:t>
            </a:r>
            <a:r>
              <a:rPr kumimoji="1" lang="en-US" altLang="ja-JP" sz="1200">
                <a:solidFill>
                  <a:schemeClr val="accent1"/>
                </a:solidFill>
              </a:rPr>
              <a:t>3) -</a:t>
            </a:r>
            <a:r>
              <a:rPr kumimoji="1" lang="ja-JP" altLang="en-US" sz="1200">
                <a:solidFill>
                  <a:schemeClr val="accent1"/>
                </a:solidFill>
              </a:rPr>
              <a:t>②ビジネスモデルの実現性</a:t>
            </a:r>
            <a:endParaRPr kumimoji="1" lang="en-US" altLang="ja-JP" sz="1200">
              <a:solidFill>
                <a:schemeClr val="accent1"/>
              </a:solidFill>
            </a:endParaRPr>
          </a:p>
        </p:txBody>
      </p:sp>
    </p:spTree>
    <p:extLst>
      <p:ext uri="{BB962C8B-B14F-4D97-AF65-F5344CB8AC3E}">
        <p14:creationId xmlns:p14="http://schemas.microsoft.com/office/powerpoint/2010/main" val="6566457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847636-D924-381E-D72D-5CD215B5B9E1}"/>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B20244D4-F840-AD5F-1B84-F062F6142FCF}"/>
              </a:ext>
            </a:extLst>
          </p:cNvPr>
          <p:cNvSpPr>
            <a:spLocks noGrp="1"/>
          </p:cNvSpPr>
          <p:nvPr>
            <p:ph type="title"/>
          </p:nvPr>
        </p:nvSpPr>
        <p:spPr>
          <a:xfrm>
            <a:off x="178206" y="202622"/>
            <a:ext cx="8640000" cy="540000"/>
          </a:xfrm>
          <a:ln>
            <a:noFill/>
          </a:ln>
        </p:spPr>
        <p:txBody>
          <a:bodyPr>
            <a:normAutofit/>
          </a:bodyPr>
          <a:lstStyle/>
          <a:p>
            <a:r>
              <a:rPr lang="ja-JP" altLang="en-US"/>
              <a:t>６．ビジネスモデルの実現性</a:t>
            </a:r>
            <a:endParaRPr kumimoji="1" lang="ja-JP" altLang="en-US"/>
          </a:p>
        </p:txBody>
      </p:sp>
      <p:sp>
        <p:nvSpPr>
          <p:cNvPr id="162" name="正方形/長方形 161">
            <a:extLst>
              <a:ext uri="{FF2B5EF4-FFF2-40B4-BE49-F238E27FC236}">
                <a16:creationId xmlns:a16="http://schemas.microsoft.com/office/drawing/2014/main" id="{7D0D046D-3698-33DA-591C-14931881752C}"/>
              </a:ext>
            </a:extLst>
          </p:cNvPr>
          <p:cNvSpPr/>
          <p:nvPr/>
        </p:nvSpPr>
        <p:spPr>
          <a:xfrm>
            <a:off x="178206" y="2136913"/>
            <a:ext cx="8640000" cy="451846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552C6CAA-6AF6-2D95-BF5F-F9D60B64AB63}"/>
              </a:ext>
            </a:extLst>
          </p:cNvPr>
          <p:cNvSpPr txBox="1"/>
          <p:nvPr/>
        </p:nvSpPr>
        <p:spPr>
          <a:xfrm>
            <a:off x="178206" y="1163805"/>
            <a:ext cx="8640000" cy="738664"/>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特別目的会社（</a:t>
            </a:r>
            <a:r>
              <a:rPr kumimoji="1" lang="en-US" altLang="ja-JP" sz="1400" dirty="0">
                <a:latin typeface="Meiryo UI" panose="020B0604030504040204" pitchFamily="50" charset="-128"/>
                <a:ea typeface="Meiryo UI" panose="020B0604030504040204" pitchFamily="50" charset="-128"/>
              </a:rPr>
              <a:t>SPC</a:t>
            </a:r>
            <a:r>
              <a:rPr kumimoji="1" lang="ja-JP" altLang="en-US" sz="1400" dirty="0">
                <a:latin typeface="Meiryo UI" panose="020B0604030504040204" pitchFamily="50" charset="-128"/>
                <a:ea typeface="Meiryo UI" panose="020B0604030504040204" pitchFamily="50" charset="-128"/>
              </a:rPr>
              <a:t>）にて交付申請する場合は、構成員及び役割を以下に記載すること。</a:t>
            </a:r>
            <a:endParaRPr kumimoji="1" lang="en-US" altLang="ja-JP" sz="1400" dirty="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ja-JP" altLang="en-US" sz="1400" dirty="0">
                <a:latin typeface="Meiryo UI" panose="020B0604030504040204" pitchFamily="50" charset="-128"/>
                <a:ea typeface="Meiryo UI" panose="020B0604030504040204" pitchFamily="50" charset="-128"/>
              </a:rPr>
              <a:t>以下は例であるため、必要に応じて役割や会社を追加すること。</a:t>
            </a:r>
            <a:endParaRPr kumimoji="1" lang="en-US" altLang="ja-JP" sz="1400" dirty="0">
              <a:latin typeface="Meiryo UI" panose="020B0604030504040204" pitchFamily="50" charset="-128"/>
              <a:ea typeface="Meiryo UI" panose="020B0604030504040204" pitchFamily="50" charset="-128"/>
            </a:endParaRPr>
          </a:p>
          <a:p>
            <a:pPr marL="324000" indent="-216000">
              <a:buFont typeface="Meiryo UI" panose="020B0604030504040204" pitchFamily="50" charset="-128"/>
              <a:buChar char="※"/>
            </a:pPr>
            <a:r>
              <a:rPr kumimoji="1" lang="en-US" altLang="ja-JP" sz="1400" dirty="0">
                <a:latin typeface="Meiryo UI" panose="020B0604030504040204" pitchFamily="50" charset="-128"/>
                <a:ea typeface="Meiryo UI" panose="020B0604030504040204" pitchFamily="50" charset="-128"/>
              </a:rPr>
              <a:t>1</a:t>
            </a:r>
            <a:r>
              <a:rPr kumimoji="1" lang="ja-JP" altLang="en-US" sz="1400" dirty="0">
                <a:latin typeface="Meiryo UI" panose="020B0604030504040204" pitchFamily="50" charset="-128"/>
                <a:ea typeface="Meiryo UI" panose="020B0604030504040204" pitchFamily="50" charset="-128"/>
              </a:rPr>
              <a:t>ページに収まらない場合は、複数ページの記載も可とする。</a:t>
            </a:r>
            <a:endParaRPr kumimoji="1" lang="en-US" altLang="ja-JP" sz="140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4D994B53-D819-625C-5FA5-6E49B3117F23}"/>
              </a:ext>
            </a:extLst>
          </p:cNvPr>
          <p:cNvSpPr txBox="1"/>
          <p:nvPr/>
        </p:nvSpPr>
        <p:spPr>
          <a:xfrm>
            <a:off x="178206" y="745189"/>
            <a:ext cx="4049507" cy="400110"/>
          </a:xfrm>
          <a:prstGeom prst="rect">
            <a:avLst/>
          </a:prstGeom>
          <a:noFill/>
        </p:spPr>
        <p:txBody>
          <a:bodyPr wrap="non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１</a:t>
            </a:r>
            <a:r>
              <a:rPr kumimoji="1" lang="en-US" altLang="ja-JP" sz="2000" b="1">
                <a:latin typeface="Meiryo UI" panose="020B0604030504040204" pitchFamily="50" charset="-128"/>
                <a:ea typeface="Meiryo UI" panose="020B0604030504040204" pitchFamily="50" charset="-128"/>
              </a:rPr>
              <a:t>) </a:t>
            </a:r>
            <a:r>
              <a:rPr kumimoji="1" lang="ja-JP" altLang="en-US" sz="2000" b="1">
                <a:latin typeface="Meiryo UI" panose="020B0604030504040204" pitchFamily="50" charset="-128"/>
                <a:ea typeface="Meiryo UI" panose="020B0604030504040204" pitchFamily="50" charset="-128"/>
              </a:rPr>
              <a:t>実施体制　</a:t>
            </a:r>
            <a:r>
              <a:rPr kumimoji="1" lang="en-US" altLang="ja-JP" sz="2000" b="1">
                <a:latin typeface="Meiryo UI" panose="020B0604030504040204" pitchFamily="50" charset="-128"/>
                <a:ea typeface="Meiryo UI" panose="020B0604030504040204" pitchFamily="50" charset="-128"/>
              </a:rPr>
              <a:t>A.</a:t>
            </a:r>
            <a:r>
              <a:rPr kumimoji="1" lang="ja-JP" altLang="en-US" sz="2000" b="1">
                <a:latin typeface="Meiryo UI" panose="020B0604030504040204" pitchFamily="50" charset="-128"/>
                <a:ea typeface="Meiryo UI" panose="020B0604030504040204" pitchFamily="50" charset="-128"/>
              </a:rPr>
              <a:t>概要（体制図）</a:t>
            </a:r>
          </a:p>
        </p:txBody>
      </p:sp>
      <p:sp>
        <p:nvSpPr>
          <p:cNvPr id="13" name="テキスト ボックス 12">
            <a:extLst>
              <a:ext uri="{FF2B5EF4-FFF2-40B4-BE49-F238E27FC236}">
                <a16:creationId xmlns:a16="http://schemas.microsoft.com/office/drawing/2014/main" id="{ABDB213D-C310-6B86-A597-51D5420A8414}"/>
              </a:ext>
            </a:extLst>
          </p:cNvPr>
          <p:cNvSpPr txBox="1"/>
          <p:nvPr/>
        </p:nvSpPr>
        <p:spPr>
          <a:xfrm>
            <a:off x="7674911" y="822468"/>
            <a:ext cx="1467319" cy="307777"/>
          </a:xfrm>
          <a:prstGeom prst="rect">
            <a:avLst/>
          </a:prstGeom>
          <a:solidFill>
            <a:schemeClr val="bg1"/>
          </a:solidFill>
          <a:ln>
            <a:solidFill>
              <a:srgbClr val="FF0000"/>
            </a:solidFill>
          </a:ln>
        </p:spPr>
        <p:txBody>
          <a:bodyPr wrap="square" rtlCol="0">
            <a:spAutoFit/>
          </a:bodyPr>
          <a:lstStyle/>
          <a:p>
            <a:r>
              <a:rPr kumimoji="1" lang="en-US" altLang="ja-JP" sz="1400">
                <a:solidFill>
                  <a:srgbClr val="FF0000"/>
                </a:solidFill>
              </a:rPr>
              <a:t>SPC</a:t>
            </a:r>
            <a:r>
              <a:rPr kumimoji="1" lang="ja-JP" altLang="en-US" sz="1400">
                <a:solidFill>
                  <a:srgbClr val="FF0000"/>
                </a:solidFill>
              </a:rPr>
              <a:t>の場合のみ</a:t>
            </a:r>
            <a:endParaRPr kumimoji="1" lang="en-US" altLang="ja-JP" sz="1400">
              <a:solidFill>
                <a:srgbClr val="FF0000"/>
              </a:solidFill>
            </a:endParaRPr>
          </a:p>
        </p:txBody>
      </p:sp>
      <p:sp>
        <p:nvSpPr>
          <p:cNvPr id="15" name="正方形/長方形 14">
            <a:extLst>
              <a:ext uri="{FF2B5EF4-FFF2-40B4-BE49-F238E27FC236}">
                <a16:creationId xmlns:a16="http://schemas.microsoft.com/office/drawing/2014/main" id="{D55B5D1E-4FA9-0938-D3C5-FDF187D331CF}"/>
              </a:ext>
            </a:extLst>
          </p:cNvPr>
          <p:cNvSpPr/>
          <p:nvPr/>
        </p:nvSpPr>
        <p:spPr>
          <a:xfrm>
            <a:off x="3411778" y="3401931"/>
            <a:ext cx="2239371" cy="421453"/>
          </a:xfrm>
          <a:prstGeom prst="rect">
            <a:avLst/>
          </a:prstGeom>
          <a:solidFill>
            <a:srgbClr val="FFFFCC"/>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1100" kern="1200">
                <a:solidFill>
                  <a:schemeClr val="tx1"/>
                </a:solidFill>
                <a:latin typeface="Meiryo UI" panose="020B0604030504040204" pitchFamily="50" charset="-128"/>
                <a:ea typeface="Meiryo UI" panose="020B0604030504040204" pitchFamily="50" charset="-128"/>
              </a:rPr>
              <a:t>SPC</a:t>
            </a:r>
            <a:r>
              <a:rPr kumimoji="1" lang="ja-JP" altLang="en-US" sz="1100" kern="1200">
                <a:solidFill>
                  <a:schemeClr val="tx1"/>
                </a:solidFill>
                <a:latin typeface="Meiryo UI" panose="020B0604030504040204" pitchFamily="50" charset="-128"/>
                <a:ea typeface="Meiryo UI" panose="020B0604030504040204" pitchFamily="50" charset="-128"/>
              </a:rPr>
              <a:t>運営管理会社名</a:t>
            </a:r>
            <a:endParaRPr kumimoji="1" lang="en-US" altLang="ja-JP" sz="1100" kern="1200">
              <a:solidFill>
                <a:schemeClr val="tx1"/>
              </a:solidFill>
              <a:latin typeface="Meiryo UI" panose="020B0604030504040204" pitchFamily="50" charset="-128"/>
              <a:ea typeface="Meiryo UI" panose="020B0604030504040204" pitchFamily="50" charset="-128"/>
            </a:endParaRPr>
          </a:p>
          <a:p>
            <a:pPr algn="l"/>
            <a:endParaRPr kumimoji="1" lang="ja-JP" altLang="en-US" sz="1100" kern="1200">
              <a:solidFill>
                <a:schemeClr val="tx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D307A07D-D786-85D5-75C6-2D42061145FD}"/>
              </a:ext>
            </a:extLst>
          </p:cNvPr>
          <p:cNvSpPr/>
          <p:nvPr/>
        </p:nvSpPr>
        <p:spPr>
          <a:xfrm>
            <a:off x="3472133" y="4162081"/>
            <a:ext cx="2122889" cy="662231"/>
          </a:xfrm>
          <a:prstGeom prst="rect">
            <a:avLst/>
          </a:prstGeom>
          <a:solidFill>
            <a:srgbClr val="FFFFCC"/>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1100" kern="1200">
                <a:solidFill>
                  <a:schemeClr val="tx1"/>
                </a:solidFill>
                <a:latin typeface="Meiryo UI" panose="020B0604030504040204" pitchFamily="50" charset="-128"/>
                <a:ea typeface="Meiryo UI" panose="020B0604030504040204" pitchFamily="50" charset="-128"/>
              </a:rPr>
              <a:t>特別目的会社名（</a:t>
            </a:r>
            <a:r>
              <a:rPr kumimoji="1" lang="en-US" altLang="ja-JP" sz="1100" kern="1200">
                <a:solidFill>
                  <a:schemeClr val="tx1"/>
                </a:solidFill>
                <a:latin typeface="Meiryo UI" panose="020B0604030504040204" pitchFamily="50" charset="-128"/>
                <a:ea typeface="Meiryo UI" panose="020B0604030504040204" pitchFamily="50" charset="-128"/>
              </a:rPr>
              <a:t>SPC</a:t>
            </a:r>
            <a:r>
              <a:rPr kumimoji="1" lang="ja-JP" altLang="en-US" sz="1100" kern="1200">
                <a:solidFill>
                  <a:schemeClr val="tx1"/>
                </a:solidFill>
                <a:latin typeface="Meiryo UI" panose="020B0604030504040204" pitchFamily="50" charset="-128"/>
                <a:ea typeface="Meiryo UI" panose="020B0604030504040204" pitchFamily="50" charset="-128"/>
              </a:rPr>
              <a:t>社名）</a:t>
            </a:r>
            <a:endParaRPr kumimoji="1" lang="en-US" altLang="ja-JP" sz="1100" kern="1200">
              <a:solidFill>
                <a:schemeClr val="tx1"/>
              </a:solidFill>
              <a:latin typeface="Meiryo UI" panose="020B0604030504040204" pitchFamily="50" charset="-128"/>
              <a:ea typeface="Meiryo UI" panose="020B0604030504040204" pitchFamily="50" charset="-128"/>
            </a:endParaRPr>
          </a:p>
          <a:p>
            <a:pPr algn="l"/>
            <a:endParaRPr kumimoji="1" lang="en-US" altLang="ja-JP">
              <a:solidFill>
                <a:schemeClr val="tx1"/>
              </a:solidFill>
              <a:latin typeface="Meiryo UI" panose="020B0604030504040204" pitchFamily="50" charset="-128"/>
              <a:ea typeface="Meiryo UI" panose="020B0604030504040204" pitchFamily="50" charset="-128"/>
            </a:endParaRPr>
          </a:p>
          <a:p>
            <a:pPr algn="l"/>
            <a:r>
              <a:rPr kumimoji="1" lang="ja-JP" altLang="en-US">
                <a:solidFill>
                  <a:schemeClr val="tx1"/>
                </a:solidFill>
                <a:latin typeface="Meiryo UI" panose="020B0604030504040204" pitchFamily="50" charset="-128"/>
                <a:ea typeface="Meiryo UI" panose="020B0604030504040204" pitchFamily="50" charset="-128"/>
              </a:rPr>
              <a:t>代表社員（予定）：○○ ○○</a:t>
            </a:r>
            <a:endParaRPr kumimoji="1" lang="ja-JP" altLang="en-US" sz="1100" kern="1200">
              <a:solidFill>
                <a:schemeClr val="tx1"/>
              </a:solidFill>
              <a:latin typeface="Meiryo UI" panose="020B0604030504040204" pitchFamily="50" charset="-128"/>
              <a:ea typeface="Meiryo UI" panose="020B0604030504040204" pitchFamily="50" charset="-128"/>
            </a:endParaRPr>
          </a:p>
        </p:txBody>
      </p:sp>
      <p:cxnSp>
        <p:nvCxnSpPr>
          <p:cNvPr id="17" name="直線矢印コネクタ 16">
            <a:extLst>
              <a:ext uri="{FF2B5EF4-FFF2-40B4-BE49-F238E27FC236}">
                <a16:creationId xmlns:a16="http://schemas.microsoft.com/office/drawing/2014/main" id="{F42A5176-DCAF-0CFD-7316-10BEE27CDF00}"/>
              </a:ext>
            </a:extLst>
          </p:cNvPr>
          <p:cNvCxnSpPr>
            <a:stCxn id="15" idx="2"/>
            <a:endCxn id="16" idx="0"/>
          </p:cNvCxnSpPr>
          <p:nvPr/>
        </p:nvCxnSpPr>
        <p:spPr>
          <a:xfrm>
            <a:off x="4539481" y="3823384"/>
            <a:ext cx="1179" cy="33869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8" name="四角形: 角を丸くする 17">
            <a:extLst>
              <a:ext uri="{FF2B5EF4-FFF2-40B4-BE49-F238E27FC236}">
                <a16:creationId xmlns:a16="http://schemas.microsoft.com/office/drawing/2014/main" id="{E3E4E2AE-BABB-BB54-E4E0-56010906E36A}"/>
              </a:ext>
            </a:extLst>
          </p:cNvPr>
          <p:cNvSpPr/>
          <p:nvPr/>
        </p:nvSpPr>
        <p:spPr>
          <a:xfrm>
            <a:off x="6372326" y="2571669"/>
            <a:ext cx="2239371" cy="1952546"/>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kern="1200"/>
          </a:p>
        </p:txBody>
      </p:sp>
      <p:sp>
        <p:nvSpPr>
          <p:cNvPr id="19" name="正方形/長方形 18">
            <a:extLst>
              <a:ext uri="{FF2B5EF4-FFF2-40B4-BE49-F238E27FC236}">
                <a16:creationId xmlns:a16="http://schemas.microsoft.com/office/drawing/2014/main" id="{5AC923AF-C4D0-AC20-4CA7-1343B12BBFBB}"/>
              </a:ext>
            </a:extLst>
          </p:cNvPr>
          <p:cNvSpPr/>
          <p:nvPr/>
        </p:nvSpPr>
        <p:spPr>
          <a:xfrm>
            <a:off x="6625035" y="2951045"/>
            <a:ext cx="1921627" cy="418024"/>
          </a:xfrm>
          <a:prstGeom prst="rect">
            <a:avLst/>
          </a:prstGeom>
          <a:solidFill>
            <a:srgbClr val="FFFF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1100" kern="1200">
                <a:solidFill>
                  <a:schemeClr val="tx1"/>
                </a:solidFill>
                <a:latin typeface="Meiryo UI" panose="020B0604030504040204" pitchFamily="50" charset="-128"/>
                <a:ea typeface="Meiryo UI" panose="020B0604030504040204" pitchFamily="50" charset="-128"/>
              </a:rPr>
              <a:t>出資社名：</a:t>
            </a:r>
            <a:endParaRPr kumimoji="1" lang="en-US" altLang="ja-JP" sz="1100" kern="1200">
              <a:solidFill>
                <a:schemeClr val="tx1"/>
              </a:solidFill>
              <a:latin typeface="Meiryo UI" panose="020B0604030504040204" pitchFamily="50" charset="-128"/>
              <a:ea typeface="Meiryo UI" panose="020B0604030504040204" pitchFamily="50" charset="-128"/>
            </a:endParaRPr>
          </a:p>
          <a:p>
            <a:pPr algn="l"/>
            <a:r>
              <a:rPr kumimoji="1" lang="ja-JP" altLang="en-US" sz="1100" kern="1200">
                <a:solidFill>
                  <a:schemeClr val="tx1"/>
                </a:solidFill>
                <a:latin typeface="Meiryo UI" panose="020B0604030504040204" pitchFamily="50" charset="-128"/>
                <a:ea typeface="Meiryo UI" panose="020B0604030504040204" pitchFamily="50" charset="-128"/>
              </a:rPr>
              <a:t>出資比率</a:t>
            </a:r>
            <a:r>
              <a:rPr kumimoji="1" lang="en-US" altLang="ja-JP" sz="1100" kern="1200">
                <a:solidFill>
                  <a:schemeClr val="tx1"/>
                </a:solidFill>
                <a:latin typeface="Meiryo UI" panose="020B0604030504040204" pitchFamily="50" charset="-128"/>
                <a:ea typeface="Meiryo UI" panose="020B0604030504040204" pitchFamily="50" charset="-128"/>
              </a:rPr>
              <a:t>(</a:t>
            </a:r>
            <a:r>
              <a:rPr kumimoji="1" lang="ja-JP" altLang="en-US" sz="1100" kern="1200">
                <a:solidFill>
                  <a:schemeClr val="tx1"/>
                </a:solidFill>
                <a:latin typeface="Meiryo UI" panose="020B0604030504040204" pitchFamily="50" charset="-128"/>
                <a:ea typeface="Meiryo UI" panose="020B0604030504040204" pitchFamily="50" charset="-128"/>
              </a:rPr>
              <a:t>％</a:t>
            </a:r>
            <a:r>
              <a:rPr kumimoji="1" lang="en-US" altLang="ja-JP" sz="1100" kern="1200">
                <a:solidFill>
                  <a:schemeClr val="tx1"/>
                </a:solidFill>
                <a:latin typeface="Meiryo UI" panose="020B0604030504040204" pitchFamily="50" charset="-128"/>
                <a:ea typeface="Meiryo UI" panose="020B0604030504040204" pitchFamily="50" charset="-128"/>
              </a:rPr>
              <a:t>)</a:t>
            </a:r>
            <a:r>
              <a:rPr kumimoji="1" lang="ja-JP" altLang="en-US" sz="1100" kern="1200">
                <a:solidFill>
                  <a:schemeClr val="tx1"/>
                </a:solidFill>
                <a:latin typeface="Meiryo UI" panose="020B0604030504040204" pitchFamily="50" charset="-128"/>
                <a:ea typeface="Meiryo UI" panose="020B0604030504040204" pitchFamily="50" charset="-128"/>
              </a:rPr>
              <a:t>：</a:t>
            </a:r>
            <a:endParaRPr kumimoji="1" lang="en-US" altLang="ja-JP" sz="1100" kern="120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8BA05EA1-9126-6E85-577F-D99107EF729E}"/>
              </a:ext>
            </a:extLst>
          </p:cNvPr>
          <p:cNvSpPr/>
          <p:nvPr/>
        </p:nvSpPr>
        <p:spPr>
          <a:xfrm>
            <a:off x="6628211" y="3431183"/>
            <a:ext cx="1924239" cy="418026"/>
          </a:xfrm>
          <a:prstGeom prst="rect">
            <a:avLst/>
          </a:prstGeom>
          <a:solidFill>
            <a:srgbClr val="FFFF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ja-JP" sz="1100">
                <a:solidFill>
                  <a:schemeClr val="tx1"/>
                </a:solidFill>
                <a:effectLst/>
                <a:latin typeface="Meiryo UI" panose="020B0604030504040204" pitchFamily="50" charset="-128"/>
                <a:ea typeface="Meiryo UI" panose="020B0604030504040204" pitchFamily="50" charset="-128"/>
              </a:rPr>
              <a:t>出資社名：</a:t>
            </a:r>
            <a:endParaRPr lang="ja-JP" altLang="ja-JP">
              <a:solidFill>
                <a:schemeClr val="tx1"/>
              </a:solidFill>
              <a:effectLst/>
              <a:latin typeface="Meiryo UI" panose="020B0604030504040204" pitchFamily="50" charset="-128"/>
              <a:ea typeface="Meiryo UI" panose="020B0604030504040204" pitchFamily="50" charset="-128"/>
            </a:endParaRPr>
          </a:p>
          <a:p>
            <a:pPr algn="l"/>
            <a:r>
              <a:rPr kumimoji="1" lang="ja-JP" altLang="ja-JP" sz="1100">
                <a:solidFill>
                  <a:schemeClr val="tx1"/>
                </a:solidFill>
                <a:effectLst/>
                <a:latin typeface="Meiryo UI" panose="020B0604030504040204" pitchFamily="50" charset="-128"/>
                <a:ea typeface="Meiryo UI" panose="020B0604030504040204" pitchFamily="50" charset="-128"/>
              </a:rPr>
              <a:t>出資比率</a:t>
            </a:r>
            <a:r>
              <a:rPr kumimoji="1" lang="en-US" altLang="ja-JP" sz="1100">
                <a:solidFill>
                  <a:schemeClr val="tx1"/>
                </a:solidFill>
                <a:effectLst/>
                <a:latin typeface="Meiryo UI" panose="020B0604030504040204" pitchFamily="50" charset="-128"/>
                <a:ea typeface="Meiryo UI" panose="020B0604030504040204" pitchFamily="50" charset="-128"/>
              </a:rPr>
              <a:t>(</a:t>
            </a:r>
            <a:r>
              <a:rPr kumimoji="1" lang="ja-JP" altLang="ja-JP" sz="1100">
                <a:solidFill>
                  <a:schemeClr val="tx1"/>
                </a:solidFill>
                <a:effectLst/>
                <a:latin typeface="Meiryo UI" panose="020B0604030504040204" pitchFamily="50" charset="-128"/>
                <a:ea typeface="Meiryo UI" panose="020B0604030504040204" pitchFamily="50" charset="-128"/>
              </a:rPr>
              <a:t>％</a:t>
            </a:r>
            <a:r>
              <a:rPr kumimoji="1" lang="en-US" altLang="ja-JP" sz="1100">
                <a:solidFill>
                  <a:schemeClr val="tx1"/>
                </a:solidFill>
                <a:effectLst/>
                <a:latin typeface="Meiryo UI" panose="020B0604030504040204" pitchFamily="50" charset="-128"/>
                <a:ea typeface="Meiryo UI" panose="020B0604030504040204" pitchFamily="50" charset="-128"/>
              </a:rPr>
              <a:t>)</a:t>
            </a:r>
            <a:r>
              <a:rPr kumimoji="1" lang="ja-JP" altLang="ja-JP" sz="1100">
                <a:solidFill>
                  <a:schemeClr val="tx1"/>
                </a:solidFill>
                <a:effectLst/>
                <a:latin typeface="Meiryo UI" panose="020B0604030504040204" pitchFamily="50" charset="-128"/>
                <a:ea typeface="Meiryo UI" panose="020B0604030504040204" pitchFamily="50" charset="-128"/>
              </a:rPr>
              <a:t>：</a:t>
            </a:r>
            <a:endParaRPr lang="ja-JP" altLang="ja-JP">
              <a:solidFill>
                <a:schemeClr val="tx1"/>
              </a:solidFill>
              <a:effectLst/>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F8EAE5D6-8B32-E987-A139-E9D20EBB0A77}"/>
              </a:ext>
            </a:extLst>
          </p:cNvPr>
          <p:cNvSpPr/>
          <p:nvPr/>
        </p:nvSpPr>
        <p:spPr>
          <a:xfrm>
            <a:off x="6628210" y="3904420"/>
            <a:ext cx="1924239" cy="418025"/>
          </a:xfrm>
          <a:prstGeom prst="rect">
            <a:avLst/>
          </a:prstGeom>
          <a:solidFill>
            <a:srgbClr val="FFFF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ja-JP" sz="1100">
                <a:solidFill>
                  <a:schemeClr val="tx1"/>
                </a:solidFill>
                <a:effectLst/>
                <a:latin typeface="Meiryo UI" panose="020B0604030504040204" pitchFamily="50" charset="-128"/>
                <a:ea typeface="Meiryo UI" panose="020B0604030504040204" pitchFamily="50" charset="-128"/>
              </a:rPr>
              <a:t>出資社名：</a:t>
            </a:r>
            <a:endParaRPr lang="ja-JP" altLang="ja-JP">
              <a:solidFill>
                <a:schemeClr val="tx1"/>
              </a:solidFill>
              <a:effectLst/>
              <a:latin typeface="Meiryo UI" panose="020B0604030504040204" pitchFamily="50" charset="-128"/>
              <a:ea typeface="Meiryo UI" panose="020B0604030504040204" pitchFamily="50" charset="-128"/>
            </a:endParaRPr>
          </a:p>
          <a:p>
            <a:r>
              <a:rPr kumimoji="1" lang="ja-JP" altLang="ja-JP" sz="1100">
                <a:solidFill>
                  <a:schemeClr val="tx1"/>
                </a:solidFill>
                <a:effectLst/>
                <a:latin typeface="Meiryo UI" panose="020B0604030504040204" pitchFamily="50" charset="-128"/>
                <a:ea typeface="Meiryo UI" panose="020B0604030504040204" pitchFamily="50" charset="-128"/>
              </a:rPr>
              <a:t>出資比率</a:t>
            </a:r>
            <a:r>
              <a:rPr kumimoji="1" lang="en-US" altLang="ja-JP" sz="1100">
                <a:solidFill>
                  <a:schemeClr val="tx1"/>
                </a:solidFill>
                <a:effectLst/>
                <a:latin typeface="Meiryo UI" panose="020B0604030504040204" pitchFamily="50" charset="-128"/>
                <a:ea typeface="Meiryo UI" panose="020B0604030504040204" pitchFamily="50" charset="-128"/>
              </a:rPr>
              <a:t>(</a:t>
            </a:r>
            <a:r>
              <a:rPr kumimoji="1" lang="ja-JP" altLang="ja-JP" sz="1100">
                <a:solidFill>
                  <a:schemeClr val="tx1"/>
                </a:solidFill>
                <a:effectLst/>
                <a:latin typeface="Meiryo UI" panose="020B0604030504040204" pitchFamily="50" charset="-128"/>
                <a:ea typeface="Meiryo UI" panose="020B0604030504040204" pitchFamily="50" charset="-128"/>
              </a:rPr>
              <a:t>％</a:t>
            </a:r>
            <a:r>
              <a:rPr kumimoji="1" lang="en-US" altLang="ja-JP" sz="1100">
                <a:solidFill>
                  <a:schemeClr val="tx1"/>
                </a:solidFill>
                <a:effectLst/>
                <a:latin typeface="Meiryo UI" panose="020B0604030504040204" pitchFamily="50" charset="-128"/>
                <a:ea typeface="Meiryo UI" panose="020B0604030504040204" pitchFamily="50" charset="-128"/>
              </a:rPr>
              <a:t>)</a:t>
            </a:r>
            <a:r>
              <a:rPr kumimoji="1" lang="ja-JP" altLang="ja-JP" sz="1100">
                <a:solidFill>
                  <a:schemeClr val="tx1"/>
                </a:solidFill>
                <a:effectLst/>
                <a:latin typeface="Meiryo UI" panose="020B0604030504040204" pitchFamily="50" charset="-128"/>
                <a:ea typeface="Meiryo UI" panose="020B0604030504040204" pitchFamily="50" charset="-128"/>
              </a:rPr>
              <a:t>：</a:t>
            </a:r>
            <a:endParaRPr lang="ja-JP" altLang="ja-JP">
              <a:solidFill>
                <a:schemeClr val="tx1"/>
              </a:solidFill>
              <a:effectLst/>
              <a:latin typeface="Meiryo UI" panose="020B0604030504040204" pitchFamily="50" charset="-128"/>
              <a:ea typeface="Meiryo UI" panose="020B0604030504040204" pitchFamily="50" charset="-128"/>
            </a:endParaRPr>
          </a:p>
        </p:txBody>
      </p:sp>
      <p:cxnSp>
        <p:nvCxnSpPr>
          <p:cNvPr id="23" name="コネクタ: カギ線 22">
            <a:extLst>
              <a:ext uri="{FF2B5EF4-FFF2-40B4-BE49-F238E27FC236}">
                <a16:creationId xmlns:a16="http://schemas.microsoft.com/office/drawing/2014/main" id="{10B28A52-DE98-1ADB-DF60-50D8D30D07B0}"/>
              </a:ext>
            </a:extLst>
          </p:cNvPr>
          <p:cNvCxnSpPr>
            <a:stCxn id="19" idx="1"/>
            <a:endCxn id="22" idx="1"/>
          </p:cNvCxnSpPr>
          <p:nvPr/>
        </p:nvCxnSpPr>
        <p:spPr>
          <a:xfrm rot="10800000" flipH="1" flipV="1">
            <a:off x="6625035" y="3160058"/>
            <a:ext cx="3176" cy="953375"/>
          </a:xfrm>
          <a:prstGeom prst="bentConnector3">
            <a:avLst>
              <a:gd name="adj1" fmla="val -4079229"/>
            </a:avLst>
          </a:prstGeom>
        </p:spPr>
        <p:style>
          <a:lnRef idx="2">
            <a:schemeClr val="dk1"/>
          </a:lnRef>
          <a:fillRef idx="0">
            <a:schemeClr val="dk1"/>
          </a:fillRef>
          <a:effectRef idx="1">
            <a:schemeClr val="dk1"/>
          </a:effectRef>
          <a:fontRef idx="minor">
            <a:schemeClr val="tx1"/>
          </a:fontRef>
        </p:style>
      </p:cxnSp>
      <p:sp>
        <p:nvSpPr>
          <p:cNvPr id="24" name="テキスト ボックス 10">
            <a:extLst>
              <a:ext uri="{FF2B5EF4-FFF2-40B4-BE49-F238E27FC236}">
                <a16:creationId xmlns:a16="http://schemas.microsoft.com/office/drawing/2014/main" id="{38E37F36-83DB-B860-DA48-D904704D2BD2}"/>
              </a:ext>
            </a:extLst>
          </p:cNvPr>
          <p:cNvSpPr txBox="1"/>
          <p:nvPr/>
        </p:nvSpPr>
        <p:spPr>
          <a:xfrm>
            <a:off x="6534679" y="2668681"/>
            <a:ext cx="1026866" cy="30095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200" kern="1200">
                <a:latin typeface="Meiryo UI" panose="020B0604030504040204" pitchFamily="50" charset="-128"/>
                <a:ea typeface="Meiryo UI" panose="020B0604030504040204" pitchFamily="50" charset="-128"/>
              </a:rPr>
              <a:t>社員持分</a:t>
            </a:r>
          </a:p>
        </p:txBody>
      </p:sp>
      <p:sp>
        <p:nvSpPr>
          <p:cNvPr id="25" name="正方形/長方形 24">
            <a:extLst>
              <a:ext uri="{FF2B5EF4-FFF2-40B4-BE49-F238E27FC236}">
                <a16:creationId xmlns:a16="http://schemas.microsoft.com/office/drawing/2014/main" id="{40AAADE4-1E46-2CF7-0F59-379310D9BF50}"/>
              </a:ext>
            </a:extLst>
          </p:cNvPr>
          <p:cNvSpPr/>
          <p:nvPr/>
        </p:nvSpPr>
        <p:spPr>
          <a:xfrm>
            <a:off x="4340210" y="5229619"/>
            <a:ext cx="1343010" cy="1115501"/>
          </a:xfrm>
          <a:prstGeom prst="rect">
            <a:avLst/>
          </a:prstGeom>
          <a:solidFill>
            <a:srgbClr val="FFFFCC"/>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1200" kern="1200">
                <a:solidFill>
                  <a:schemeClr val="tx1"/>
                </a:solidFill>
                <a:latin typeface="Meiryo UI" panose="020B0604030504040204" pitchFamily="50" charset="-128"/>
                <a:ea typeface="Meiryo UI" panose="020B0604030504040204" pitchFamily="50" charset="-128"/>
              </a:rPr>
              <a:t>金融機関：</a:t>
            </a:r>
            <a:endParaRPr kumimoji="1" lang="en-US" altLang="ja-JP" sz="1200" kern="1200">
              <a:solidFill>
                <a:schemeClr val="tx1"/>
              </a:solidFill>
              <a:latin typeface="Meiryo UI" panose="020B0604030504040204" pitchFamily="50" charset="-128"/>
              <a:ea typeface="Meiryo UI" panose="020B0604030504040204" pitchFamily="50" charset="-128"/>
            </a:endParaRPr>
          </a:p>
          <a:p>
            <a:pPr algn="l"/>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kern="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2A1C0CD0-6ACD-83E2-BECC-286F01E6E862}"/>
              </a:ext>
            </a:extLst>
          </p:cNvPr>
          <p:cNvSpPr/>
          <p:nvPr/>
        </p:nvSpPr>
        <p:spPr>
          <a:xfrm>
            <a:off x="3035374" y="5240556"/>
            <a:ext cx="1180559" cy="1111353"/>
          </a:xfrm>
          <a:prstGeom prst="rect">
            <a:avLst/>
          </a:prstGeom>
          <a:solidFill>
            <a:srgbClr val="FFFFCC"/>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1100" kern="1200">
                <a:solidFill>
                  <a:schemeClr val="tx1"/>
                </a:solidFill>
                <a:latin typeface="Meiryo UI" panose="020B0604030504040204" pitchFamily="50" charset="-128"/>
                <a:ea typeface="Meiryo UI" panose="020B0604030504040204" pitchFamily="50" charset="-128"/>
              </a:rPr>
              <a:t>事業実施場所</a:t>
            </a:r>
            <a:endParaRPr kumimoji="1" lang="en-US" altLang="ja-JP" sz="1100" kern="1200">
              <a:solidFill>
                <a:schemeClr val="tx1"/>
              </a:solidFill>
              <a:latin typeface="Meiryo UI" panose="020B0604030504040204" pitchFamily="50" charset="-128"/>
              <a:ea typeface="Meiryo UI" panose="020B0604030504040204" pitchFamily="50" charset="-128"/>
            </a:endParaRPr>
          </a:p>
          <a:p>
            <a:pPr algn="l"/>
            <a:r>
              <a:rPr kumimoji="1" lang="ja-JP" altLang="en-US" sz="1100" kern="1200">
                <a:solidFill>
                  <a:schemeClr val="tx1"/>
                </a:solidFill>
                <a:latin typeface="Meiryo UI" panose="020B0604030504040204" pitchFamily="50" charset="-128"/>
                <a:ea typeface="Meiryo UI" panose="020B0604030504040204" pitchFamily="50" charset="-128"/>
              </a:rPr>
              <a:t>土地所有者</a:t>
            </a:r>
            <a:endParaRPr kumimoji="1" lang="en-US" altLang="ja-JP" sz="1100" kern="1200">
              <a:solidFill>
                <a:schemeClr val="tx1"/>
              </a:solidFill>
              <a:latin typeface="Meiryo UI" panose="020B0604030504040204" pitchFamily="50" charset="-128"/>
              <a:ea typeface="Meiryo UI" panose="020B0604030504040204" pitchFamily="50" charset="-128"/>
            </a:endParaRPr>
          </a:p>
          <a:p>
            <a:pPr algn="l"/>
            <a:r>
              <a:rPr kumimoji="1" lang="ja-JP" altLang="en-US" sz="1100" kern="1200">
                <a:solidFill>
                  <a:schemeClr val="tx1"/>
                </a:solidFill>
                <a:latin typeface="Meiryo UI" panose="020B0604030504040204" pitchFamily="50" charset="-128"/>
                <a:ea typeface="Meiryo UI" panose="020B0604030504040204" pitchFamily="50" charset="-128"/>
              </a:rPr>
              <a:t>（用地名義）：</a:t>
            </a:r>
            <a:endParaRPr kumimoji="1" lang="en-US" altLang="ja-JP" sz="1100" kern="1200">
              <a:solidFill>
                <a:schemeClr val="tx1"/>
              </a:solidFill>
              <a:latin typeface="Meiryo UI" panose="020B0604030504040204" pitchFamily="50" charset="-128"/>
              <a:ea typeface="Meiryo UI" panose="020B0604030504040204" pitchFamily="50" charset="-128"/>
            </a:endParaRPr>
          </a:p>
          <a:p>
            <a:pPr algn="l"/>
            <a:r>
              <a:rPr kumimoji="1" lang="ja-JP" altLang="en-US">
                <a:solidFill>
                  <a:schemeClr val="tx1"/>
                </a:solidFill>
                <a:latin typeface="Meiryo UI" panose="020B0604030504040204" pitchFamily="50" charset="-128"/>
                <a:ea typeface="Meiryo UI" panose="020B0604030504040204" pitchFamily="50" charset="-128"/>
              </a:rPr>
              <a:t>○○ ○○</a:t>
            </a:r>
            <a:endParaRPr kumimoji="1" lang="en-US" altLang="ja-JP" sz="1100" kern="1200">
              <a:solidFill>
                <a:schemeClr val="tx1"/>
              </a:solidFill>
              <a:latin typeface="Meiryo UI" panose="020B0604030504040204" pitchFamily="50" charset="-128"/>
              <a:ea typeface="Meiryo UI" panose="020B0604030504040204" pitchFamily="50" charset="-128"/>
            </a:endParaRPr>
          </a:p>
          <a:p>
            <a:pPr algn="l"/>
            <a:endParaRPr kumimoji="1" lang="en-US" altLang="ja-JP" sz="1100" kern="1200">
              <a:solidFill>
                <a:schemeClr val="tx1"/>
              </a:solidFill>
              <a:latin typeface="Meiryo UI" panose="020B0604030504040204" pitchFamily="50" charset="-128"/>
              <a:ea typeface="Meiryo UI" panose="020B0604030504040204" pitchFamily="50" charset="-128"/>
            </a:endParaRPr>
          </a:p>
        </p:txBody>
      </p:sp>
      <p:sp>
        <p:nvSpPr>
          <p:cNvPr id="28" name="テキスト ボックス 16">
            <a:extLst>
              <a:ext uri="{FF2B5EF4-FFF2-40B4-BE49-F238E27FC236}">
                <a16:creationId xmlns:a16="http://schemas.microsoft.com/office/drawing/2014/main" id="{F286E4FA-C842-FB8B-B70E-102679889B21}"/>
              </a:ext>
            </a:extLst>
          </p:cNvPr>
          <p:cNvSpPr txBox="1"/>
          <p:nvPr/>
        </p:nvSpPr>
        <p:spPr>
          <a:xfrm>
            <a:off x="6543145" y="4691170"/>
            <a:ext cx="2011778" cy="26518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200" kern="1200">
                <a:latin typeface="Meiryo UI" panose="020B0604030504040204" pitchFamily="50" charset="-128"/>
                <a:ea typeface="Meiryo UI" panose="020B0604030504040204" pitchFamily="50" charset="-128"/>
              </a:rPr>
              <a:t>匿名組合持分</a:t>
            </a:r>
          </a:p>
        </p:txBody>
      </p:sp>
      <p:sp>
        <p:nvSpPr>
          <p:cNvPr id="29" name="四角形: 角を丸くする 28">
            <a:extLst>
              <a:ext uri="{FF2B5EF4-FFF2-40B4-BE49-F238E27FC236}">
                <a16:creationId xmlns:a16="http://schemas.microsoft.com/office/drawing/2014/main" id="{C3E4A0DF-6AD3-592C-EACB-A6DF873F56D9}"/>
              </a:ext>
            </a:extLst>
          </p:cNvPr>
          <p:cNvSpPr/>
          <p:nvPr/>
        </p:nvSpPr>
        <p:spPr>
          <a:xfrm>
            <a:off x="6352338" y="4619910"/>
            <a:ext cx="2259360" cy="900358"/>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kern="1200"/>
          </a:p>
        </p:txBody>
      </p:sp>
      <p:cxnSp>
        <p:nvCxnSpPr>
          <p:cNvPr id="35" name="コネクタ: カギ線 34">
            <a:extLst>
              <a:ext uri="{FF2B5EF4-FFF2-40B4-BE49-F238E27FC236}">
                <a16:creationId xmlns:a16="http://schemas.microsoft.com/office/drawing/2014/main" id="{4AF9A16C-475B-05A6-C1C2-2CCAFE0CEA26}"/>
              </a:ext>
            </a:extLst>
          </p:cNvPr>
          <p:cNvCxnSpPr>
            <a:cxnSpLocks/>
            <a:stCxn id="20" idx="1"/>
            <a:endCxn id="16" idx="3"/>
          </p:cNvCxnSpPr>
          <p:nvPr/>
        </p:nvCxnSpPr>
        <p:spPr>
          <a:xfrm rot="10800000" flipV="1">
            <a:off x="5595023" y="3638438"/>
            <a:ext cx="1030043" cy="859926"/>
          </a:xfrm>
          <a:prstGeom prst="bentConnector3">
            <a:avLst>
              <a:gd name="adj1" fmla="val 73881"/>
            </a:avLst>
          </a:prstGeom>
          <a:ln>
            <a:tailEnd type="triangle"/>
          </a:ln>
        </p:spPr>
        <p:style>
          <a:lnRef idx="2">
            <a:schemeClr val="dk1"/>
          </a:lnRef>
          <a:fillRef idx="0">
            <a:schemeClr val="dk1"/>
          </a:fillRef>
          <a:effectRef idx="1">
            <a:schemeClr val="dk1"/>
          </a:effectRef>
          <a:fontRef idx="minor">
            <a:schemeClr val="tx1"/>
          </a:fontRef>
        </p:style>
      </p:cxnSp>
      <p:cxnSp>
        <p:nvCxnSpPr>
          <p:cNvPr id="36" name="直線矢印コネクタ 35">
            <a:extLst>
              <a:ext uri="{FF2B5EF4-FFF2-40B4-BE49-F238E27FC236}">
                <a16:creationId xmlns:a16="http://schemas.microsoft.com/office/drawing/2014/main" id="{161FCE47-A371-0205-D3F3-D9A5E824DF28}"/>
              </a:ext>
            </a:extLst>
          </p:cNvPr>
          <p:cNvCxnSpPr>
            <a:stCxn id="25" idx="0"/>
          </p:cNvCxnSpPr>
          <p:nvPr/>
        </p:nvCxnSpPr>
        <p:spPr>
          <a:xfrm flipH="1" flipV="1">
            <a:off x="5003143" y="4824922"/>
            <a:ext cx="527" cy="40469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7" name="テキスト ボックス 68">
            <a:extLst>
              <a:ext uri="{FF2B5EF4-FFF2-40B4-BE49-F238E27FC236}">
                <a16:creationId xmlns:a16="http://schemas.microsoft.com/office/drawing/2014/main" id="{88DD15B0-F430-8349-0275-87F87B55C838}"/>
              </a:ext>
            </a:extLst>
          </p:cNvPr>
          <p:cNvSpPr txBox="1"/>
          <p:nvPr/>
        </p:nvSpPr>
        <p:spPr>
          <a:xfrm>
            <a:off x="449547" y="3773281"/>
            <a:ext cx="2336406" cy="54069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ct val="100000"/>
              </a:lnSpc>
            </a:pPr>
            <a:r>
              <a:rPr kumimoji="1" lang="ja-JP" altLang="en-US" sz="1400" b="1" kern="1200">
                <a:latin typeface="Meiryo UI" panose="020B0604030504040204" pitchFamily="50" charset="-128"/>
                <a:ea typeface="Meiryo UI" panose="020B0604030504040204" pitchFamily="50" charset="-128"/>
              </a:rPr>
              <a:t>法務</a:t>
            </a:r>
            <a:endParaRPr kumimoji="1" lang="en-US" altLang="ja-JP" sz="1400" b="1" kern="1200">
              <a:latin typeface="Meiryo UI" panose="020B0604030504040204" pitchFamily="50" charset="-128"/>
              <a:ea typeface="Meiryo UI" panose="020B0604030504040204" pitchFamily="50" charset="-128"/>
            </a:endParaRPr>
          </a:p>
          <a:p>
            <a:pPr>
              <a:lnSpc>
                <a:spcPct val="100000"/>
              </a:lnSpc>
            </a:pPr>
            <a:r>
              <a:rPr kumimoji="1" lang="ja-JP" altLang="en-US" sz="1400" kern="1200">
                <a:latin typeface="Meiryo UI" panose="020B0604030504040204" pitchFamily="50" charset="-128"/>
                <a:ea typeface="Meiryo UI" panose="020B0604030504040204" pitchFamily="50" charset="-128"/>
              </a:rPr>
              <a:t>担当社名：</a:t>
            </a:r>
          </a:p>
        </p:txBody>
      </p:sp>
      <p:sp>
        <p:nvSpPr>
          <p:cNvPr id="38" name="テキスト ボックス 74">
            <a:extLst>
              <a:ext uri="{FF2B5EF4-FFF2-40B4-BE49-F238E27FC236}">
                <a16:creationId xmlns:a16="http://schemas.microsoft.com/office/drawing/2014/main" id="{33C07504-A219-C6AA-96CE-BD74F51AF6FA}"/>
              </a:ext>
            </a:extLst>
          </p:cNvPr>
          <p:cNvSpPr txBox="1"/>
          <p:nvPr/>
        </p:nvSpPr>
        <p:spPr>
          <a:xfrm>
            <a:off x="443175" y="5351469"/>
            <a:ext cx="2336406" cy="559944"/>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ct val="100000"/>
              </a:lnSpc>
            </a:pPr>
            <a:r>
              <a:rPr kumimoji="1" lang="ja-JP" altLang="en-US" sz="1400" b="1" kern="1200">
                <a:latin typeface="Meiryo UI" panose="020B0604030504040204" pitchFamily="50" charset="-128"/>
                <a:ea typeface="Meiryo UI" panose="020B0604030504040204" pitchFamily="50" charset="-128"/>
              </a:rPr>
              <a:t>その他（　　　　　　　）</a:t>
            </a:r>
            <a:endParaRPr kumimoji="1" lang="en-US" altLang="ja-JP" sz="1400" b="1" kern="1200">
              <a:latin typeface="Meiryo UI" panose="020B0604030504040204" pitchFamily="50" charset="-128"/>
              <a:ea typeface="Meiryo UI" panose="020B0604030504040204" pitchFamily="50" charset="-128"/>
            </a:endParaRPr>
          </a:p>
          <a:p>
            <a:pPr>
              <a:lnSpc>
                <a:spcPct val="100000"/>
              </a:lnSpc>
            </a:pPr>
            <a:r>
              <a:rPr kumimoji="1" lang="ja-JP" altLang="en-US" sz="1400" kern="1200">
                <a:latin typeface="Meiryo UI" panose="020B0604030504040204" pitchFamily="50" charset="-128"/>
                <a:ea typeface="Meiryo UI" panose="020B0604030504040204" pitchFamily="50" charset="-128"/>
              </a:rPr>
              <a:t>担当社名：</a:t>
            </a:r>
          </a:p>
        </p:txBody>
      </p:sp>
      <p:sp>
        <p:nvSpPr>
          <p:cNvPr id="39" name="テキスト ボックス 86">
            <a:extLst>
              <a:ext uri="{FF2B5EF4-FFF2-40B4-BE49-F238E27FC236}">
                <a16:creationId xmlns:a16="http://schemas.microsoft.com/office/drawing/2014/main" id="{6F86BDC0-C931-9B02-BD6B-7E550CABA324}"/>
              </a:ext>
            </a:extLst>
          </p:cNvPr>
          <p:cNvSpPr txBox="1"/>
          <p:nvPr/>
        </p:nvSpPr>
        <p:spPr>
          <a:xfrm>
            <a:off x="449470" y="4564881"/>
            <a:ext cx="2336406" cy="560358"/>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ct val="100000"/>
              </a:lnSpc>
            </a:pPr>
            <a:r>
              <a:rPr kumimoji="1" lang="ja-JP" altLang="en-US" sz="1400" b="1" kern="1200">
                <a:latin typeface="Meiryo UI" panose="020B0604030504040204" pitchFamily="50" charset="-128"/>
                <a:ea typeface="Meiryo UI" panose="020B0604030504040204" pitchFamily="50" charset="-128"/>
              </a:rPr>
              <a:t>財務</a:t>
            </a:r>
            <a:endParaRPr kumimoji="1" lang="en-US" altLang="ja-JP" sz="1400" b="1" kern="1200">
              <a:latin typeface="Meiryo UI" panose="020B0604030504040204" pitchFamily="50" charset="-128"/>
              <a:ea typeface="Meiryo UI" panose="020B0604030504040204" pitchFamily="50" charset="-128"/>
            </a:endParaRPr>
          </a:p>
          <a:p>
            <a:pPr>
              <a:lnSpc>
                <a:spcPct val="100000"/>
              </a:lnSpc>
            </a:pPr>
            <a:r>
              <a:rPr kumimoji="1" lang="ja-JP" altLang="en-US" sz="1400" kern="1200">
                <a:latin typeface="Meiryo UI" panose="020B0604030504040204" pitchFamily="50" charset="-128"/>
                <a:ea typeface="Meiryo UI" panose="020B0604030504040204" pitchFamily="50" charset="-128"/>
              </a:rPr>
              <a:t>担当社名：</a:t>
            </a:r>
          </a:p>
        </p:txBody>
      </p:sp>
      <p:sp>
        <p:nvSpPr>
          <p:cNvPr id="40" name="テキスト ボックス 87">
            <a:extLst>
              <a:ext uri="{FF2B5EF4-FFF2-40B4-BE49-F238E27FC236}">
                <a16:creationId xmlns:a16="http://schemas.microsoft.com/office/drawing/2014/main" id="{6981B6A9-25DF-6CFB-5525-2092358FF5EC}"/>
              </a:ext>
            </a:extLst>
          </p:cNvPr>
          <p:cNvSpPr txBox="1"/>
          <p:nvPr/>
        </p:nvSpPr>
        <p:spPr>
          <a:xfrm>
            <a:off x="457489" y="3025991"/>
            <a:ext cx="2336406" cy="54363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ct val="100000"/>
              </a:lnSpc>
            </a:pPr>
            <a:r>
              <a:rPr kumimoji="1" lang="ja-JP" altLang="en-US" sz="1400" b="1" kern="1200">
                <a:latin typeface="Meiryo UI" panose="020B0604030504040204" pitchFamily="50" charset="-128"/>
                <a:ea typeface="Meiryo UI" panose="020B0604030504040204" pitchFamily="50" charset="-128"/>
              </a:rPr>
              <a:t>会計</a:t>
            </a:r>
            <a:endParaRPr kumimoji="1" lang="en-US" altLang="ja-JP" sz="1400" b="1" kern="1200">
              <a:latin typeface="Meiryo UI" panose="020B0604030504040204" pitchFamily="50" charset="-128"/>
              <a:ea typeface="Meiryo UI" panose="020B0604030504040204" pitchFamily="50" charset="-128"/>
            </a:endParaRPr>
          </a:p>
          <a:p>
            <a:pPr>
              <a:lnSpc>
                <a:spcPct val="100000"/>
              </a:lnSpc>
            </a:pPr>
            <a:r>
              <a:rPr kumimoji="1" lang="ja-JP" altLang="en-US" sz="1400" kern="1200">
                <a:latin typeface="Meiryo UI" panose="020B0604030504040204" pitchFamily="50" charset="-128"/>
                <a:ea typeface="Meiryo UI" panose="020B0604030504040204" pitchFamily="50" charset="-128"/>
              </a:rPr>
              <a:t>担当社名：</a:t>
            </a:r>
          </a:p>
        </p:txBody>
      </p:sp>
      <p:cxnSp>
        <p:nvCxnSpPr>
          <p:cNvPr id="41" name="直線コネクタ 40">
            <a:extLst>
              <a:ext uri="{FF2B5EF4-FFF2-40B4-BE49-F238E27FC236}">
                <a16:creationId xmlns:a16="http://schemas.microsoft.com/office/drawing/2014/main" id="{25CD2CEB-F4B1-6451-42D9-CA93900621BF}"/>
              </a:ext>
            </a:extLst>
          </p:cNvPr>
          <p:cNvCxnSpPr/>
          <p:nvPr/>
        </p:nvCxnSpPr>
        <p:spPr>
          <a:xfrm>
            <a:off x="457489" y="3678346"/>
            <a:ext cx="233309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直線コネクタ 41">
            <a:extLst>
              <a:ext uri="{FF2B5EF4-FFF2-40B4-BE49-F238E27FC236}">
                <a16:creationId xmlns:a16="http://schemas.microsoft.com/office/drawing/2014/main" id="{D1A03EF4-1A86-CE59-961A-EAFFE0AF0D4A}"/>
              </a:ext>
            </a:extLst>
          </p:cNvPr>
          <p:cNvCxnSpPr/>
          <p:nvPr/>
        </p:nvCxnSpPr>
        <p:spPr>
          <a:xfrm>
            <a:off x="457489" y="4439429"/>
            <a:ext cx="233309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直線コネクタ 42">
            <a:extLst>
              <a:ext uri="{FF2B5EF4-FFF2-40B4-BE49-F238E27FC236}">
                <a16:creationId xmlns:a16="http://schemas.microsoft.com/office/drawing/2014/main" id="{0CD1E6D8-7B8F-9DD9-06E9-D2BB8CE89B47}"/>
              </a:ext>
            </a:extLst>
          </p:cNvPr>
          <p:cNvCxnSpPr/>
          <p:nvPr/>
        </p:nvCxnSpPr>
        <p:spPr>
          <a:xfrm>
            <a:off x="457489" y="5233965"/>
            <a:ext cx="2333097" cy="0"/>
          </a:xfrm>
          <a:prstGeom prst="line">
            <a:avLst/>
          </a:prstGeom>
        </p:spPr>
        <p:style>
          <a:lnRef idx="2">
            <a:schemeClr val="accent1"/>
          </a:lnRef>
          <a:fillRef idx="0">
            <a:schemeClr val="accent1"/>
          </a:fillRef>
          <a:effectRef idx="1">
            <a:schemeClr val="accent1"/>
          </a:effectRef>
          <a:fontRef idx="minor">
            <a:schemeClr val="tx1"/>
          </a:fontRef>
        </p:style>
      </p:cxnSp>
      <p:sp>
        <p:nvSpPr>
          <p:cNvPr id="44" name="吹き出し: 四角形 43">
            <a:extLst>
              <a:ext uri="{FF2B5EF4-FFF2-40B4-BE49-F238E27FC236}">
                <a16:creationId xmlns:a16="http://schemas.microsoft.com/office/drawing/2014/main" id="{8F1F1044-94F3-ADE9-1CEA-1CCE458586CA}"/>
              </a:ext>
            </a:extLst>
          </p:cNvPr>
          <p:cNvSpPr/>
          <p:nvPr/>
        </p:nvSpPr>
        <p:spPr>
          <a:xfrm>
            <a:off x="361163" y="2812153"/>
            <a:ext cx="2524056" cy="3329543"/>
          </a:xfrm>
          <a:prstGeom prst="wedgeRectCallout">
            <a:avLst>
              <a:gd name="adj1" fmla="val 72369"/>
              <a:gd name="adj2" fmla="val -706"/>
            </a:avLst>
          </a:prstGeom>
          <a:noFill/>
          <a:ln>
            <a:solidFill>
              <a:sysClr val="windowText" lastClr="000000"/>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kern="1200"/>
          </a:p>
        </p:txBody>
      </p:sp>
      <p:sp>
        <p:nvSpPr>
          <p:cNvPr id="45" name="テキスト ボックス 78">
            <a:extLst>
              <a:ext uri="{FF2B5EF4-FFF2-40B4-BE49-F238E27FC236}">
                <a16:creationId xmlns:a16="http://schemas.microsoft.com/office/drawing/2014/main" id="{F5F88787-39B7-D70D-60E0-9CFEA8D61200}"/>
              </a:ext>
            </a:extLst>
          </p:cNvPr>
          <p:cNvSpPr txBox="1"/>
          <p:nvPr/>
        </p:nvSpPr>
        <p:spPr>
          <a:xfrm>
            <a:off x="482068" y="2660734"/>
            <a:ext cx="967005" cy="291001"/>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400" b="1" kern="1200">
                <a:latin typeface="Meiryo UI" panose="020B0604030504040204" pitchFamily="50" charset="-128"/>
                <a:ea typeface="Meiryo UI" panose="020B0604030504040204" pitchFamily="50" charset="-128"/>
              </a:rPr>
              <a:t>担当会社</a:t>
            </a:r>
          </a:p>
        </p:txBody>
      </p:sp>
      <p:cxnSp>
        <p:nvCxnSpPr>
          <p:cNvPr id="46" name="コネクタ: カギ線 45">
            <a:extLst>
              <a:ext uri="{FF2B5EF4-FFF2-40B4-BE49-F238E27FC236}">
                <a16:creationId xmlns:a16="http://schemas.microsoft.com/office/drawing/2014/main" id="{A833997A-2BA9-AA03-012B-36B9249C5950}"/>
              </a:ext>
            </a:extLst>
          </p:cNvPr>
          <p:cNvCxnSpPr>
            <a:cxnSpLocks/>
            <a:stCxn id="6" idx="1"/>
          </p:cNvCxnSpPr>
          <p:nvPr/>
        </p:nvCxnSpPr>
        <p:spPr>
          <a:xfrm rot="10800000">
            <a:off x="5587404" y="4620070"/>
            <a:ext cx="1058969" cy="585484"/>
          </a:xfrm>
          <a:prstGeom prst="bentConnector3">
            <a:avLst>
              <a:gd name="adj1" fmla="val 74385"/>
            </a:avLst>
          </a:prstGeom>
          <a:ln>
            <a:tailEnd type="triangle"/>
          </a:ln>
        </p:spPr>
        <p:style>
          <a:lnRef idx="2">
            <a:schemeClr val="dk1"/>
          </a:lnRef>
          <a:fillRef idx="0">
            <a:schemeClr val="dk1"/>
          </a:fillRef>
          <a:effectRef idx="1">
            <a:schemeClr val="dk1"/>
          </a:effectRef>
          <a:fontRef idx="minor">
            <a:schemeClr val="tx1"/>
          </a:fontRef>
        </p:style>
      </p:cxnSp>
      <p:cxnSp>
        <p:nvCxnSpPr>
          <p:cNvPr id="47" name="直線コネクタ 46">
            <a:extLst>
              <a:ext uri="{FF2B5EF4-FFF2-40B4-BE49-F238E27FC236}">
                <a16:creationId xmlns:a16="http://schemas.microsoft.com/office/drawing/2014/main" id="{97C254A4-5E2B-C9D6-B6C5-D2F124F717EA}"/>
              </a:ext>
            </a:extLst>
          </p:cNvPr>
          <p:cNvCxnSpPr>
            <a:cxnSpLocks/>
          </p:cNvCxnSpPr>
          <p:nvPr/>
        </p:nvCxnSpPr>
        <p:spPr>
          <a:xfrm flipV="1">
            <a:off x="3625653" y="4824313"/>
            <a:ext cx="0" cy="416244"/>
          </a:xfrm>
          <a:prstGeom prst="line">
            <a:avLst/>
          </a:prstGeom>
        </p:spPr>
        <p:style>
          <a:lnRef idx="2">
            <a:schemeClr val="dk1"/>
          </a:lnRef>
          <a:fillRef idx="0">
            <a:schemeClr val="dk1"/>
          </a:fillRef>
          <a:effectRef idx="1">
            <a:schemeClr val="dk1"/>
          </a:effectRef>
          <a:fontRef idx="minor">
            <a:schemeClr val="tx1"/>
          </a:fontRef>
        </p:style>
      </p:cxnSp>
      <p:sp>
        <p:nvSpPr>
          <p:cNvPr id="6" name="正方形/長方形 5">
            <a:extLst>
              <a:ext uri="{FF2B5EF4-FFF2-40B4-BE49-F238E27FC236}">
                <a16:creationId xmlns:a16="http://schemas.microsoft.com/office/drawing/2014/main" id="{4F043E45-CACF-BBF1-90F0-AA923C481F68}"/>
              </a:ext>
            </a:extLst>
          </p:cNvPr>
          <p:cNvSpPr/>
          <p:nvPr/>
        </p:nvSpPr>
        <p:spPr>
          <a:xfrm>
            <a:off x="6646372" y="4996541"/>
            <a:ext cx="1924239" cy="418025"/>
          </a:xfrm>
          <a:prstGeom prst="rect">
            <a:avLst/>
          </a:prstGeom>
          <a:solidFill>
            <a:srgbClr val="FFFF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1100">
                <a:solidFill>
                  <a:schemeClr val="tx1"/>
                </a:solidFill>
                <a:effectLst/>
                <a:latin typeface="Meiryo UI" panose="020B0604030504040204" pitchFamily="50" charset="-128"/>
                <a:ea typeface="Meiryo UI" panose="020B0604030504040204" pitchFamily="50" charset="-128"/>
              </a:rPr>
              <a:t>出資</a:t>
            </a:r>
            <a:r>
              <a:rPr kumimoji="1" lang="ja-JP" altLang="ja-JP" sz="1100">
                <a:solidFill>
                  <a:schemeClr val="tx1"/>
                </a:solidFill>
                <a:effectLst/>
                <a:latin typeface="Meiryo UI" panose="020B0604030504040204" pitchFamily="50" charset="-128"/>
                <a:ea typeface="Meiryo UI" panose="020B0604030504040204" pitchFamily="50" charset="-128"/>
              </a:rPr>
              <a:t>比率</a:t>
            </a:r>
            <a:r>
              <a:rPr kumimoji="1" lang="en-US" altLang="ja-JP" sz="1100">
                <a:solidFill>
                  <a:schemeClr val="tx1"/>
                </a:solidFill>
                <a:effectLst/>
                <a:latin typeface="Meiryo UI" panose="020B0604030504040204" pitchFamily="50" charset="-128"/>
                <a:ea typeface="Meiryo UI" panose="020B0604030504040204" pitchFamily="50" charset="-128"/>
              </a:rPr>
              <a:t>(</a:t>
            </a:r>
            <a:r>
              <a:rPr kumimoji="1" lang="ja-JP" altLang="ja-JP" sz="1100">
                <a:solidFill>
                  <a:schemeClr val="tx1"/>
                </a:solidFill>
                <a:effectLst/>
                <a:latin typeface="Meiryo UI" panose="020B0604030504040204" pitchFamily="50" charset="-128"/>
                <a:ea typeface="Meiryo UI" panose="020B0604030504040204" pitchFamily="50" charset="-128"/>
              </a:rPr>
              <a:t>％</a:t>
            </a:r>
            <a:r>
              <a:rPr kumimoji="1" lang="en-US" altLang="ja-JP" sz="1100">
                <a:solidFill>
                  <a:schemeClr val="tx1"/>
                </a:solidFill>
                <a:effectLst/>
                <a:latin typeface="Meiryo UI" panose="020B0604030504040204" pitchFamily="50" charset="-128"/>
                <a:ea typeface="Meiryo UI" panose="020B0604030504040204" pitchFamily="50" charset="-128"/>
              </a:rPr>
              <a:t>)</a:t>
            </a:r>
            <a:r>
              <a:rPr kumimoji="1" lang="ja-JP" altLang="ja-JP" sz="1100">
                <a:solidFill>
                  <a:schemeClr val="tx1"/>
                </a:solidFill>
                <a:effectLst/>
                <a:latin typeface="Meiryo UI" panose="020B0604030504040204" pitchFamily="50" charset="-128"/>
                <a:ea typeface="Meiryo UI" panose="020B0604030504040204" pitchFamily="50" charset="-128"/>
              </a:rPr>
              <a:t>：</a:t>
            </a:r>
            <a:endParaRPr lang="ja-JP" altLang="ja-JP">
              <a:solidFill>
                <a:schemeClr val="tx1"/>
              </a:solidFill>
              <a:effectLst/>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DF9E8EA6-6A4B-27C1-10C3-FAE514E5ED31}"/>
              </a:ext>
            </a:extLst>
          </p:cNvPr>
          <p:cNvSpPr txBox="1"/>
          <p:nvPr/>
        </p:nvSpPr>
        <p:spPr>
          <a:xfrm>
            <a:off x="6192000" y="0"/>
            <a:ext cx="2952000" cy="369332"/>
          </a:xfrm>
          <a:prstGeom prst="rect">
            <a:avLst/>
          </a:prstGeom>
          <a:solidFill>
            <a:schemeClr val="accent1"/>
          </a:solidFill>
          <a:ln>
            <a:solidFill>
              <a:schemeClr val="accent1"/>
            </a:solidFill>
          </a:ln>
        </p:spPr>
        <p:txBody>
          <a:bodyPr wrap="square" rtlCol="0">
            <a:spAutoFit/>
          </a:bodyPr>
          <a:lstStyle/>
          <a:p>
            <a:r>
              <a:rPr kumimoji="1" lang="ja-JP" altLang="en-US" b="1">
                <a:solidFill>
                  <a:schemeClr val="bg1"/>
                </a:solidFill>
              </a:rPr>
              <a:t>水電解装置の場合</a:t>
            </a:r>
          </a:p>
        </p:txBody>
      </p:sp>
      <p:sp>
        <p:nvSpPr>
          <p:cNvPr id="7" name="テキスト ボックス 6">
            <a:extLst>
              <a:ext uri="{FF2B5EF4-FFF2-40B4-BE49-F238E27FC236}">
                <a16:creationId xmlns:a16="http://schemas.microsoft.com/office/drawing/2014/main" id="{A96F8165-6E53-B75E-9A37-06A2B660BAAF}"/>
              </a:ext>
            </a:extLst>
          </p:cNvPr>
          <p:cNvSpPr txBox="1"/>
          <p:nvPr/>
        </p:nvSpPr>
        <p:spPr>
          <a:xfrm>
            <a:off x="6192000" y="360842"/>
            <a:ext cx="2952000" cy="461665"/>
          </a:xfrm>
          <a:prstGeom prst="rect">
            <a:avLst/>
          </a:prstGeom>
          <a:noFill/>
          <a:ln>
            <a:solidFill>
              <a:schemeClr val="accent1"/>
            </a:solidFill>
          </a:ln>
        </p:spPr>
        <p:txBody>
          <a:bodyPr wrap="square" rtlCol="0">
            <a:spAutoFit/>
          </a:bodyPr>
          <a:lstStyle/>
          <a:p>
            <a:r>
              <a:rPr kumimoji="1" lang="ja-JP" altLang="en-US" sz="1200">
                <a:solidFill>
                  <a:schemeClr val="accent1"/>
                </a:solidFill>
              </a:rPr>
              <a:t>採点審査項目</a:t>
            </a:r>
            <a:endParaRPr kumimoji="1" lang="en-US" altLang="ja-JP" sz="1200">
              <a:solidFill>
                <a:schemeClr val="accent1"/>
              </a:solidFill>
            </a:endParaRPr>
          </a:p>
          <a:p>
            <a:r>
              <a:rPr kumimoji="1" lang="ja-JP" altLang="en-US" sz="1200">
                <a:solidFill>
                  <a:schemeClr val="accent1"/>
                </a:solidFill>
              </a:rPr>
              <a:t>　</a:t>
            </a:r>
            <a:r>
              <a:rPr kumimoji="1" lang="en-US" altLang="ja-JP" sz="1200">
                <a:solidFill>
                  <a:schemeClr val="accent1"/>
                </a:solidFill>
              </a:rPr>
              <a:t>3) -</a:t>
            </a:r>
            <a:r>
              <a:rPr kumimoji="1" lang="ja-JP" altLang="en-US" sz="1200">
                <a:solidFill>
                  <a:schemeClr val="accent1"/>
                </a:solidFill>
              </a:rPr>
              <a:t>②ビジネスモデルの実現性</a:t>
            </a:r>
            <a:endParaRPr kumimoji="1" lang="en-US" altLang="ja-JP" sz="1200">
              <a:solidFill>
                <a:schemeClr val="accent1"/>
              </a:solidFill>
            </a:endParaRPr>
          </a:p>
        </p:txBody>
      </p:sp>
    </p:spTree>
    <p:extLst>
      <p:ext uri="{BB962C8B-B14F-4D97-AF65-F5344CB8AC3E}">
        <p14:creationId xmlns:p14="http://schemas.microsoft.com/office/powerpoint/2010/main" val="20739438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05211A-38AE-0DF9-A305-A2EF48E53E01}"/>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B923FA19-6D66-357F-49E4-B37B65F67AAC}"/>
              </a:ext>
            </a:extLst>
          </p:cNvPr>
          <p:cNvSpPr>
            <a:spLocks noGrp="1"/>
          </p:cNvSpPr>
          <p:nvPr>
            <p:ph type="title"/>
          </p:nvPr>
        </p:nvSpPr>
        <p:spPr>
          <a:xfrm>
            <a:off x="178206" y="202622"/>
            <a:ext cx="8640000" cy="540000"/>
          </a:xfrm>
          <a:ln>
            <a:noFill/>
          </a:ln>
        </p:spPr>
        <p:txBody>
          <a:bodyPr>
            <a:normAutofit/>
          </a:bodyPr>
          <a:lstStyle/>
          <a:p>
            <a:r>
              <a:rPr lang="ja-JP" altLang="en-US"/>
              <a:t>６．ビジネスモデルの実現性</a:t>
            </a:r>
            <a:endParaRPr kumimoji="1" lang="ja-JP" altLang="en-US"/>
          </a:p>
        </p:txBody>
      </p:sp>
      <p:sp>
        <p:nvSpPr>
          <p:cNvPr id="21" name="テキスト ボックス 20">
            <a:extLst>
              <a:ext uri="{FF2B5EF4-FFF2-40B4-BE49-F238E27FC236}">
                <a16:creationId xmlns:a16="http://schemas.microsoft.com/office/drawing/2014/main" id="{EAE98B96-74AD-789C-D66C-9BE469AD18B5}"/>
              </a:ext>
            </a:extLst>
          </p:cNvPr>
          <p:cNvSpPr txBox="1"/>
          <p:nvPr/>
        </p:nvSpPr>
        <p:spPr>
          <a:xfrm>
            <a:off x="178206" y="1163805"/>
            <a:ext cx="8640000" cy="1341136"/>
          </a:xfrm>
          <a:prstGeom prst="rect">
            <a:avLst/>
          </a:prstGeom>
          <a:solidFill>
            <a:schemeClr val="accent3">
              <a:lumMod val="20000"/>
              <a:lumOff val="80000"/>
            </a:schemeClr>
          </a:solidFill>
        </p:spPr>
        <p:txBody>
          <a:bodyPr wrap="square" rtlCol="0">
            <a:spAutoFit/>
          </a:bodyPr>
          <a:lstStyle/>
          <a:p>
            <a:pPr marL="108000" indent="-108000">
              <a:lnSpc>
                <a:spcPts val="2000"/>
              </a:lnSpc>
              <a:buFont typeface="Arial" panose="020B0604020202020204" pitchFamily="34" charset="0"/>
              <a:buChar char="•"/>
            </a:pPr>
            <a:r>
              <a:rPr kumimoji="1" lang="ja-JP" altLang="en-US" sz="1200">
                <a:latin typeface="Meiryo UI" panose="020B0604030504040204" pitchFamily="50" charset="-128"/>
                <a:ea typeface="Meiryo UI" panose="020B0604030504040204" pitchFamily="50" charset="-128"/>
              </a:rPr>
              <a:t>ビジネスモデルの遂行（稼働開始後の各種市場取引等での運用、製造した水素の供給、水素の利用用途）に当たり、 「６．ビジネスモデルの実現性</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１</a:t>
            </a:r>
            <a:r>
              <a:rPr kumimoji="1" lang="en-US" altLang="ja-JP" sz="1200">
                <a:latin typeface="Meiryo UI" panose="020B0604030504040204" pitchFamily="50" charset="-128"/>
                <a:ea typeface="Meiryo UI" panose="020B0604030504040204" pitchFamily="50" charset="-128"/>
              </a:rPr>
              <a:t>) </a:t>
            </a:r>
            <a:r>
              <a:rPr kumimoji="1" lang="ja-JP" altLang="en-US" sz="1200">
                <a:latin typeface="Meiryo UI" panose="020B0604030504040204" pitchFamily="50" charset="-128"/>
                <a:ea typeface="Meiryo UI" panose="020B0604030504040204" pitchFamily="50" charset="-128"/>
              </a:rPr>
              <a:t>実施体制　</a:t>
            </a:r>
            <a:r>
              <a:rPr kumimoji="1" lang="en-US" altLang="ja-JP" sz="1200">
                <a:latin typeface="Meiryo UI" panose="020B0604030504040204" pitchFamily="50" charset="-128"/>
                <a:ea typeface="Meiryo UI" panose="020B0604030504040204" pitchFamily="50" charset="-128"/>
              </a:rPr>
              <a:t>A.</a:t>
            </a:r>
            <a:r>
              <a:rPr kumimoji="1" lang="ja-JP" altLang="en-US" sz="1200">
                <a:latin typeface="Meiryo UI" panose="020B0604030504040204" pitchFamily="50" charset="-128"/>
                <a:ea typeface="Meiryo UI" panose="020B0604030504040204" pitchFamily="50" charset="-128"/>
              </a:rPr>
              <a:t>概要（体制図）」予定している組織体制や人員体制等の概要を、組織図を用いて説明すること。</a:t>
            </a:r>
            <a:endParaRPr kumimoji="1" lang="en-US" altLang="ja-JP" sz="1200">
              <a:latin typeface="Meiryo UI" panose="020B0604030504040204" pitchFamily="50" charset="-128"/>
              <a:ea typeface="Meiryo UI" panose="020B0604030504040204" pitchFamily="50" charset="-128"/>
            </a:endParaRPr>
          </a:p>
          <a:p>
            <a:pPr marL="324000" indent="-216000">
              <a:lnSpc>
                <a:spcPts val="2000"/>
              </a:lnSpc>
              <a:buFont typeface="Meiryo UI" panose="020B0604030504040204" pitchFamily="50" charset="-128"/>
              <a:buChar char="※"/>
            </a:pPr>
            <a:r>
              <a:rPr kumimoji="1" lang="ja-JP" altLang="en-US" sz="1200">
                <a:latin typeface="Meiryo UI" panose="020B0604030504040204" pitchFamily="50" charset="-128"/>
                <a:ea typeface="Meiryo UI" panose="020B0604030504040204" pitchFamily="50" charset="-128"/>
              </a:rPr>
              <a:t>申請者及び委託先の役割・組織体制について、詳細に記載すること。</a:t>
            </a:r>
            <a:endParaRPr kumimoji="1" lang="en-US" altLang="ja-JP" sz="1200">
              <a:latin typeface="Meiryo UI" panose="020B0604030504040204" pitchFamily="50" charset="-128"/>
              <a:ea typeface="Meiryo UI" panose="020B0604030504040204" pitchFamily="50" charset="-128"/>
            </a:endParaRPr>
          </a:p>
          <a:p>
            <a:pPr marL="324000" indent="-216000">
              <a:lnSpc>
                <a:spcPts val="2000"/>
              </a:lnSpc>
              <a:buFont typeface="Meiryo UI" panose="020B0604030504040204" pitchFamily="50" charset="-128"/>
              <a:buChar char="※"/>
            </a:pPr>
            <a:r>
              <a:rPr kumimoji="1" lang="ja-JP" altLang="en-US" sz="1200">
                <a:latin typeface="Meiryo UI" panose="020B0604030504040204" pitchFamily="50" charset="-128"/>
                <a:ea typeface="Meiryo UI" panose="020B0604030504040204" pitchFamily="50" charset="-128"/>
              </a:rPr>
              <a:t>各社の実施責任者の略歴・知見・保有資格等についても記載すること。</a:t>
            </a:r>
            <a:endParaRPr kumimoji="1" lang="en-US" altLang="ja-JP" sz="1200">
              <a:latin typeface="Meiryo UI" panose="020B0604030504040204" pitchFamily="50" charset="-128"/>
              <a:ea typeface="Meiryo UI" panose="020B0604030504040204" pitchFamily="50" charset="-128"/>
            </a:endParaRPr>
          </a:p>
          <a:p>
            <a:pPr marL="324000" indent="-216000">
              <a:lnSpc>
                <a:spcPts val="2000"/>
              </a:lnSpc>
              <a:buFont typeface="Meiryo UI" panose="020B0604030504040204" pitchFamily="50" charset="-128"/>
              <a:buChar char="※"/>
            </a:pPr>
            <a:r>
              <a:rPr kumimoji="1" lang="en-US" altLang="ja-JP" sz="1200">
                <a:latin typeface="Meiryo UI" panose="020B0604030504040204" pitchFamily="50" charset="-128"/>
                <a:ea typeface="Meiryo UI" panose="020B0604030504040204" pitchFamily="50" charset="-128"/>
              </a:rPr>
              <a:t>1</a:t>
            </a:r>
            <a:r>
              <a:rPr kumimoji="1" lang="ja-JP" altLang="en-US" sz="1200">
                <a:latin typeface="Meiryo UI" panose="020B0604030504040204" pitchFamily="50" charset="-128"/>
                <a:ea typeface="Meiryo UI" panose="020B0604030504040204" pitchFamily="50" charset="-128"/>
              </a:rPr>
              <a:t>ページに収まらない場合は、複数ページの記載も可とする。</a:t>
            </a:r>
            <a:endParaRPr kumimoji="1" lang="en-US" altLang="ja-JP" sz="120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78DD3AFC-D113-169B-FDF5-E5FD8D0E6B52}"/>
              </a:ext>
            </a:extLst>
          </p:cNvPr>
          <p:cNvSpPr txBox="1"/>
          <p:nvPr/>
        </p:nvSpPr>
        <p:spPr>
          <a:xfrm>
            <a:off x="178206" y="745189"/>
            <a:ext cx="5480988" cy="400110"/>
          </a:xfrm>
          <a:prstGeom prst="rect">
            <a:avLst/>
          </a:prstGeom>
          <a:noFill/>
        </p:spPr>
        <p:txBody>
          <a:bodyPr wrap="non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１</a:t>
            </a:r>
            <a:r>
              <a:rPr kumimoji="1" lang="en-US" altLang="ja-JP" sz="2000" b="1">
                <a:latin typeface="Meiryo UI" panose="020B0604030504040204" pitchFamily="50" charset="-128"/>
                <a:ea typeface="Meiryo UI" panose="020B0604030504040204" pitchFamily="50" charset="-128"/>
              </a:rPr>
              <a:t>) </a:t>
            </a:r>
            <a:r>
              <a:rPr kumimoji="1" lang="ja-JP" altLang="en-US" sz="2000" b="1">
                <a:latin typeface="Meiryo UI" panose="020B0604030504040204" pitchFamily="50" charset="-128"/>
                <a:ea typeface="Meiryo UI" panose="020B0604030504040204" pitchFamily="50" charset="-128"/>
              </a:rPr>
              <a:t>実施体制　</a:t>
            </a:r>
            <a:r>
              <a:rPr kumimoji="1" lang="en-US" altLang="ja-JP" sz="2000" b="1">
                <a:latin typeface="Meiryo UI" panose="020B0604030504040204" pitchFamily="50" charset="-128"/>
                <a:ea typeface="Meiryo UI" panose="020B0604030504040204" pitchFamily="50" charset="-128"/>
              </a:rPr>
              <a:t>A.</a:t>
            </a:r>
            <a:r>
              <a:rPr kumimoji="1" lang="ja-JP" altLang="en-US" sz="2000" b="1">
                <a:latin typeface="Meiryo UI" panose="020B0604030504040204" pitchFamily="50" charset="-128"/>
                <a:ea typeface="Meiryo UI" panose="020B0604030504040204" pitchFamily="50" charset="-128"/>
              </a:rPr>
              <a:t>概要　組織図（各社の役割）</a:t>
            </a:r>
          </a:p>
        </p:txBody>
      </p:sp>
      <p:sp>
        <p:nvSpPr>
          <p:cNvPr id="5" name="テキスト ボックス 108">
            <a:extLst>
              <a:ext uri="{FF2B5EF4-FFF2-40B4-BE49-F238E27FC236}">
                <a16:creationId xmlns:a16="http://schemas.microsoft.com/office/drawing/2014/main" id="{71FFCA76-6F95-9142-D216-A786FAE0F0A3}"/>
              </a:ext>
            </a:extLst>
          </p:cNvPr>
          <p:cNvSpPr txBox="1"/>
          <p:nvPr/>
        </p:nvSpPr>
        <p:spPr>
          <a:xfrm>
            <a:off x="178206" y="2592762"/>
            <a:ext cx="1113266" cy="238498"/>
          </a:xfrm>
          <a:prstGeom prst="rect">
            <a:avLst/>
          </a:prstGeom>
          <a:solidFill>
            <a:schemeClr val="bg1">
              <a:lumMod val="95000"/>
            </a:schemeClr>
          </a:solidFill>
          <a:ln w="9525"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ja-JP" altLang="en-US" sz="1050" b="1">
                <a:latin typeface="Meiryo UI" panose="020B0604030504040204" pitchFamily="50" charset="-128"/>
                <a:ea typeface="Meiryo UI" panose="020B0604030504040204" pitchFamily="50" charset="-128"/>
              </a:rPr>
              <a:t>組織図（例）</a:t>
            </a:r>
          </a:p>
        </p:txBody>
      </p:sp>
      <p:graphicFrame>
        <p:nvGraphicFramePr>
          <p:cNvPr id="6" name="表 5">
            <a:extLst>
              <a:ext uri="{FF2B5EF4-FFF2-40B4-BE49-F238E27FC236}">
                <a16:creationId xmlns:a16="http://schemas.microsoft.com/office/drawing/2014/main" id="{33BFE756-4EE4-B5DE-8823-0AA2DBEDC9A1}"/>
              </a:ext>
            </a:extLst>
          </p:cNvPr>
          <p:cNvGraphicFramePr>
            <a:graphicFrameLocks noGrp="1"/>
          </p:cNvGraphicFramePr>
          <p:nvPr>
            <p:extLst>
              <p:ext uri="{D42A27DB-BD31-4B8C-83A1-F6EECF244321}">
                <p14:modId xmlns:p14="http://schemas.microsoft.com/office/powerpoint/2010/main" val="3648057033"/>
              </p:ext>
            </p:extLst>
          </p:nvPr>
        </p:nvGraphicFramePr>
        <p:xfrm>
          <a:off x="187632" y="2902330"/>
          <a:ext cx="8630574" cy="3718560"/>
        </p:xfrm>
        <a:graphic>
          <a:graphicData uri="http://schemas.openxmlformats.org/drawingml/2006/table">
            <a:tbl>
              <a:tblPr firstRow="1" bandRow="1">
                <a:tableStyleId>{5940675A-B579-460E-94D1-54222C63F5DA}</a:tableStyleId>
              </a:tblPr>
              <a:tblGrid>
                <a:gridCol w="1294802">
                  <a:extLst>
                    <a:ext uri="{9D8B030D-6E8A-4147-A177-3AD203B41FA5}">
                      <a16:colId xmlns:a16="http://schemas.microsoft.com/office/drawing/2014/main" val="1803025290"/>
                    </a:ext>
                  </a:extLst>
                </a:gridCol>
                <a:gridCol w="1602516">
                  <a:extLst>
                    <a:ext uri="{9D8B030D-6E8A-4147-A177-3AD203B41FA5}">
                      <a16:colId xmlns:a16="http://schemas.microsoft.com/office/drawing/2014/main" val="3272683466"/>
                    </a:ext>
                  </a:extLst>
                </a:gridCol>
                <a:gridCol w="1860094">
                  <a:extLst>
                    <a:ext uri="{9D8B030D-6E8A-4147-A177-3AD203B41FA5}">
                      <a16:colId xmlns:a16="http://schemas.microsoft.com/office/drawing/2014/main" val="963010465"/>
                    </a:ext>
                  </a:extLst>
                </a:gridCol>
                <a:gridCol w="2053742">
                  <a:extLst>
                    <a:ext uri="{9D8B030D-6E8A-4147-A177-3AD203B41FA5}">
                      <a16:colId xmlns:a16="http://schemas.microsoft.com/office/drawing/2014/main" val="2213240140"/>
                    </a:ext>
                  </a:extLst>
                </a:gridCol>
                <a:gridCol w="1819420">
                  <a:extLst>
                    <a:ext uri="{9D8B030D-6E8A-4147-A177-3AD203B41FA5}">
                      <a16:colId xmlns:a16="http://schemas.microsoft.com/office/drawing/2014/main" val="3493801149"/>
                    </a:ext>
                  </a:extLst>
                </a:gridCol>
              </a:tblGrid>
              <a:tr h="256505">
                <a:tc>
                  <a:txBody>
                    <a:bodyPr/>
                    <a:lstStyle/>
                    <a:p>
                      <a:pPr algn="ctr"/>
                      <a:r>
                        <a:rPr kumimoji="1" lang="ja-JP" altLang="en-US" sz="1100">
                          <a:latin typeface="Meiryo UI" panose="020B0604030504040204" pitchFamily="50" charset="-128"/>
                          <a:ea typeface="Meiryo UI" panose="020B0604030504040204" pitchFamily="50" charset="-128"/>
                        </a:rPr>
                        <a:t>事業者名</a:t>
                      </a:r>
                      <a:endParaRPr kumimoji="1" lang="en-US" altLang="ja-JP" sz="1100">
                        <a:latin typeface="Meiryo UI" panose="020B0604030504040204" pitchFamily="50" charset="-128"/>
                        <a:ea typeface="Meiryo UI" panose="020B0604030504040204" pitchFamily="50" charset="-128"/>
                      </a:endParaRPr>
                    </a:p>
                  </a:txBody>
                  <a:tcPr anchor="ctr">
                    <a:solidFill>
                      <a:schemeClr val="bg1">
                        <a:lumMod val="95000"/>
                      </a:schemeClr>
                    </a:solidFill>
                  </a:tcPr>
                </a:tc>
                <a:tc>
                  <a:txBody>
                    <a:bodyPr/>
                    <a:lstStyle/>
                    <a:p>
                      <a:pPr algn="ctr"/>
                      <a:r>
                        <a:rPr kumimoji="1" lang="en-US" altLang="ja-JP" sz="1100">
                          <a:latin typeface="Meiryo UI" panose="020B0604030504040204" pitchFamily="50" charset="-128"/>
                          <a:ea typeface="Meiryo UI" panose="020B0604030504040204" pitchFamily="50" charset="-128"/>
                        </a:rPr>
                        <a:t>A</a:t>
                      </a:r>
                      <a:r>
                        <a:rPr kumimoji="1" lang="ja-JP" altLang="en-US" sz="1100">
                          <a:latin typeface="Meiryo UI" panose="020B0604030504040204" pitchFamily="50" charset="-128"/>
                          <a:ea typeface="Meiryo UI" panose="020B0604030504040204" pitchFamily="50" charset="-128"/>
                        </a:rPr>
                        <a:t>社</a:t>
                      </a:r>
                    </a:p>
                  </a:txBody>
                  <a:tcPr anchor="ctr">
                    <a:solidFill>
                      <a:schemeClr val="bg1">
                        <a:lumMod val="95000"/>
                      </a:schemeClr>
                    </a:solidFill>
                  </a:tcPr>
                </a:tc>
                <a:tc>
                  <a:txBody>
                    <a:bodyPr/>
                    <a:lstStyle/>
                    <a:p>
                      <a:pPr algn="ctr"/>
                      <a:r>
                        <a:rPr kumimoji="1" lang="en-US" altLang="ja-JP" sz="1100">
                          <a:latin typeface="Meiryo UI" panose="020B0604030504040204" pitchFamily="50" charset="-128"/>
                          <a:ea typeface="Meiryo UI" panose="020B0604030504040204" pitchFamily="50" charset="-128"/>
                        </a:rPr>
                        <a:t>B</a:t>
                      </a:r>
                      <a:r>
                        <a:rPr kumimoji="1" lang="ja-JP" altLang="en-US" sz="1100">
                          <a:latin typeface="Meiryo UI" panose="020B0604030504040204" pitchFamily="50" charset="-128"/>
                          <a:ea typeface="Meiryo UI" panose="020B0604030504040204" pitchFamily="50" charset="-128"/>
                        </a:rPr>
                        <a:t>社</a:t>
                      </a:r>
                    </a:p>
                  </a:txBody>
                  <a:tcPr anchor="ctr">
                    <a:solidFill>
                      <a:schemeClr val="bg1">
                        <a:lumMod val="95000"/>
                      </a:schemeClr>
                    </a:solidFill>
                  </a:tcPr>
                </a:tc>
                <a:tc>
                  <a:txBody>
                    <a:bodyPr/>
                    <a:lstStyle/>
                    <a:p>
                      <a:pPr algn="ctr"/>
                      <a:r>
                        <a:rPr kumimoji="1" lang="en-US" altLang="ja-JP" sz="1100">
                          <a:latin typeface="Meiryo UI" panose="020B0604030504040204" pitchFamily="50" charset="-128"/>
                          <a:ea typeface="Meiryo UI" panose="020B0604030504040204" pitchFamily="50" charset="-128"/>
                        </a:rPr>
                        <a:t>C</a:t>
                      </a:r>
                      <a:r>
                        <a:rPr kumimoji="1" lang="ja-JP" altLang="en-US" sz="1100">
                          <a:latin typeface="Meiryo UI" panose="020B0604030504040204" pitchFamily="50" charset="-128"/>
                          <a:ea typeface="Meiryo UI" panose="020B0604030504040204" pitchFamily="50" charset="-128"/>
                        </a:rPr>
                        <a:t>社</a:t>
                      </a:r>
                    </a:p>
                  </a:txBody>
                  <a:tcPr anchor="ctr">
                    <a:solidFill>
                      <a:schemeClr val="bg1">
                        <a:lumMod val="95000"/>
                      </a:schemeClr>
                    </a:solidFill>
                  </a:tcPr>
                </a:tc>
                <a:tc>
                  <a:txBody>
                    <a:bodyPr/>
                    <a:lstStyle/>
                    <a:p>
                      <a:pPr algn="ctr"/>
                      <a:r>
                        <a:rPr kumimoji="1" lang="en-US" altLang="ja-JP" sz="1100">
                          <a:latin typeface="Meiryo UI" panose="020B0604030504040204" pitchFamily="50" charset="-128"/>
                          <a:ea typeface="Meiryo UI" panose="020B0604030504040204" pitchFamily="50" charset="-128"/>
                        </a:rPr>
                        <a:t>D</a:t>
                      </a:r>
                      <a:r>
                        <a:rPr kumimoji="1" lang="ja-JP" altLang="en-US" sz="1100">
                          <a:latin typeface="Meiryo UI" panose="020B0604030504040204" pitchFamily="50" charset="-128"/>
                          <a:ea typeface="Meiryo UI" panose="020B0604030504040204" pitchFamily="50" charset="-128"/>
                        </a:rPr>
                        <a:t>社</a:t>
                      </a:r>
                    </a:p>
                  </a:txBody>
                  <a:tcPr anchor="ctr">
                    <a:solidFill>
                      <a:schemeClr val="bg1">
                        <a:lumMod val="95000"/>
                      </a:schemeClr>
                    </a:solidFill>
                  </a:tcPr>
                </a:tc>
                <a:extLst>
                  <a:ext uri="{0D108BD9-81ED-4DB2-BD59-A6C34878D82A}">
                    <a16:rowId xmlns:a16="http://schemas.microsoft.com/office/drawing/2014/main" val="722924574"/>
                  </a:ext>
                </a:extLst>
              </a:tr>
              <a:tr h="422479">
                <a:tc>
                  <a:txBody>
                    <a:bodyPr/>
                    <a:lstStyle/>
                    <a:p>
                      <a:pPr algn="ctr"/>
                      <a:r>
                        <a:rPr kumimoji="1" lang="ja-JP" altLang="en-US" sz="1100">
                          <a:latin typeface="Meiryo UI" panose="020B0604030504040204" pitchFamily="50" charset="-128"/>
                          <a:ea typeface="Meiryo UI" panose="020B0604030504040204" pitchFamily="50" charset="-128"/>
                        </a:rPr>
                        <a:t>役割</a:t>
                      </a:r>
                    </a:p>
                  </a:txBody>
                  <a:tcPr anchor="ctr">
                    <a:solidFill>
                      <a:schemeClr val="bg1">
                        <a:lumMod val="95000"/>
                      </a:schemeClr>
                    </a:solidFill>
                  </a:tcPr>
                </a:tc>
                <a:tc>
                  <a:txBody>
                    <a:bodyPr/>
                    <a:lstStyle/>
                    <a:p>
                      <a:pPr algn="ctr"/>
                      <a:r>
                        <a:rPr kumimoji="1" lang="ja-JP" altLang="en-US" sz="1100">
                          <a:solidFill>
                            <a:schemeClr val="tx1"/>
                          </a:solidFill>
                          <a:latin typeface="Meiryo UI" panose="020B0604030504040204" pitchFamily="50" charset="-128"/>
                          <a:ea typeface="Meiryo UI" panose="020B0604030504040204" pitchFamily="50" charset="-128"/>
                        </a:rPr>
                        <a:t>本事業の運営</a:t>
                      </a:r>
                    </a:p>
                  </a:txBody>
                  <a:tcPr anchor="ctr">
                    <a:solidFill>
                      <a:schemeClr val="bg1">
                        <a:lumMod val="95000"/>
                      </a:schemeClr>
                    </a:solidFill>
                  </a:tcPr>
                </a:tc>
                <a:tc>
                  <a:txBody>
                    <a:bodyPr/>
                    <a:lstStyle/>
                    <a:p>
                      <a:pPr algn="ctr"/>
                      <a:r>
                        <a:rPr kumimoji="1" lang="ja-JP" altLang="en-US" sz="1100">
                          <a:solidFill>
                            <a:schemeClr val="tx1"/>
                          </a:solidFill>
                          <a:latin typeface="Meiryo UI" panose="020B0604030504040204" pitchFamily="50" charset="-128"/>
                          <a:ea typeface="Meiryo UI" panose="020B0604030504040204" pitchFamily="50" charset="-128"/>
                        </a:rPr>
                        <a:t>水電解装置の</a:t>
                      </a:r>
                      <a:br>
                        <a:rPr kumimoji="1" lang="en-US" altLang="ja-JP" sz="1100">
                          <a:solidFill>
                            <a:schemeClr val="tx1"/>
                          </a:solidFill>
                          <a:latin typeface="Meiryo UI" panose="020B0604030504040204" pitchFamily="50" charset="-128"/>
                          <a:ea typeface="Meiryo UI" panose="020B0604030504040204" pitchFamily="50" charset="-128"/>
                        </a:rPr>
                      </a:br>
                      <a:r>
                        <a:rPr kumimoji="1" lang="ja-JP" altLang="en-US" sz="1100">
                          <a:solidFill>
                            <a:schemeClr val="tx1"/>
                          </a:solidFill>
                          <a:latin typeface="Meiryo UI" panose="020B0604030504040204" pitchFamily="50" charset="-128"/>
                          <a:ea typeface="Meiryo UI" panose="020B0604030504040204" pitchFamily="50" charset="-128"/>
                        </a:rPr>
                        <a:t>設計・調達・工事者</a:t>
                      </a:r>
                    </a:p>
                  </a:txBody>
                  <a:tcPr anchor="ctr">
                    <a:solidFill>
                      <a:schemeClr val="bg1">
                        <a:lumMod val="95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運用支援者</a:t>
                      </a:r>
                      <a:r>
                        <a:rPr kumimoji="1" lang="en-US" altLang="ja-JP" sz="1100">
                          <a:latin typeface="Meiryo UI" panose="020B0604030504040204" pitchFamily="50" charset="-128"/>
                          <a:ea typeface="Meiryo UI" panose="020B0604030504040204" pitchFamily="50" charset="-128"/>
                        </a:rPr>
                        <a:t>(</a:t>
                      </a:r>
                      <a:r>
                        <a:rPr kumimoji="1" lang="ja-JP" altLang="en-US" sz="1100">
                          <a:latin typeface="Meiryo UI" panose="020B0604030504040204" pitchFamily="50" charset="-128"/>
                          <a:ea typeface="Meiryo UI" panose="020B0604030504040204" pitchFamily="50" charset="-128"/>
                        </a:rPr>
                        <a:t>アグリゲーター等</a:t>
                      </a:r>
                      <a:r>
                        <a:rPr kumimoji="1" lang="en-US" altLang="ja-JP" sz="1100">
                          <a:latin typeface="Meiryo UI" panose="020B0604030504040204" pitchFamily="50" charset="-128"/>
                          <a:ea typeface="Meiryo UI" panose="020B0604030504040204" pitchFamily="50" charset="-128"/>
                        </a:rPr>
                        <a:t>)</a:t>
                      </a:r>
                      <a:endParaRPr kumimoji="1" lang="ja-JP" altLang="en-US" sz="1100">
                        <a:latin typeface="Meiryo UI" panose="020B0604030504040204" pitchFamily="50" charset="-128"/>
                        <a:ea typeface="Meiryo UI" panose="020B0604030504040204" pitchFamily="50" charset="-128"/>
                      </a:endParaRPr>
                    </a:p>
                  </a:txBody>
                  <a:tcPr anchor="ctr">
                    <a:solidFill>
                      <a:schemeClr val="bg1">
                        <a:lumMod val="95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設備監視・保守者</a:t>
                      </a:r>
                    </a:p>
                  </a:txBody>
                  <a:tcPr anchor="ctr">
                    <a:solidFill>
                      <a:schemeClr val="bg1">
                        <a:lumMod val="95000"/>
                      </a:schemeClr>
                    </a:solidFill>
                  </a:tcPr>
                </a:tc>
                <a:extLst>
                  <a:ext uri="{0D108BD9-81ED-4DB2-BD59-A6C34878D82A}">
                    <a16:rowId xmlns:a16="http://schemas.microsoft.com/office/drawing/2014/main" val="1797040390"/>
                  </a:ext>
                </a:extLst>
              </a:tr>
              <a:tr h="920400">
                <a:tc>
                  <a:txBody>
                    <a:bodyPr/>
                    <a:lstStyle/>
                    <a:p>
                      <a:pPr algn="ctr"/>
                      <a:r>
                        <a:rPr kumimoji="1" lang="ja-JP" altLang="en-US" sz="1100">
                          <a:latin typeface="Meiryo UI" panose="020B0604030504040204" pitchFamily="50" charset="-128"/>
                          <a:ea typeface="Meiryo UI" panose="020B0604030504040204" pitchFamily="50" charset="-128"/>
                        </a:rPr>
                        <a:t>組織体制</a:t>
                      </a:r>
                      <a:endParaRPr kumimoji="1" lang="en-US" altLang="ja-JP" sz="1100">
                        <a:latin typeface="Meiryo UI" panose="020B0604030504040204" pitchFamily="50" charset="-128"/>
                        <a:ea typeface="Meiryo UI" panose="020B0604030504040204" pitchFamily="50" charset="-128"/>
                      </a:endParaRPr>
                    </a:p>
                    <a:p>
                      <a:pPr algn="ctr"/>
                      <a:r>
                        <a:rPr kumimoji="1" lang="en-US" altLang="ja-JP" sz="1100">
                          <a:latin typeface="Meiryo UI" panose="020B0604030504040204" pitchFamily="50" charset="-128"/>
                          <a:ea typeface="Meiryo UI" panose="020B0604030504040204" pitchFamily="50" charset="-128"/>
                        </a:rPr>
                        <a:t>(</a:t>
                      </a:r>
                      <a:r>
                        <a:rPr kumimoji="1" lang="ja-JP" altLang="en-US" sz="1100">
                          <a:latin typeface="Meiryo UI" panose="020B0604030504040204" pitchFamily="50" charset="-128"/>
                          <a:ea typeface="Meiryo UI" panose="020B0604030504040204" pitchFamily="50" charset="-128"/>
                        </a:rPr>
                        <a:t>人員・担当・部署</a:t>
                      </a:r>
                      <a:r>
                        <a:rPr kumimoji="1" lang="en-US" altLang="ja-JP" sz="1100">
                          <a:latin typeface="Meiryo UI" panose="020B0604030504040204" pitchFamily="50" charset="-128"/>
                          <a:ea typeface="Meiryo UI" panose="020B0604030504040204" pitchFamily="50" charset="-128"/>
                        </a:rPr>
                        <a:t>)</a:t>
                      </a:r>
                      <a:endParaRPr kumimoji="1" lang="ja-JP" altLang="en-US" sz="1100">
                        <a:latin typeface="Meiryo UI" panose="020B0604030504040204" pitchFamily="50" charset="-128"/>
                        <a:ea typeface="Meiryo UI" panose="020B0604030504040204" pitchFamily="50" charset="-128"/>
                      </a:endParaRPr>
                    </a:p>
                  </a:txBody>
                  <a:tcPr anchor="ctr">
                    <a:solidFill>
                      <a:schemeClr val="accent1">
                        <a:lumMod val="20000"/>
                        <a:lumOff val="80000"/>
                      </a:schemeClr>
                    </a:solidFill>
                  </a:tcPr>
                </a:tc>
                <a:tc>
                  <a:txBody>
                    <a:bodyPr/>
                    <a:lstStyle/>
                    <a:p>
                      <a:r>
                        <a:rPr kumimoji="1" lang="ja-JP" altLang="en-US" sz="1100">
                          <a:latin typeface="Meiryo UI" panose="020B0604030504040204" pitchFamily="50" charset="-128"/>
                          <a:ea typeface="Meiryo UI" panose="020B0604030504040204" pitchFamily="50" charset="-128"/>
                        </a:rPr>
                        <a:t>●▲事業部</a:t>
                      </a:r>
                      <a:endParaRPr kumimoji="1" lang="en-US" altLang="ja-JP" sz="1100">
                        <a:latin typeface="Meiryo UI" panose="020B0604030504040204" pitchFamily="50" charset="-128"/>
                        <a:ea typeface="Meiryo UI" panose="020B0604030504040204" pitchFamily="50" charset="-128"/>
                      </a:endParaRPr>
                    </a:p>
                    <a:p>
                      <a:r>
                        <a:rPr kumimoji="1" lang="en-US" altLang="ja-JP" sz="1100">
                          <a:latin typeface="Meiryo UI" panose="020B0604030504040204" pitchFamily="50" charset="-128"/>
                          <a:ea typeface="Meiryo UI" panose="020B0604030504040204" pitchFamily="50" charset="-128"/>
                        </a:rPr>
                        <a:t>××</a:t>
                      </a:r>
                      <a:r>
                        <a:rPr kumimoji="1" lang="ja-JP" altLang="en-US" sz="1100">
                          <a:latin typeface="Meiryo UI" panose="020B0604030504040204" pitchFamily="50" charset="-128"/>
                          <a:ea typeface="Meiryo UI" panose="020B0604030504040204" pitchFamily="50" charset="-128"/>
                        </a:rPr>
                        <a:t>グループ</a:t>
                      </a:r>
                      <a:endParaRPr kumimoji="1" lang="en-US" altLang="ja-JP" sz="1100">
                        <a:latin typeface="Meiryo UI" panose="020B0604030504040204" pitchFamily="50" charset="-128"/>
                        <a:ea typeface="Meiryo UI" panose="020B0604030504040204" pitchFamily="50" charset="-128"/>
                      </a:endParaRPr>
                    </a:p>
                    <a:p>
                      <a:r>
                        <a:rPr kumimoji="1" lang="en-US" altLang="ja-JP" sz="1100">
                          <a:latin typeface="Meiryo UI" panose="020B0604030504040204" pitchFamily="50" charset="-128"/>
                          <a:ea typeface="Meiryo UI" panose="020B0604030504040204" pitchFamily="50" charset="-128"/>
                        </a:rPr>
                        <a:t>13</a:t>
                      </a:r>
                      <a:r>
                        <a:rPr kumimoji="1" lang="ja-JP" altLang="en-US" sz="1100">
                          <a:latin typeface="Meiryo UI" panose="020B0604030504040204" pitchFamily="50" charset="-128"/>
                          <a:ea typeface="Meiryo UI" panose="020B0604030504040204" pitchFamily="50" charset="-128"/>
                        </a:rPr>
                        <a:t>名</a:t>
                      </a:r>
                      <a:endParaRPr kumimoji="1" lang="en-US" altLang="ja-JP" sz="1100">
                        <a:latin typeface="Meiryo UI" panose="020B0604030504040204" pitchFamily="50" charset="-128"/>
                        <a:ea typeface="Meiryo UI" panose="020B0604030504040204" pitchFamily="50" charset="-128"/>
                      </a:endParaRPr>
                    </a:p>
                    <a:p>
                      <a:endParaRPr kumimoji="1" lang="en-US" altLang="ja-JP" sz="1100">
                        <a:latin typeface="Meiryo UI" panose="020B0604030504040204" pitchFamily="50" charset="-128"/>
                        <a:ea typeface="Meiryo UI" panose="020B0604030504040204" pitchFamily="50" charset="-128"/>
                      </a:endParaRPr>
                    </a:p>
                    <a:p>
                      <a:endParaRPr kumimoji="1" lang="en-US" altLang="ja-JP" sz="1100">
                        <a:latin typeface="Meiryo UI" panose="020B0604030504040204" pitchFamily="50" charset="-128"/>
                        <a:ea typeface="Meiryo UI" panose="020B0604030504040204" pitchFamily="50" charset="-128"/>
                      </a:endParaRPr>
                    </a:p>
                  </a:txBody>
                  <a:tcPr/>
                </a:tc>
                <a:tc>
                  <a:txBody>
                    <a:bodyPr/>
                    <a:lstStyle/>
                    <a:p>
                      <a:endParaRPr kumimoji="1" lang="ja-JP" altLang="en-US" sz="1100">
                        <a:latin typeface="Meiryo UI" panose="020B0604030504040204" pitchFamily="50" charset="-128"/>
                        <a:ea typeface="Meiryo UI" panose="020B0604030504040204" pitchFamily="50" charset="-128"/>
                      </a:endParaRPr>
                    </a:p>
                  </a:txBody>
                  <a:tcPr/>
                </a:tc>
                <a:tc>
                  <a:txBody>
                    <a:bodyPr/>
                    <a:lstStyle/>
                    <a:p>
                      <a:endParaRPr kumimoji="1" lang="ja-JP" altLang="en-US" sz="1100">
                        <a:latin typeface="Meiryo UI" panose="020B0604030504040204" pitchFamily="50" charset="-128"/>
                        <a:ea typeface="Meiryo UI" panose="020B0604030504040204" pitchFamily="50" charset="-128"/>
                      </a:endParaRPr>
                    </a:p>
                  </a:txBody>
                  <a:tcPr/>
                </a:tc>
                <a:tc>
                  <a:txBody>
                    <a:bodyPr/>
                    <a:lstStyle/>
                    <a:p>
                      <a:endParaRPr kumimoji="1" lang="ja-JP" altLang="en-US" sz="110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709827351"/>
                  </a:ext>
                </a:extLst>
              </a:tr>
              <a:tr h="2082216">
                <a:tc>
                  <a:txBody>
                    <a:bodyPr/>
                    <a:lstStyle/>
                    <a:p>
                      <a:pPr algn="ctr"/>
                      <a:r>
                        <a:rPr kumimoji="1" lang="ja-JP" altLang="en-US" sz="1100">
                          <a:latin typeface="Meiryo UI" panose="020B0604030504040204" pitchFamily="50" charset="-128"/>
                          <a:ea typeface="Meiryo UI" panose="020B0604030504040204" pitchFamily="50" charset="-128"/>
                        </a:rPr>
                        <a:t>実施責任者</a:t>
                      </a:r>
                      <a:endParaRPr kumimoji="1" lang="en-US" altLang="ja-JP" sz="1100">
                        <a:latin typeface="Meiryo UI" panose="020B0604030504040204" pitchFamily="50" charset="-128"/>
                        <a:ea typeface="Meiryo UI" panose="020B0604030504040204" pitchFamily="50" charset="-128"/>
                      </a:endParaRPr>
                    </a:p>
                    <a:p>
                      <a:pPr algn="ctr"/>
                      <a:endParaRPr kumimoji="1" lang="ja-JP" altLang="en-US" sz="1100">
                        <a:latin typeface="Meiryo UI" panose="020B0604030504040204" pitchFamily="50" charset="-128"/>
                        <a:ea typeface="Meiryo UI" panose="020B0604030504040204" pitchFamily="50" charset="-128"/>
                      </a:endParaRPr>
                    </a:p>
                  </a:txBody>
                  <a:tcPr anchor="ctr">
                    <a:solidFill>
                      <a:schemeClr val="accent1">
                        <a:lumMod val="20000"/>
                        <a:lumOff val="80000"/>
                      </a:schemeClr>
                    </a:solidFill>
                  </a:tcPr>
                </a:tc>
                <a:tc>
                  <a:txBody>
                    <a:bodyPr/>
                    <a:lstStyle/>
                    <a:p>
                      <a:r>
                        <a:rPr kumimoji="1" lang="ja-JP" altLang="en-US" sz="1100">
                          <a:latin typeface="Meiryo UI" panose="020B0604030504040204" pitchFamily="50" charset="-128"/>
                          <a:ea typeface="Meiryo UI" panose="020B0604030504040204" pitchFamily="50" charset="-128"/>
                        </a:rPr>
                        <a:t>共創 太郎</a:t>
                      </a:r>
                      <a:endParaRPr kumimoji="1" lang="en-US" altLang="ja-JP" sz="1100">
                        <a:latin typeface="Meiryo UI" panose="020B0604030504040204" pitchFamily="50" charset="-128"/>
                        <a:ea typeface="Meiryo UI" panose="020B0604030504040204" pitchFamily="50" charset="-128"/>
                      </a:endParaRPr>
                    </a:p>
                    <a:p>
                      <a:r>
                        <a:rPr kumimoji="1" lang="en-US" altLang="ja-JP" sz="1100">
                          <a:latin typeface="Meiryo UI" panose="020B0604030504040204" pitchFamily="50" charset="-128"/>
                          <a:ea typeface="Meiryo UI" panose="020B0604030504040204" pitchFamily="50" charset="-128"/>
                        </a:rPr>
                        <a:t>(</a:t>
                      </a:r>
                      <a:r>
                        <a:rPr kumimoji="1" lang="ja-JP" altLang="en-US" sz="1100">
                          <a:latin typeface="Meiryo UI" panose="020B0604030504040204" pitchFamily="50" charset="-128"/>
                          <a:ea typeface="Meiryo UI" panose="020B0604030504040204" pitchFamily="50" charset="-128"/>
                        </a:rPr>
                        <a:t>きょうそう たろう</a:t>
                      </a:r>
                      <a:r>
                        <a:rPr kumimoji="1" lang="en-US" altLang="ja-JP" sz="1100">
                          <a:latin typeface="Meiryo UI" panose="020B0604030504040204" pitchFamily="50" charset="-128"/>
                          <a:ea typeface="Meiryo UI" panose="020B0604030504040204" pitchFamily="50" charset="-128"/>
                        </a:rPr>
                        <a:t>)</a:t>
                      </a:r>
                    </a:p>
                    <a:p>
                      <a:endParaRPr kumimoji="1" lang="en-US" altLang="ja-JP" sz="1100">
                        <a:latin typeface="Meiryo UI" panose="020B0604030504040204" pitchFamily="50" charset="-128"/>
                        <a:ea typeface="Meiryo UI" panose="020B0604030504040204" pitchFamily="50" charset="-128"/>
                      </a:endParaRPr>
                    </a:p>
                    <a:p>
                      <a:r>
                        <a:rPr kumimoji="1" lang="ja-JP" altLang="en-US" sz="1100">
                          <a:latin typeface="Meiryo UI" panose="020B0604030504040204" pitchFamily="50" charset="-128"/>
                          <a:ea typeface="Meiryo UI" panose="020B0604030504040204" pitchFamily="50" charset="-128"/>
                        </a:rPr>
                        <a:t>略歴</a:t>
                      </a:r>
                      <a:endParaRPr kumimoji="1" lang="en-US" altLang="ja-JP" sz="1100">
                        <a:latin typeface="Meiryo UI" panose="020B0604030504040204" pitchFamily="50" charset="-128"/>
                        <a:ea typeface="Meiryo UI" panose="020B0604030504040204" pitchFamily="50" charset="-128"/>
                      </a:endParaRPr>
                    </a:p>
                    <a:p>
                      <a:r>
                        <a:rPr kumimoji="1" lang="ja-JP" altLang="en-US" sz="1100">
                          <a:latin typeface="Meiryo UI" panose="020B0604030504040204" pitchFamily="50" charset="-128"/>
                          <a:ea typeface="Meiryo UI" panose="020B0604030504040204" pitchFamily="50" charset="-128"/>
                        </a:rPr>
                        <a:t>○○年</a:t>
                      </a:r>
                      <a:endParaRPr kumimoji="1" lang="en-US" altLang="ja-JP" sz="1100">
                        <a:latin typeface="Meiryo UI" panose="020B0604030504040204" pitchFamily="50" charset="-128"/>
                        <a:ea typeface="Meiryo UI" panose="020B0604030504040204" pitchFamily="50" charset="-128"/>
                      </a:endParaRPr>
                    </a:p>
                    <a:p>
                      <a:r>
                        <a:rPr kumimoji="1" lang="ja-JP" altLang="en-US" sz="1100">
                          <a:latin typeface="Meiryo UI" panose="020B0604030504040204" pitchFamily="50" charset="-128"/>
                          <a:ea typeface="Meiryo UI" panose="020B0604030504040204" pitchFamily="50" charset="-128"/>
                        </a:rPr>
                        <a:t>株式会社</a:t>
                      </a:r>
                      <a:r>
                        <a:rPr kumimoji="1" lang="en-US" altLang="ja-JP" sz="1100">
                          <a:latin typeface="Meiryo UI" panose="020B0604030504040204" pitchFamily="50" charset="-128"/>
                          <a:ea typeface="Meiryo UI" panose="020B0604030504040204" pitchFamily="50" charset="-128"/>
                        </a:rPr>
                        <a:t>×</a:t>
                      </a:r>
                      <a:r>
                        <a:rPr kumimoji="1" lang="ja-JP" altLang="en-US" sz="1100">
                          <a:latin typeface="Meiryo UI" panose="020B0604030504040204" pitchFamily="50" charset="-128"/>
                          <a:ea typeface="Meiryo UI" panose="020B0604030504040204" pitchFamily="50" charset="-128"/>
                        </a:rPr>
                        <a:t>▲入社</a:t>
                      </a:r>
                      <a:endParaRPr kumimoji="1" lang="en-US" altLang="ja-JP" sz="1100">
                        <a:latin typeface="Meiryo UI" panose="020B0604030504040204" pitchFamily="50" charset="-128"/>
                        <a:ea typeface="Meiryo UI" panose="020B0604030504040204" pitchFamily="50" charset="-128"/>
                      </a:endParaRPr>
                    </a:p>
                    <a:p>
                      <a:endParaRPr kumimoji="1" lang="en-US" altLang="ja-JP" sz="1100">
                        <a:latin typeface="Meiryo UI" panose="020B0604030504040204" pitchFamily="50" charset="-128"/>
                        <a:ea typeface="Meiryo UI" panose="020B0604030504040204" pitchFamily="50" charset="-128"/>
                      </a:endParaRPr>
                    </a:p>
                    <a:p>
                      <a:r>
                        <a:rPr kumimoji="1" lang="ja-JP" altLang="en-US" sz="1100">
                          <a:latin typeface="Meiryo UI" panose="020B0604030504040204" pitchFamily="50" charset="-128"/>
                          <a:ea typeface="Meiryo UI" panose="020B0604030504040204" pitchFamily="50" charset="-128"/>
                        </a:rPr>
                        <a:t>知見</a:t>
                      </a:r>
                      <a:endParaRPr kumimoji="1" lang="en-US" altLang="ja-JP" sz="1100">
                        <a:latin typeface="Meiryo UI" panose="020B0604030504040204" pitchFamily="50" charset="-128"/>
                        <a:ea typeface="Meiryo UI" panose="020B0604030504040204" pitchFamily="50" charset="-128"/>
                      </a:endParaRPr>
                    </a:p>
                    <a:p>
                      <a:r>
                        <a:rPr kumimoji="1" lang="ja-JP" altLang="en-US" sz="1100">
                          <a:latin typeface="Meiryo UI" panose="020B0604030504040204" pitchFamily="50" charset="-128"/>
                          <a:ea typeface="Meiryo UI" panose="020B0604030504040204" pitchFamily="50" charset="-128"/>
                        </a:rPr>
                        <a:t>▲▲を有する</a:t>
                      </a:r>
                      <a:endParaRPr kumimoji="1" lang="en-US" altLang="ja-JP" sz="1100">
                        <a:latin typeface="Meiryo UI" panose="020B0604030504040204" pitchFamily="50" charset="-128"/>
                        <a:ea typeface="Meiryo UI" panose="020B0604030504040204" pitchFamily="50" charset="-128"/>
                      </a:endParaRPr>
                    </a:p>
                    <a:p>
                      <a:endParaRPr kumimoji="1" lang="en-US" altLang="ja-JP" sz="1100">
                        <a:latin typeface="Meiryo UI" panose="020B0604030504040204" pitchFamily="50" charset="-128"/>
                        <a:ea typeface="Meiryo UI" panose="020B0604030504040204" pitchFamily="50" charset="-128"/>
                      </a:endParaRPr>
                    </a:p>
                    <a:p>
                      <a:r>
                        <a:rPr kumimoji="1" lang="ja-JP" altLang="en-US" sz="1100">
                          <a:latin typeface="Meiryo UI" panose="020B0604030504040204" pitchFamily="50" charset="-128"/>
                          <a:ea typeface="Meiryo UI" panose="020B0604030504040204" pitchFamily="50" charset="-128"/>
                        </a:rPr>
                        <a:t>資格</a:t>
                      </a:r>
                      <a:endParaRPr kumimoji="1" lang="en-US" altLang="ja-JP" sz="1100">
                        <a:latin typeface="Meiryo UI" panose="020B0604030504040204" pitchFamily="50" charset="-128"/>
                        <a:ea typeface="Meiryo UI" panose="020B0604030504040204" pitchFamily="50" charset="-128"/>
                      </a:endParaRPr>
                    </a:p>
                    <a:p>
                      <a:r>
                        <a:rPr kumimoji="1" lang="ja-JP" altLang="en-US" sz="1100" kern="1200">
                          <a:solidFill>
                            <a:schemeClr val="tx1"/>
                          </a:solidFill>
                          <a:latin typeface="Meiryo UI" panose="020B0604030504040204" pitchFamily="50" charset="-128"/>
                          <a:ea typeface="Meiryo UI" panose="020B0604030504040204" pitchFamily="50" charset="-128"/>
                          <a:cs typeface="+mn-cs"/>
                        </a:rPr>
                        <a:t>◆◆</a:t>
                      </a:r>
                      <a:r>
                        <a:rPr kumimoji="1" lang="ja-JP" altLang="en-US" sz="1100">
                          <a:latin typeface="Meiryo UI" panose="020B0604030504040204" pitchFamily="50" charset="-128"/>
                          <a:ea typeface="Meiryo UI" panose="020B0604030504040204" pitchFamily="50" charset="-128"/>
                        </a:rPr>
                        <a:t>を有する</a:t>
                      </a:r>
                      <a:endParaRPr kumimoji="1" lang="en-US" altLang="ja-JP" sz="1100">
                        <a:latin typeface="Meiryo UI" panose="020B0604030504040204" pitchFamily="50" charset="-128"/>
                        <a:ea typeface="Meiryo UI" panose="020B0604030504040204" pitchFamily="50" charset="-128"/>
                      </a:endParaRPr>
                    </a:p>
                  </a:txBody>
                  <a:tcPr/>
                </a:tc>
                <a:tc>
                  <a:txBody>
                    <a:bodyPr/>
                    <a:lstStyle/>
                    <a:p>
                      <a:endParaRPr kumimoji="1" lang="ja-JP" altLang="en-US" sz="1100">
                        <a:latin typeface="Meiryo UI" panose="020B0604030504040204" pitchFamily="50" charset="-128"/>
                        <a:ea typeface="Meiryo UI" panose="020B0604030504040204" pitchFamily="50" charset="-128"/>
                      </a:endParaRPr>
                    </a:p>
                  </a:txBody>
                  <a:tcPr/>
                </a:tc>
                <a:tc>
                  <a:txBody>
                    <a:bodyPr/>
                    <a:lstStyle/>
                    <a:p>
                      <a:endParaRPr kumimoji="1" lang="ja-JP" altLang="en-US" sz="1100">
                        <a:latin typeface="Meiryo UI" panose="020B0604030504040204" pitchFamily="50" charset="-128"/>
                        <a:ea typeface="Meiryo UI" panose="020B0604030504040204" pitchFamily="50" charset="-128"/>
                      </a:endParaRPr>
                    </a:p>
                  </a:txBody>
                  <a:tcPr/>
                </a:tc>
                <a:tc>
                  <a:txBody>
                    <a:bodyPr/>
                    <a:lstStyle/>
                    <a:p>
                      <a:endParaRPr kumimoji="1" lang="ja-JP" altLang="en-US" sz="11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600449650"/>
                  </a:ext>
                </a:extLst>
              </a:tr>
            </a:tbl>
          </a:graphicData>
        </a:graphic>
      </p:graphicFrame>
      <p:sp>
        <p:nvSpPr>
          <p:cNvPr id="7" name="テキスト ボックス 89">
            <a:extLst>
              <a:ext uri="{FF2B5EF4-FFF2-40B4-BE49-F238E27FC236}">
                <a16:creationId xmlns:a16="http://schemas.microsoft.com/office/drawing/2014/main" id="{E0A33D2E-7E94-6AF2-61A6-B344660E109F}"/>
              </a:ext>
            </a:extLst>
          </p:cNvPr>
          <p:cNvSpPr txBox="1"/>
          <p:nvPr/>
        </p:nvSpPr>
        <p:spPr>
          <a:xfrm>
            <a:off x="78918" y="6620890"/>
            <a:ext cx="4317028" cy="263950"/>
          </a:xfrm>
          <a:prstGeom prst="rect">
            <a:avLst/>
          </a:prstGeom>
          <a:noFill/>
          <a:ln w="38100"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en-US" altLang="ja-JP" b="1">
                <a:solidFill>
                  <a:schemeClr val="dk1"/>
                </a:solidFill>
                <a:effectLst/>
                <a:latin typeface="Meiryo UI" panose="020B0604030504040204" pitchFamily="50" charset="-128"/>
                <a:ea typeface="Meiryo UI" panose="020B0604030504040204" pitchFamily="50" charset="-128"/>
              </a:rPr>
              <a:t>※</a:t>
            </a:r>
            <a:r>
              <a:rPr kumimoji="1" lang="ja-JP" altLang="en-US" b="1">
                <a:solidFill>
                  <a:schemeClr val="dk1"/>
                </a:solidFill>
                <a:effectLst/>
                <a:latin typeface="Meiryo UI" panose="020B0604030504040204" pitchFamily="50" charset="-128"/>
                <a:ea typeface="Meiryo UI" panose="020B0604030504040204" pitchFamily="50" charset="-128"/>
              </a:rPr>
              <a:t>実施体制図に併せて適宜修正すること。</a:t>
            </a:r>
            <a:endParaRPr lang="ja-JP" altLang="ja-JP" sz="1800">
              <a:effectLst/>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89A1B9FA-200F-8FC6-C8E0-B6A8E3036D19}"/>
              </a:ext>
            </a:extLst>
          </p:cNvPr>
          <p:cNvSpPr txBox="1"/>
          <p:nvPr/>
        </p:nvSpPr>
        <p:spPr>
          <a:xfrm>
            <a:off x="6192000" y="0"/>
            <a:ext cx="2952000" cy="369332"/>
          </a:xfrm>
          <a:prstGeom prst="rect">
            <a:avLst/>
          </a:prstGeom>
          <a:solidFill>
            <a:schemeClr val="accent1"/>
          </a:solidFill>
          <a:ln>
            <a:solidFill>
              <a:schemeClr val="accent1"/>
            </a:solidFill>
          </a:ln>
        </p:spPr>
        <p:txBody>
          <a:bodyPr wrap="square" rtlCol="0">
            <a:spAutoFit/>
          </a:bodyPr>
          <a:lstStyle/>
          <a:p>
            <a:r>
              <a:rPr kumimoji="1" lang="ja-JP" altLang="en-US" b="1">
                <a:solidFill>
                  <a:schemeClr val="bg1"/>
                </a:solidFill>
              </a:rPr>
              <a:t>水電解装置の場合</a:t>
            </a:r>
          </a:p>
        </p:txBody>
      </p:sp>
      <p:sp>
        <p:nvSpPr>
          <p:cNvPr id="9" name="テキスト ボックス 8">
            <a:extLst>
              <a:ext uri="{FF2B5EF4-FFF2-40B4-BE49-F238E27FC236}">
                <a16:creationId xmlns:a16="http://schemas.microsoft.com/office/drawing/2014/main" id="{9B6F3D61-91F6-A336-F8BF-654C7EE39BBE}"/>
              </a:ext>
            </a:extLst>
          </p:cNvPr>
          <p:cNvSpPr txBox="1"/>
          <p:nvPr/>
        </p:nvSpPr>
        <p:spPr>
          <a:xfrm>
            <a:off x="6192000" y="360842"/>
            <a:ext cx="2952000" cy="461665"/>
          </a:xfrm>
          <a:prstGeom prst="rect">
            <a:avLst/>
          </a:prstGeom>
          <a:noFill/>
          <a:ln>
            <a:solidFill>
              <a:schemeClr val="accent1"/>
            </a:solidFill>
          </a:ln>
        </p:spPr>
        <p:txBody>
          <a:bodyPr wrap="square" rtlCol="0">
            <a:spAutoFit/>
          </a:bodyPr>
          <a:lstStyle/>
          <a:p>
            <a:r>
              <a:rPr kumimoji="1" lang="ja-JP" altLang="en-US" sz="1200">
                <a:solidFill>
                  <a:schemeClr val="accent1"/>
                </a:solidFill>
              </a:rPr>
              <a:t>採点審査項目</a:t>
            </a:r>
            <a:endParaRPr kumimoji="1" lang="en-US" altLang="ja-JP" sz="1200">
              <a:solidFill>
                <a:schemeClr val="accent1"/>
              </a:solidFill>
            </a:endParaRPr>
          </a:p>
          <a:p>
            <a:r>
              <a:rPr kumimoji="1" lang="ja-JP" altLang="en-US" sz="1200">
                <a:solidFill>
                  <a:schemeClr val="accent1"/>
                </a:solidFill>
              </a:rPr>
              <a:t>　</a:t>
            </a:r>
            <a:r>
              <a:rPr kumimoji="1" lang="en-US" altLang="ja-JP" sz="1200">
                <a:solidFill>
                  <a:schemeClr val="accent1"/>
                </a:solidFill>
              </a:rPr>
              <a:t>3) -</a:t>
            </a:r>
            <a:r>
              <a:rPr kumimoji="1" lang="ja-JP" altLang="en-US" sz="1200">
                <a:solidFill>
                  <a:schemeClr val="accent1"/>
                </a:solidFill>
              </a:rPr>
              <a:t>②ビジネスモデルの実現性</a:t>
            </a:r>
            <a:endParaRPr kumimoji="1" lang="en-US" altLang="ja-JP" sz="1200">
              <a:solidFill>
                <a:schemeClr val="accent1"/>
              </a:solidFill>
            </a:endParaRPr>
          </a:p>
        </p:txBody>
      </p:sp>
    </p:spTree>
    <p:extLst>
      <p:ext uri="{BB962C8B-B14F-4D97-AF65-F5344CB8AC3E}">
        <p14:creationId xmlns:p14="http://schemas.microsoft.com/office/powerpoint/2010/main" val="10655135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C8D251-4106-E386-B1AD-F888303598FB}"/>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C0387F69-A317-6FD0-AEEE-A32F7116F09D}"/>
              </a:ext>
            </a:extLst>
          </p:cNvPr>
          <p:cNvSpPr>
            <a:spLocks noGrp="1"/>
          </p:cNvSpPr>
          <p:nvPr>
            <p:ph type="title"/>
          </p:nvPr>
        </p:nvSpPr>
        <p:spPr>
          <a:xfrm>
            <a:off x="178206" y="202622"/>
            <a:ext cx="8640000" cy="540000"/>
          </a:xfrm>
          <a:ln>
            <a:noFill/>
          </a:ln>
        </p:spPr>
        <p:txBody>
          <a:bodyPr>
            <a:normAutofit/>
          </a:bodyPr>
          <a:lstStyle/>
          <a:p>
            <a:r>
              <a:rPr lang="ja-JP" altLang="en-US"/>
              <a:t>６．ビジネスモデルの実現性</a:t>
            </a:r>
            <a:endParaRPr kumimoji="1" lang="ja-JP" altLang="en-US"/>
          </a:p>
        </p:txBody>
      </p:sp>
      <p:sp>
        <p:nvSpPr>
          <p:cNvPr id="21" name="テキスト ボックス 20">
            <a:extLst>
              <a:ext uri="{FF2B5EF4-FFF2-40B4-BE49-F238E27FC236}">
                <a16:creationId xmlns:a16="http://schemas.microsoft.com/office/drawing/2014/main" id="{650306D3-2C6A-149C-6624-93A0B7BCDE88}"/>
              </a:ext>
            </a:extLst>
          </p:cNvPr>
          <p:cNvSpPr txBox="1"/>
          <p:nvPr/>
        </p:nvSpPr>
        <p:spPr>
          <a:xfrm>
            <a:off x="178206" y="1163805"/>
            <a:ext cx="8640000" cy="1346266"/>
          </a:xfrm>
          <a:prstGeom prst="rect">
            <a:avLst/>
          </a:prstGeom>
          <a:solidFill>
            <a:schemeClr val="accent3">
              <a:lumMod val="20000"/>
              <a:lumOff val="80000"/>
            </a:schemeClr>
          </a:solidFill>
        </p:spPr>
        <p:txBody>
          <a:bodyPr wrap="square" rtlCol="0">
            <a:spAutoFit/>
          </a:bodyPr>
          <a:lstStyle/>
          <a:p>
            <a:pPr marL="108000" indent="-108000">
              <a:lnSpc>
                <a:spcPts val="2000"/>
              </a:lnSpc>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前述の実施体制に記載された申請者及び委託先等が、ビジネスモデルの遂行にあたり、十分な知識や経験を有したものであることを示す根拠となるデータや情報等を記載すること。</a:t>
            </a:r>
            <a:endParaRPr kumimoji="1" lang="en-US" altLang="ja-JP" sz="1400">
              <a:latin typeface="Meiryo UI" panose="020B0604030504040204" pitchFamily="50" charset="-128"/>
              <a:ea typeface="Meiryo UI" panose="020B0604030504040204" pitchFamily="50" charset="-128"/>
            </a:endParaRPr>
          </a:p>
          <a:p>
            <a:pPr marL="324000" indent="-216000">
              <a:lnSpc>
                <a:spcPts val="2000"/>
              </a:lnSpc>
              <a:buFont typeface="Meiryo UI" panose="020B0604030504040204" pitchFamily="50" charset="-128"/>
              <a:buChar char="※"/>
            </a:pPr>
            <a:r>
              <a:rPr kumimoji="1" lang="ja-JP" altLang="en-US" sz="1400">
                <a:latin typeface="Meiryo UI" panose="020B0604030504040204" pitchFamily="50" charset="-128"/>
                <a:ea typeface="Meiryo UI" panose="020B0604030504040204" pitchFamily="50" charset="-128"/>
              </a:rPr>
              <a:t>過去の電力ビジネスへの取り組み実績や、電気事業に係る届出や登録状況等についても該当するものがあれば</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知識・経験の中に記載すること。</a:t>
            </a:r>
            <a:endParaRPr kumimoji="1" lang="en-US" altLang="ja-JP" sz="1400">
              <a:latin typeface="Meiryo UI" panose="020B0604030504040204" pitchFamily="50" charset="-128"/>
              <a:ea typeface="Meiryo UI" panose="020B0604030504040204" pitchFamily="50" charset="-128"/>
            </a:endParaRPr>
          </a:p>
          <a:p>
            <a:pPr marL="324000" indent="-216000">
              <a:lnSpc>
                <a:spcPts val="2000"/>
              </a:lnSpc>
              <a:buFont typeface="Meiryo UI" panose="020B0604030504040204" pitchFamily="50" charset="-128"/>
              <a:buChar char="※"/>
            </a:pPr>
            <a:r>
              <a:rPr kumimoji="1" lang="en-US" altLang="ja-JP" sz="1400">
                <a:latin typeface="Meiryo UI" panose="020B0604030504040204" pitchFamily="50" charset="-128"/>
                <a:ea typeface="Meiryo UI" panose="020B0604030504040204" pitchFamily="50" charset="-128"/>
              </a:rPr>
              <a:t>1</a:t>
            </a:r>
            <a:r>
              <a:rPr kumimoji="1" lang="ja-JP" altLang="en-US" sz="1400">
                <a:latin typeface="Meiryo UI" panose="020B0604030504040204" pitchFamily="50" charset="-128"/>
                <a:ea typeface="Meiryo UI" panose="020B0604030504040204" pitchFamily="50" charset="-128"/>
              </a:rPr>
              <a:t>ページに収まらない場合は、複数ページの記載も可とする。</a:t>
            </a:r>
            <a:endParaRPr kumimoji="1" lang="en-US" altLang="ja-JP" sz="140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6AAC2C16-72A5-8081-89F1-BE32A9E70EBC}"/>
              </a:ext>
            </a:extLst>
          </p:cNvPr>
          <p:cNvSpPr txBox="1"/>
          <p:nvPr/>
        </p:nvSpPr>
        <p:spPr>
          <a:xfrm>
            <a:off x="178206" y="745189"/>
            <a:ext cx="4922501" cy="400110"/>
          </a:xfrm>
          <a:prstGeom prst="rect">
            <a:avLst/>
          </a:prstGeom>
          <a:noFill/>
        </p:spPr>
        <p:txBody>
          <a:bodyPr wrap="non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１</a:t>
            </a:r>
            <a:r>
              <a:rPr kumimoji="1" lang="en-US" altLang="ja-JP" sz="2000" b="1">
                <a:latin typeface="Meiryo UI" panose="020B0604030504040204" pitchFamily="50" charset="-128"/>
                <a:ea typeface="Meiryo UI" panose="020B0604030504040204" pitchFamily="50" charset="-128"/>
              </a:rPr>
              <a:t>) </a:t>
            </a:r>
            <a:r>
              <a:rPr kumimoji="1" lang="ja-JP" altLang="en-US" sz="2000" b="1">
                <a:latin typeface="Meiryo UI" panose="020B0604030504040204" pitchFamily="50" charset="-128"/>
                <a:ea typeface="Meiryo UI" panose="020B0604030504040204" pitchFamily="50" charset="-128"/>
              </a:rPr>
              <a:t>実施体制</a:t>
            </a:r>
            <a:r>
              <a:rPr kumimoji="1" lang="ja-JP" altLang="en-US" sz="2000" b="1">
                <a:solidFill>
                  <a:srgbClr val="00B050"/>
                </a:solidFill>
                <a:latin typeface="Meiryo UI" panose="020B0604030504040204" pitchFamily="50" charset="-128"/>
                <a:ea typeface="Meiryo UI" panose="020B0604030504040204" pitchFamily="50" charset="-128"/>
              </a:rPr>
              <a:t>　</a:t>
            </a:r>
            <a:r>
              <a:rPr kumimoji="1" lang="en-US" altLang="ja-JP" sz="2000" b="1">
                <a:latin typeface="Meiryo UI" panose="020B0604030504040204" pitchFamily="50" charset="-128"/>
                <a:ea typeface="Meiryo UI" panose="020B0604030504040204" pitchFamily="50" charset="-128"/>
              </a:rPr>
              <a:t>B.</a:t>
            </a:r>
            <a:r>
              <a:rPr kumimoji="1" lang="ja-JP" altLang="en-US" sz="2000" b="1">
                <a:latin typeface="Meiryo UI" panose="020B0604030504040204" pitchFamily="50" charset="-128"/>
                <a:ea typeface="Meiryo UI" panose="020B0604030504040204" pitchFamily="50" charset="-128"/>
              </a:rPr>
              <a:t>根拠（根拠となる情報）</a:t>
            </a:r>
          </a:p>
        </p:txBody>
      </p:sp>
      <p:graphicFrame>
        <p:nvGraphicFramePr>
          <p:cNvPr id="8" name="表 7">
            <a:extLst>
              <a:ext uri="{FF2B5EF4-FFF2-40B4-BE49-F238E27FC236}">
                <a16:creationId xmlns:a16="http://schemas.microsoft.com/office/drawing/2014/main" id="{8DC69536-9911-F1BC-28E0-EBDB36A2F089}"/>
              </a:ext>
            </a:extLst>
          </p:cNvPr>
          <p:cNvGraphicFramePr>
            <a:graphicFrameLocks noGrp="1"/>
          </p:cNvGraphicFramePr>
          <p:nvPr>
            <p:extLst>
              <p:ext uri="{D42A27DB-BD31-4B8C-83A1-F6EECF244321}">
                <p14:modId xmlns:p14="http://schemas.microsoft.com/office/powerpoint/2010/main" val="1610643785"/>
              </p:ext>
            </p:extLst>
          </p:nvPr>
        </p:nvGraphicFramePr>
        <p:xfrm>
          <a:off x="178206" y="2750617"/>
          <a:ext cx="8640002" cy="3904761"/>
        </p:xfrm>
        <a:graphic>
          <a:graphicData uri="http://schemas.openxmlformats.org/drawingml/2006/table">
            <a:tbl>
              <a:tblPr firstRow="1" bandRow="1">
                <a:tableStyleId>{5940675A-B579-460E-94D1-54222C63F5DA}</a:tableStyleId>
              </a:tblPr>
              <a:tblGrid>
                <a:gridCol w="1251361">
                  <a:extLst>
                    <a:ext uri="{9D8B030D-6E8A-4147-A177-3AD203B41FA5}">
                      <a16:colId xmlns:a16="http://schemas.microsoft.com/office/drawing/2014/main" val="615272687"/>
                    </a:ext>
                  </a:extLst>
                </a:gridCol>
                <a:gridCol w="1651554">
                  <a:extLst>
                    <a:ext uri="{9D8B030D-6E8A-4147-A177-3AD203B41FA5}">
                      <a16:colId xmlns:a16="http://schemas.microsoft.com/office/drawing/2014/main" val="4253737661"/>
                    </a:ext>
                  </a:extLst>
                </a:gridCol>
                <a:gridCol w="2000361">
                  <a:extLst>
                    <a:ext uri="{9D8B030D-6E8A-4147-A177-3AD203B41FA5}">
                      <a16:colId xmlns:a16="http://schemas.microsoft.com/office/drawing/2014/main" val="302251231"/>
                    </a:ext>
                  </a:extLst>
                </a:gridCol>
                <a:gridCol w="2068060">
                  <a:extLst>
                    <a:ext uri="{9D8B030D-6E8A-4147-A177-3AD203B41FA5}">
                      <a16:colId xmlns:a16="http://schemas.microsoft.com/office/drawing/2014/main" val="1971421117"/>
                    </a:ext>
                  </a:extLst>
                </a:gridCol>
                <a:gridCol w="1668666">
                  <a:extLst>
                    <a:ext uri="{9D8B030D-6E8A-4147-A177-3AD203B41FA5}">
                      <a16:colId xmlns:a16="http://schemas.microsoft.com/office/drawing/2014/main" val="2037761817"/>
                    </a:ext>
                  </a:extLst>
                </a:gridCol>
              </a:tblGrid>
              <a:tr h="310416">
                <a:tc>
                  <a:txBody>
                    <a:bodyPr/>
                    <a:lstStyle/>
                    <a:p>
                      <a:pPr algn="ctr"/>
                      <a:r>
                        <a:rPr kumimoji="1" lang="ja-JP" altLang="en-US" sz="1200">
                          <a:latin typeface="Meiryo UI" panose="020B0604030504040204" pitchFamily="50" charset="-128"/>
                          <a:ea typeface="Meiryo UI" panose="020B0604030504040204" pitchFamily="50" charset="-128"/>
                        </a:rPr>
                        <a:t>事業者名</a:t>
                      </a:r>
                    </a:p>
                  </a:txBody>
                  <a:tcPr anchor="ctr">
                    <a:solidFill>
                      <a:schemeClr val="bg1">
                        <a:lumMod val="95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r>
                        <a:rPr kumimoji="1" lang="ja-JP" altLang="en-US" sz="1200">
                          <a:latin typeface="Meiryo UI" panose="020B0604030504040204" pitchFamily="50" charset="-128"/>
                          <a:ea typeface="Meiryo UI" panose="020B0604030504040204" pitchFamily="50" charset="-128"/>
                        </a:rPr>
                        <a:t>社</a:t>
                      </a:r>
                    </a:p>
                  </a:txBody>
                  <a:tcPr anchor="ctr">
                    <a:solidFill>
                      <a:schemeClr val="bg1">
                        <a:lumMod val="95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B</a:t>
                      </a:r>
                      <a:r>
                        <a:rPr kumimoji="1" lang="ja-JP" altLang="en-US" sz="1200">
                          <a:latin typeface="Meiryo UI" panose="020B0604030504040204" pitchFamily="50" charset="-128"/>
                          <a:ea typeface="Meiryo UI" panose="020B0604030504040204" pitchFamily="50" charset="-128"/>
                        </a:rPr>
                        <a:t>社</a:t>
                      </a:r>
                    </a:p>
                  </a:txBody>
                  <a:tcPr anchor="ctr">
                    <a:solidFill>
                      <a:schemeClr val="bg1">
                        <a:lumMod val="95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C</a:t>
                      </a:r>
                      <a:r>
                        <a:rPr kumimoji="1" lang="ja-JP" altLang="en-US" sz="1200">
                          <a:latin typeface="Meiryo UI" panose="020B0604030504040204" pitchFamily="50" charset="-128"/>
                          <a:ea typeface="Meiryo UI" panose="020B0604030504040204" pitchFamily="50" charset="-128"/>
                        </a:rPr>
                        <a:t>社</a:t>
                      </a:r>
                    </a:p>
                  </a:txBody>
                  <a:tcPr anchor="ctr">
                    <a:solidFill>
                      <a:schemeClr val="bg1">
                        <a:lumMod val="95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D</a:t>
                      </a:r>
                      <a:r>
                        <a:rPr kumimoji="1" lang="ja-JP" altLang="en-US" sz="1200">
                          <a:latin typeface="Meiryo UI" panose="020B0604030504040204" pitchFamily="50" charset="-128"/>
                          <a:ea typeface="Meiryo UI" panose="020B0604030504040204" pitchFamily="50" charset="-128"/>
                        </a:rPr>
                        <a:t>社</a:t>
                      </a:r>
                    </a:p>
                  </a:txBody>
                  <a:tcPr anchor="ctr">
                    <a:solidFill>
                      <a:schemeClr val="bg1">
                        <a:lumMod val="95000"/>
                      </a:schemeClr>
                    </a:solidFill>
                  </a:tcPr>
                </a:tc>
                <a:extLst>
                  <a:ext uri="{0D108BD9-81ED-4DB2-BD59-A6C34878D82A}">
                    <a16:rowId xmlns:a16="http://schemas.microsoft.com/office/drawing/2014/main" val="3172992323"/>
                  </a:ext>
                </a:extLst>
              </a:tr>
              <a:tr h="517360">
                <a:tc>
                  <a:txBody>
                    <a:bodyPr/>
                    <a:lstStyle/>
                    <a:p>
                      <a:pPr algn="ctr"/>
                      <a:r>
                        <a:rPr kumimoji="1" lang="ja-JP" altLang="en-US" sz="1200">
                          <a:latin typeface="Meiryo UI" panose="020B0604030504040204" pitchFamily="50" charset="-128"/>
                          <a:ea typeface="Meiryo UI" panose="020B0604030504040204" pitchFamily="50" charset="-128"/>
                        </a:rPr>
                        <a:t>役務</a:t>
                      </a:r>
                    </a:p>
                  </a:txBody>
                  <a:tcPr anchor="ctr">
                    <a:solidFill>
                      <a:schemeClr val="bg1">
                        <a:lumMod val="95000"/>
                      </a:schemeClr>
                    </a:solidFill>
                  </a:tcPr>
                </a:tc>
                <a:tc>
                  <a:txBody>
                    <a:bodyPr/>
                    <a:lstStyle/>
                    <a:p>
                      <a:pPr algn="ctr"/>
                      <a:r>
                        <a:rPr kumimoji="1" lang="ja-JP" altLang="en-US" sz="1100">
                          <a:solidFill>
                            <a:schemeClr val="tx1"/>
                          </a:solidFill>
                          <a:latin typeface="Meiryo UI" panose="020B0604030504040204" pitchFamily="50" charset="-128"/>
                          <a:ea typeface="Meiryo UI" panose="020B0604030504040204" pitchFamily="50" charset="-128"/>
                        </a:rPr>
                        <a:t>本事業の運営</a:t>
                      </a:r>
                    </a:p>
                  </a:txBody>
                  <a:tcPr anchor="ctr">
                    <a:solidFill>
                      <a:schemeClr val="bg1">
                        <a:lumMod val="95000"/>
                      </a:schemeClr>
                    </a:solidFill>
                  </a:tcPr>
                </a:tc>
                <a:tc>
                  <a:txBody>
                    <a:bodyPr/>
                    <a:lstStyle/>
                    <a:p>
                      <a:pPr algn="ctr"/>
                      <a:r>
                        <a:rPr kumimoji="1" lang="ja-JP" altLang="en-US" sz="1100">
                          <a:solidFill>
                            <a:schemeClr val="tx1"/>
                          </a:solidFill>
                          <a:latin typeface="Meiryo UI" panose="020B0604030504040204" pitchFamily="50" charset="-128"/>
                          <a:ea typeface="Meiryo UI" panose="020B0604030504040204" pitchFamily="50" charset="-128"/>
                        </a:rPr>
                        <a:t>水電解装置の</a:t>
                      </a:r>
                      <a:br>
                        <a:rPr kumimoji="1" lang="en-US" altLang="ja-JP" sz="1100">
                          <a:solidFill>
                            <a:schemeClr val="tx1"/>
                          </a:solidFill>
                          <a:latin typeface="Meiryo UI" panose="020B0604030504040204" pitchFamily="50" charset="-128"/>
                          <a:ea typeface="Meiryo UI" panose="020B0604030504040204" pitchFamily="50" charset="-128"/>
                        </a:rPr>
                      </a:br>
                      <a:r>
                        <a:rPr kumimoji="1" lang="ja-JP" altLang="en-US" sz="1100">
                          <a:solidFill>
                            <a:schemeClr val="tx1"/>
                          </a:solidFill>
                          <a:latin typeface="Meiryo UI" panose="020B0604030504040204" pitchFamily="50" charset="-128"/>
                          <a:ea typeface="Meiryo UI" panose="020B0604030504040204" pitchFamily="50" charset="-128"/>
                        </a:rPr>
                        <a:t>設計・調達・工事者</a:t>
                      </a:r>
                    </a:p>
                  </a:txBody>
                  <a:tcPr anchor="ctr">
                    <a:solidFill>
                      <a:schemeClr val="bg1">
                        <a:lumMod val="95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運用支援者</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アグリゲーター等</a:t>
                      </a: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nchor="ctr">
                    <a:solidFill>
                      <a:schemeClr val="bg1">
                        <a:lumMod val="95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設備監視・保守者</a:t>
                      </a:r>
                    </a:p>
                  </a:txBody>
                  <a:tcPr anchor="ctr">
                    <a:solidFill>
                      <a:schemeClr val="bg1">
                        <a:lumMod val="95000"/>
                      </a:schemeClr>
                    </a:solidFill>
                  </a:tcPr>
                </a:tc>
                <a:extLst>
                  <a:ext uri="{0D108BD9-81ED-4DB2-BD59-A6C34878D82A}">
                    <a16:rowId xmlns:a16="http://schemas.microsoft.com/office/drawing/2014/main" val="2955593215"/>
                  </a:ext>
                </a:extLst>
              </a:tr>
              <a:tr h="719021">
                <a:tc>
                  <a:txBody>
                    <a:bodyPr/>
                    <a:lstStyle/>
                    <a:p>
                      <a:pPr algn="ctr"/>
                      <a:r>
                        <a:rPr kumimoji="1" lang="ja-JP" altLang="en-US" sz="1200">
                          <a:latin typeface="Meiryo UI" panose="020B0604030504040204" pitchFamily="50" charset="-128"/>
                          <a:ea typeface="Meiryo UI" panose="020B0604030504040204" pitchFamily="50" charset="-128"/>
                        </a:rPr>
                        <a:t>選定理由</a:t>
                      </a:r>
                    </a:p>
                  </a:txBody>
                  <a:tcPr anchor="ctr">
                    <a:solidFill>
                      <a:schemeClr val="accent1">
                        <a:lumMod val="20000"/>
                        <a:lumOff val="80000"/>
                      </a:schemeClr>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lnBlToTr w="12700" cap="flat" cmpd="sng" algn="ctr">
                      <a:solidFill>
                        <a:schemeClr val="tx1"/>
                      </a:solidFill>
                      <a:prstDash val="solid"/>
                      <a:round/>
                      <a:headEnd type="none" w="med" len="med"/>
                      <a:tailEnd type="none" w="med" len="med"/>
                    </a:lnBlToTr>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290260097"/>
                  </a:ext>
                </a:extLst>
              </a:tr>
              <a:tr h="785988">
                <a:tc>
                  <a:txBody>
                    <a:bodyPr/>
                    <a:lstStyle/>
                    <a:p>
                      <a:pPr algn="ctr"/>
                      <a:r>
                        <a:rPr kumimoji="1" lang="ja-JP" altLang="en-US" sz="1200">
                          <a:latin typeface="Meiryo UI" panose="020B0604030504040204" pitchFamily="50" charset="-128"/>
                          <a:ea typeface="Meiryo UI" panose="020B0604030504040204" pitchFamily="50" charset="-128"/>
                        </a:rPr>
                        <a:t>申請者との</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関係性</a:t>
                      </a:r>
                    </a:p>
                  </a:txBody>
                  <a:tcPr anchor="ctr">
                    <a:solidFill>
                      <a:schemeClr val="accent1">
                        <a:lumMod val="20000"/>
                        <a:lumOff val="80000"/>
                      </a:schemeClr>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lnBlToTr w="12700" cap="flat" cmpd="sng" algn="ctr">
                      <a:solidFill>
                        <a:schemeClr val="tx1"/>
                      </a:solidFill>
                      <a:prstDash val="solid"/>
                      <a:round/>
                      <a:headEnd type="none" w="med" len="med"/>
                      <a:tailEnd type="none" w="med" len="med"/>
                    </a:lnBlToTr>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268754255"/>
                  </a:ext>
                </a:extLst>
              </a:tr>
              <a:tr h="785988">
                <a:tc>
                  <a:txBody>
                    <a:bodyPr/>
                    <a:lstStyle/>
                    <a:p>
                      <a:pPr algn="ctr"/>
                      <a:r>
                        <a:rPr kumimoji="1" lang="ja-JP" altLang="en-US" sz="1200">
                          <a:latin typeface="Meiryo UI" panose="020B0604030504040204" pitchFamily="50" charset="-128"/>
                          <a:ea typeface="Meiryo UI" panose="020B0604030504040204" pitchFamily="50" charset="-128"/>
                        </a:rPr>
                        <a:t>知識・経験</a:t>
                      </a:r>
                    </a:p>
                  </a:txBody>
                  <a:tcPr anchor="ctr">
                    <a:solidFill>
                      <a:schemeClr val="accent1">
                        <a:lumMod val="20000"/>
                        <a:lumOff val="80000"/>
                      </a:schemeClr>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262265129"/>
                  </a:ext>
                </a:extLst>
              </a:tr>
              <a:tr h="785988">
                <a:tc>
                  <a:txBody>
                    <a:bodyPr/>
                    <a:lstStyle/>
                    <a:p>
                      <a:pPr algn="ctr"/>
                      <a:r>
                        <a:rPr kumimoji="1" lang="ja-JP" altLang="en-US" sz="1200">
                          <a:latin typeface="Meiryo UI" panose="020B0604030504040204" pitchFamily="50" charset="-128"/>
                          <a:ea typeface="Meiryo UI" panose="020B0604030504040204" pitchFamily="50" charset="-128"/>
                        </a:rPr>
                        <a:t>知識・経験の</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根拠</a:t>
                      </a:r>
                    </a:p>
                  </a:txBody>
                  <a:tcPr anchor="ctr">
                    <a:solidFill>
                      <a:schemeClr val="accent1">
                        <a:lumMod val="20000"/>
                        <a:lumOff val="80000"/>
                      </a:schemeClr>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048138995"/>
                  </a:ext>
                </a:extLst>
              </a:tr>
            </a:tbl>
          </a:graphicData>
        </a:graphic>
      </p:graphicFrame>
      <p:sp>
        <p:nvSpPr>
          <p:cNvPr id="5" name="テキスト ボックス 4">
            <a:extLst>
              <a:ext uri="{FF2B5EF4-FFF2-40B4-BE49-F238E27FC236}">
                <a16:creationId xmlns:a16="http://schemas.microsoft.com/office/drawing/2014/main" id="{A75F3E23-5364-CE0A-B7D0-3E54EA6C99E5}"/>
              </a:ext>
            </a:extLst>
          </p:cNvPr>
          <p:cNvSpPr txBox="1"/>
          <p:nvPr/>
        </p:nvSpPr>
        <p:spPr>
          <a:xfrm>
            <a:off x="6192000" y="0"/>
            <a:ext cx="2952000" cy="369332"/>
          </a:xfrm>
          <a:prstGeom prst="rect">
            <a:avLst/>
          </a:prstGeom>
          <a:solidFill>
            <a:schemeClr val="accent1"/>
          </a:solidFill>
          <a:ln>
            <a:solidFill>
              <a:schemeClr val="accent1"/>
            </a:solidFill>
          </a:ln>
        </p:spPr>
        <p:txBody>
          <a:bodyPr wrap="square" rtlCol="0">
            <a:spAutoFit/>
          </a:bodyPr>
          <a:lstStyle/>
          <a:p>
            <a:r>
              <a:rPr kumimoji="1" lang="ja-JP" altLang="en-US" b="1">
                <a:solidFill>
                  <a:schemeClr val="bg1"/>
                </a:solidFill>
              </a:rPr>
              <a:t>水電解装置の場合</a:t>
            </a:r>
          </a:p>
        </p:txBody>
      </p:sp>
      <p:sp>
        <p:nvSpPr>
          <p:cNvPr id="6" name="テキスト ボックス 5">
            <a:extLst>
              <a:ext uri="{FF2B5EF4-FFF2-40B4-BE49-F238E27FC236}">
                <a16:creationId xmlns:a16="http://schemas.microsoft.com/office/drawing/2014/main" id="{F7F088FA-AF21-41C3-1C99-11F077855FCB}"/>
              </a:ext>
            </a:extLst>
          </p:cNvPr>
          <p:cNvSpPr txBox="1"/>
          <p:nvPr/>
        </p:nvSpPr>
        <p:spPr>
          <a:xfrm>
            <a:off x="6192000" y="360842"/>
            <a:ext cx="2952000" cy="461665"/>
          </a:xfrm>
          <a:prstGeom prst="rect">
            <a:avLst/>
          </a:prstGeom>
          <a:noFill/>
          <a:ln>
            <a:solidFill>
              <a:schemeClr val="accent1"/>
            </a:solidFill>
          </a:ln>
        </p:spPr>
        <p:txBody>
          <a:bodyPr wrap="square" rtlCol="0">
            <a:spAutoFit/>
          </a:bodyPr>
          <a:lstStyle/>
          <a:p>
            <a:r>
              <a:rPr kumimoji="1" lang="ja-JP" altLang="en-US" sz="1200">
                <a:solidFill>
                  <a:schemeClr val="accent1"/>
                </a:solidFill>
              </a:rPr>
              <a:t>採点審査項目</a:t>
            </a:r>
            <a:endParaRPr kumimoji="1" lang="en-US" altLang="ja-JP" sz="1200">
              <a:solidFill>
                <a:schemeClr val="accent1"/>
              </a:solidFill>
            </a:endParaRPr>
          </a:p>
          <a:p>
            <a:r>
              <a:rPr kumimoji="1" lang="ja-JP" altLang="en-US" sz="1200">
                <a:solidFill>
                  <a:schemeClr val="accent1"/>
                </a:solidFill>
              </a:rPr>
              <a:t>　</a:t>
            </a:r>
            <a:r>
              <a:rPr kumimoji="1" lang="en-US" altLang="ja-JP" sz="1200">
                <a:solidFill>
                  <a:schemeClr val="accent1"/>
                </a:solidFill>
              </a:rPr>
              <a:t>3) -</a:t>
            </a:r>
            <a:r>
              <a:rPr kumimoji="1" lang="ja-JP" altLang="en-US" sz="1200">
                <a:solidFill>
                  <a:schemeClr val="accent1"/>
                </a:solidFill>
              </a:rPr>
              <a:t>②ビジネスモデルの実現性</a:t>
            </a:r>
            <a:endParaRPr kumimoji="1" lang="en-US" altLang="ja-JP" sz="1200">
              <a:solidFill>
                <a:schemeClr val="accent1"/>
              </a:solidFill>
            </a:endParaRPr>
          </a:p>
        </p:txBody>
      </p:sp>
    </p:spTree>
    <p:extLst>
      <p:ext uri="{BB962C8B-B14F-4D97-AF65-F5344CB8AC3E}">
        <p14:creationId xmlns:p14="http://schemas.microsoft.com/office/powerpoint/2010/main" val="11938205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3EEFE1-2242-9519-F269-BB00F2431A20}"/>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B401CFFF-F242-E092-3FE4-AF612422764F}"/>
              </a:ext>
            </a:extLst>
          </p:cNvPr>
          <p:cNvSpPr>
            <a:spLocks noGrp="1"/>
          </p:cNvSpPr>
          <p:nvPr>
            <p:ph type="title"/>
          </p:nvPr>
        </p:nvSpPr>
        <p:spPr>
          <a:xfrm>
            <a:off x="178206" y="202622"/>
            <a:ext cx="8640000" cy="540000"/>
          </a:xfrm>
          <a:ln>
            <a:noFill/>
          </a:ln>
        </p:spPr>
        <p:txBody>
          <a:bodyPr>
            <a:normAutofit/>
          </a:bodyPr>
          <a:lstStyle/>
          <a:p>
            <a:r>
              <a:rPr lang="ja-JP" altLang="en-US"/>
              <a:t>６．ビジネスモデルの実現性</a:t>
            </a:r>
            <a:endParaRPr kumimoji="1" lang="ja-JP" altLang="en-US"/>
          </a:p>
        </p:txBody>
      </p:sp>
      <p:sp>
        <p:nvSpPr>
          <p:cNvPr id="21" name="テキスト ボックス 20">
            <a:extLst>
              <a:ext uri="{FF2B5EF4-FFF2-40B4-BE49-F238E27FC236}">
                <a16:creationId xmlns:a16="http://schemas.microsoft.com/office/drawing/2014/main" id="{27FB6EC9-FF6B-5B96-0CA0-AB4A5879540F}"/>
              </a:ext>
            </a:extLst>
          </p:cNvPr>
          <p:cNvSpPr txBox="1"/>
          <p:nvPr/>
        </p:nvSpPr>
        <p:spPr>
          <a:xfrm>
            <a:off x="178206" y="1163805"/>
            <a:ext cx="8640000" cy="576825"/>
          </a:xfrm>
          <a:prstGeom prst="rect">
            <a:avLst/>
          </a:prstGeom>
          <a:solidFill>
            <a:schemeClr val="accent3">
              <a:lumMod val="20000"/>
              <a:lumOff val="80000"/>
            </a:schemeClr>
          </a:solidFill>
        </p:spPr>
        <p:txBody>
          <a:bodyPr wrap="square" rtlCol="0">
            <a:spAutoFit/>
          </a:bodyPr>
          <a:lstStyle/>
          <a:p>
            <a:pPr marL="108000" indent="-108000">
              <a:lnSpc>
                <a:spcPts val="2000"/>
              </a:lnSpc>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ビジネスモデルの実現に向けて、想定されるリスクと、それに対する対策方針を記載すること。</a:t>
            </a:r>
            <a:endParaRPr kumimoji="1" lang="en-US" altLang="ja-JP" sz="1400" dirty="0">
              <a:latin typeface="Meiryo UI" panose="020B0604030504040204" pitchFamily="50" charset="-128"/>
              <a:ea typeface="Meiryo UI" panose="020B0604030504040204" pitchFamily="50" charset="-128"/>
            </a:endParaRPr>
          </a:p>
          <a:p>
            <a:pPr marL="324000" indent="-216000">
              <a:lnSpc>
                <a:spcPts val="2000"/>
              </a:lnSpc>
              <a:buFont typeface="Meiryo UI" panose="020B0604030504040204" pitchFamily="50" charset="-128"/>
              <a:buChar char="※"/>
            </a:pPr>
            <a:r>
              <a:rPr kumimoji="1" lang="en-US" altLang="ja-JP" sz="1400" dirty="0">
                <a:latin typeface="Meiryo UI" panose="020B0604030504040204" pitchFamily="50" charset="-128"/>
                <a:ea typeface="Meiryo UI" panose="020B0604030504040204" pitchFamily="50" charset="-128"/>
              </a:rPr>
              <a:t>1</a:t>
            </a:r>
            <a:r>
              <a:rPr kumimoji="1" lang="ja-JP" altLang="en-US" sz="1400" dirty="0">
                <a:latin typeface="Meiryo UI" panose="020B0604030504040204" pitchFamily="50" charset="-128"/>
                <a:ea typeface="Meiryo UI" panose="020B0604030504040204" pitchFamily="50" charset="-128"/>
              </a:rPr>
              <a:t>ページに収まらない場合は、複数ページの記載も可とする。</a:t>
            </a:r>
            <a:endParaRPr kumimoji="1" lang="en-US" altLang="ja-JP" sz="140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89E3EAB6-57D2-F8CE-CF82-F70918459019}"/>
              </a:ext>
            </a:extLst>
          </p:cNvPr>
          <p:cNvSpPr txBox="1"/>
          <p:nvPr/>
        </p:nvSpPr>
        <p:spPr>
          <a:xfrm>
            <a:off x="178206" y="745189"/>
            <a:ext cx="5132495" cy="400110"/>
          </a:xfrm>
          <a:prstGeom prst="rect">
            <a:avLst/>
          </a:prstGeom>
          <a:noFill/>
        </p:spPr>
        <p:txBody>
          <a:bodyPr wrap="none" rtlCol="0">
            <a:spAutoFit/>
          </a:bodyPr>
          <a:lstStyle/>
          <a:p>
            <a:r>
              <a:rPr kumimoji="1" lang="en-US" altLang="ja-JP" sz="2000" b="1" dirty="0">
                <a:latin typeface="Meiryo UI" panose="020B0604030504040204" pitchFamily="50" charset="-128"/>
                <a:ea typeface="Meiryo UI" panose="020B0604030504040204" pitchFamily="50" charset="-128"/>
              </a:rPr>
              <a:t>(</a:t>
            </a:r>
            <a:r>
              <a:rPr kumimoji="1" lang="ja-JP" altLang="en-US" sz="2000" b="1" dirty="0">
                <a:latin typeface="Meiryo UI" panose="020B0604030504040204" pitchFamily="50" charset="-128"/>
                <a:ea typeface="Meiryo UI" panose="020B0604030504040204" pitchFamily="50" charset="-128"/>
              </a:rPr>
              <a:t>１</a:t>
            </a:r>
            <a:r>
              <a:rPr kumimoji="1" lang="en-US" altLang="ja-JP" sz="2000" b="1" dirty="0">
                <a:latin typeface="Meiryo UI" panose="020B0604030504040204" pitchFamily="50" charset="-128"/>
                <a:ea typeface="Meiryo UI" panose="020B0604030504040204" pitchFamily="50" charset="-128"/>
              </a:rPr>
              <a:t>) </a:t>
            </a:r>
            <a:r>
              <a:rPr kumimoji="1" lang="ja-JP" altLang="en-US" sz="2000" b="1" dirty="0">
                <a:latin typeface="Meiryo UI" panose="020B0604030504040204" pitchFamily="50" charset="-128"/>
                <a:ea typeface="Meiryo UI" panose="020B0604030504040204" pitchFamily="50" charset="-128"/>
              </a:rPr>
              <a:t>実施体制</a:t>
            </a:r>
            <a:r>
              <a:rPr kumimoji="1" lang="ja-JP" altLang="en-US" sz="2000" b="1" dirty="0">
                <a:solidFill>
                  <a:srgbClr val="00B050"/>
                </a:solidFill>
                <a:latin typeface="Meiryo UI" panose="020B0604030504040204" pitchFamily="50" charset="-128"/>
                <a:ea typeface="Meiryo UI" panose="020B0604030504040204" pitchFamily="50" charset="-128"/>
              </a:rPr>
              <a:t>　</a:t>
            </a:r>
            <a:r>
              <a:rPr kumimoji="1" lang="en-US" altLang="ja-JP" sz="2000" b="1" dirty="0">
                <a:latin typeface="Meiryo UI" panose="020B0604030504040204" pitchFamily="50" charset="-128"/>
                <a:ea typeface="Meiryo UI" panose="020B0604030504040204" pitchFamily="50" charset="-128"/>
              </a:rPr>
              <a:t>B.</a:t>
            </a:r>
            <a:r>
              <a:rPr kumimoji="1" lang="ja-JP" altLang="en-US" sz="2000" b="1" dirty="0">
                <a:latin typeface="Meiryo UI" panose="020B0604030504040204" pitchFamily="50" charset="-128"/>
                <a:ea typeface="Meiryo UI" panose="020B0604030504040204" pitchFamily="50" charset="-128"/>
              </a:rPr>
              <a:t>根拠（リスクと対応方針）</a:t>
            </a:r>
          </a:p>
        </p:txBody>
      </p:sp>
      <p:graphicFrame>
        <p:nvGraphicFramePr>
          <p:cNvPr id="5" name="表 4">
            <a:extLst>
              <a:ext uri="{FF2B5EF4-FFF2-40B4-BE49-F238E27FC236}">
                <a16:creationId xmlns:a16="http://schemas.microsoft.com/office/drawing/2014/main" id="{826D7D55-E490-5D35-84C2-453F671CD9DD}"/>
              </a:ext>
            </a:extLst>
          </p:cNvPr>
          <p:cNvGraphicFramePr>
            <a:graphicFrameLocks noGrp="1"/>
          </p:cNvGraphicFramePr>
          <p:nvPr>
            <p:extLst>
              <p:ext uri="{D42A27DB-BD31-4B8C-83A1-F6EECF244321}">
                <p14:modId xmlns:p14="http://schemas.microsoft.com/office/powerpoint/2010/main" val="413281279"/>
              </p:ext>
            </p:extLst>
          </p:nvPr>
        </p:nvGraphicFramePr>
        <p:xfrm>
          <a:off x="178206" y="1924986"/>
          <a:ext cx="8640000" cy="4730391"/>
        </p:xfrm>
        <a:graphic>
          <a:graphicData uri="http://schemas.openxmlformats.org/drawingml/2006/table">
            <a:tbl>
              <a:tblPr firstRow="1" bandRow="1">
                <a:tableStyleId>{5940675A-B579-460E-94D1-54222C63F5DA}</a:tableStyleId>
              </a:tblPr>
              <a:tblGrid>
                <a:gridCol w="533572">
                  <a:extLst>
                    <a:ext uri="{9D8B030D-6E8A-4147-A177-3AD203B41FA5}">
                      <a16:colId xmlns:a16="http://schemas.microsoft.com/office/drawing/2014/main" val="689486778"/>
                    </a:ext>
                  </a:extLst>
                </a:gridCol>
                <a:gridCol w="4162483">
                  <a:extLst>
                    <a:ext uri="{9D8B030D-6E8A-4147-A177-3AD203B41FA5}">
                      <a16:colId xmlns:a16="http://schemas.microsoft.com/office/drawing/2014/main" val="2617999028"/>
                    </a:ext>
                  </a:extLst>
                </a:gridCol>
                <a:gridCol w="3943945">
                  <a:extLst>
                    <a:ext uri="{9D8B030D-6E8A-4147-A177-3AD203B41FA5}">
                      <a16:colId xmlns:a16="http://schemas.microsoft.com/office/drawing/2014/main" val="1215418584"/>
                    </a:ext>
                  </a:extLst>
                </a:gridCol>
              </a:tblGrid>
              <a:tr h="454149">
                <a:tc>
                  <a:txBody>
                    <a:bodyPr/>
                    <a:lstStyle/>
                    <a:p>
                      <a:pPr algn="ctr"/>
                      <a:r>
                        <a:rPr kumimoji="1" lang="en-US" altLang="ja-JP" sz="1200">
                          <a:latin typeface="Meiryo UI" panose="020B0604030504040204" pitchFamily="50" charset="-128"/>
                          <a:ea typeface="Meiryo UI" panose="020B0604030504040204" pitchFamily="50" charset="-128"/>
                        </a:rPr>
                        <a:t>No.</a:t>
                      </a:r>
                      <a:endParaRPr kumimoji="1" lang="ja-JP" altLang="en-US" sz="1200">
                        <a:latin typeface="Meiryo UI" panose="020B0604030504040204" pitchFamily="50" charset="-128"/>
                        <a:ea typeface="Meiryo UI" panose="020B0604030504040204" pitchFamily="50" charset="-128"/>
                      </a:endParaRPr>
                    </a:p>
                  </a:txBody>
                  <a:tcPr anchor="ctr">
                    <a:solidFill>
                      <a:schemeClr val="accent1">
                        <a:lumMod val="20000"/>
                        <a:lumOff val="8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想定されるリスク</a:t>
                      </a:r>
                    </a:p>
                  </a:txBody>
                  <a:tcPr anchor="ctr">
                    <a:solidFill>
                      <a:schemeClr val="accent1">
                        <a:lumMod val="20000"/>
                        <a:lumOff val="8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対応方針</a:t>
                      </a:r>
                    </a:p>
                  </a:txBody>
                  <a:tcPr anchor="ctr">
                    <a:solidFill>
                      <a:schemeClr val="accent1">
                        <a:lumMod val="20000"/>
                        <a:lumOff val="80000"/>
                      </a:schemeClr>
                    </a:solidFill>
                  </a:tcPr>
                </a:tc>
                <a:extLst>
                  <a:ext uri="{0D108BD9-81ED-4DB2-BD59-A6C34878D82A}">
                    <a16:rowId xmlns:a16="http://schemas.microsoft.com/office/drawing/2014/main" val="3454999637"/>
                  </a:ext>
                </a:extLst>
              </a:tr>
              <a:tr h="712707">
                <a:tc>
                  <a:txBody>
                    <a:bodyPr/>
                    <a:lstStyle/>
                    <a:p>
                      <a:pPr algn="ctr"/>
                      <a:r>
                        <a:rPr kumimoji="1" lang="en-US" altLang="ja-JP" sz="1200">
                          <a:latin typeface="Meiryo UI" panose="020B0604030504040204" pitchFamily="50" charset="-128"/>
                          <a:ea typeface="Meiryo UI" panose="020B0604030504040204" pitchFamily="50" charset="-128"/>
                        </a:rPr>
                        <a:t>1</a:t>
                      </a:r>
                    </a:p>
                  </a:txBody>
                  <a:tcPr anchor="ctr">
                    <a:solidFill>
                      <a:schemeClr val="accent1">
                        <a:lumMod val="20000"/>
                        <a:lumOff val="80000"/>
                      </a:schemeClr>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tc>
                <a:tc>
                  <a:txBody>
                    <a:bodyPr/>
                    <a:lstStyle/>
                    <a:p>
                      <a:endParaRPr kumimoji="1" lang="ja-JP" altLang="en-US" sz="120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578006044"/>
                  </a:ext>
                </a:extLst>
              </a:tr>
              <a:tr h="712707">
                <a:tc>
                  <a:txBody>
                    <a:bodyPr/>
                    <a:lstStyle/>
                    <a:p>
                      <a:pPr marL="0" algn="ctr" defTabSz="914400" rtl="0" eaLnBrk="1" latinLnBrk="0" hangingPunct="1"/>
                      <a:r>
                        <a:rPr kumimoji="1" lang="en-US" altLang="ja-JP" sz="1200" kern="1200">
                          <a:solidFill>
                            <a:schemeClr val="tx1"/>
                          </a:solidFill>
                          <a:latin typeface="Meiryo UI" panose="020B0604030504040204" pitchFamily="50" charset="-128"/>
                          <a:ea typeface="Meiryo UI" panose="020B0604030504040204" pitchFamily="50" charset="-128"/>
                          <a:cs typeface="+mn-cs"/>
                        </a:rPr>
                        <a:t>2</a:t>
                      </a:r>
                    </a:p>
                  </a:txBody>
                  <a:tcPr anchor="ctr">
                    <a:solidFill>
                      <a:schemeClr val="accent1">
                        <a:lumMod val="20000"/>
                        <a:lumOff val="80000"/>
                      </a:schemeClr>
                    </a:solidFill>
                  </a:tcPr>
                </a:tc>
                <a:tc>
                  <a:txBody>
                    <a:bodyPr/>
                    <a:lstStyle/>
                    <a:p>
                      <a:pPr marL="0" algn="l" defTabSz="914400" rtl="0" eaLnBrk="1" latinLnBrk="0" hangingPunct="1"/>
                      <a:endParaRPr kumimoji="1" lang="ja-JP" altLang="en-US" sz="1200" kern="1200">
                        <a:solidFill>
                          <a:schemeClr val="tx1"/>
                        </a:solidFill>
                        <a:latin typeface="Meiryo UI" panose="020B0604030504040204" pitchFamily="50" charset="-128"/>
                        <a:ea typeface="Meiryo UI" panose="020B0604030504040204" pitchFamily="50" charset="-128"/>
                        <a:cs typeface="+mn-cs"/>
                      </a:endParaRPr>
                    </a:p>
                  </a:txBody>
                  <a:tcPr/>
                </a:tc>
                <a:tc>
                  <a:txBody>
                    <a:bodyPr/>
                    <a:lstStyle/>
                    <a:p>
                      <a:pPr marL="0" algn="l" defTabSz="914400" rtl="0" eaLnBrk="1" latinLnBrk="0" hangingPunct="1"/>
                      <a:endParaRPr kumimoji="1" lang="ja-JP" altLang="en-US" sz="1200" kern="1200">
                        <a:solidFill>
                          <a:schemeClr val="tx1"/>
                        </a:solidFill>
                        <a:latin typeface="Meiryo UI" panose="020B0604030504040204" pitchFamily="50" charset="-128"/>
                        <a:ea typeface="Meiryo UI" panose="020B0604030504040204" pitchFamily="50" charset="-128"/>
                        <a:cs typeface="+mn-cs"/>
                      </a:endParaRPr>
                    </a:p>
                  </a:txBody>
                  <a:tcPr/>
                </a:tc>
                <a:extLst>
                  <a:ext uri="{0D108BD9-81ED-4DB2-BD59-A6C34878D82A}">
                    <a16:rowId xmlns:a16="http://schemas.microsoft.com/office/drawing/2014/main" val="3763040757"/>
                  </a:ext>
                </a:extLst>
              </a:tr>
              <a:tr h="712707">
                <a:tc>
                  <a:txBody>
                    <a:bodyPr/>
                    <a:lstStyle/>
                    <a:p>
                      <a:pPr marL="0" algn="ctr" defTabSz="914400" rtl="0" eaLnBrk="1" latinLnBrk="0" hangingPunct="1"/>
                      <a:r>
                        <a:rPr kumimoji="1" lang="en-US" altLang="ja-JP" sz="1200" kern="1200">
                          <a:solidFill>
                            <a:schemeClr val="tx1"/>
                          </a:solidFill>
                          <a:latin typeface="Meiryo UI" panose="020B0604030504040204" pitchFamily="50" charset="-128"/>
                          <a:ea typeface="Meiryo UI" panose="020B0604030504040204" pitchFamily="50" charset="-128"/>
                          <a:cs typeface="+mn-cs"/>
                        </a:rPr>
                        <a:t>3</a:t>
                      </a:r>
                    </a:p>
                  </a:txBody>
                  <a:tcPr anchor="ctr">
                    <a:solidFill>
                      <a:schemeClr val="accent1">
                        <a:lumMod val="20000"/>
                        <a:lumOff val="80000"/>
                      </a:schemeClr>
                    </a:solidFill>
                  </a:tcPr>
                </a:tc>
                <a:tc>
                  <a:txBody>
                    <a:bodyPr/>
                    <a:lstStyle/>
                    <a:p>
                      <a:pPr marL="0" algn="l" defTabSz="914400" rtl="0" eaLnBrk="1" latinLnBrk="0" hangingPunct="1"/>
                      <a:endParaRPr kumimoji="1" lang="ja-JP" altLang="en-US" sz="1200" kern="1200">
                        <a:solidFill>
                          <a:schemeClr val="tx1"/>
                        </a:solidFill>
                        <a:latin typeface="Meiryo UI" panose="020B0604030504040204" pitchFamily="50" charset="-128"/>
                        <a:ea typeface="Meiryo UI" panose="020B0604030504040204" pitchFamily="50" charset="-128"/>
                        <a:cs typeface="+mn-cs"/>
                      </a:endParaRPr>
                    </a:p>
                  </a:txBody>
                  <a:tcPr/>
                </a:tc>
                <a:tc>
                  <a:txBody>
                    <a:bodyPr/>
                    <a:lstStyle/>
                    <a:p>
                      <a:pPr marL="0" algn="l" defTabSz="914400" rtl="0" eaLnBrk="1" latinLnBrk="0" hangingPunct="1"/>
                      <a:endParaRPr kumimoji="1" lang="ja-JP" altLang="en-US" sz="1200" kern="1200">
                        <a:solidFill>
                          <a:schemeClr val="tx1"/>
                        </a:solidFill>
                        <a:latin typeface="Meiryo UI" panose="020B0604030504040204" pitchFamily="50" charset="-128"/>
                        <a:ea typeface="Meiryo UI" panose="020B0604030504040204" pitchFamily="50" charset="-128"/>
                        <a:cs typeface="+mn-cs"/>
                      </a:endParaRPr>
                    </a:p>
                  </a:txBody>
                  <a:tcPr/>
                </a:tc>
                <a:extLst>
                  <a:ext uri="{0D108BD9-81ED-4DB2-BD59-A6C34878D82A}">
                    <a16:rowId xmlns:a16="http://schemas.microsoft.com/office/drawing/2014/main" val="1559191951"/>
                  </a:ext>
                </a:extLst>
              </a:tr>
              <a:tr h="712707">
                <a:tc>
                  <a:txBody>
                    <a:bodyPr/>
                    <a:lstStyle/>
                    <a:p>
                      <a:pPr marL="0" algn="ctr" defTabSz="914400" rtl="0" eaLnBrk="1" latinLnBrk="0" hangingPunct="1"/>
                      <a:r>
                        <a:rPr kumimoji="1" lang="en-US" altLang="ja-JP" sz="1200" kern="1200">
                          <a:solidFill>
                            <a:schemeClr val="tx1"/>
                          </a:solidFill>
                          <a:latin typeface="Meiryo UI" panose="020B0604030504040204" pitchFamily="50" charset="-128"/>
                          <a:ea typeface="Meiryo UI" panose="020B0604030504040204" pitchFamily="50" charset="-128"/>
                          <a:cs typeface="+mn-cs"/>
                        </a:rPr>
                        <a:t>4</a:t>
                      </a:r>
                    </a:p>
                  </a:txBody>
                  <a:tcPr anchor="ctr">
                    <a:solidFill>
                      <a:schemeClr val="accent1">
                        <a:lumMod val="20000"/>
                        <a:lumOff val="80000"/>
                      </a:schemeClr>
                    </a:solidFill>
                  </a:tcPr>
                </a:tc>
                <a:tc>
                  <a:txBody>
                    <a:bodyPr/>
                    <a:lstStyle/>
                    <a:p>
                      <a:pPr marL="0" algn="l" defTabSz="914400" rtl="0" eaLnBrk="1" latinLnBrk="0" hangingPunct="1"/>
                      <a:endParaRPr kumimoji="1" lang="ja-JP" altLang="en-US" sz="1200" kern="1200">
                        <a:solidFill>
                          <a:schemeClr val="tx1"/>
                        </a:solidFill>
                        <a:latin typeface="Meiryo UI" panose="020B0604030504040204" pitchFamily="50" charset="-128"/>
                        <a:ea typeface="Meiryo UI" panose="020B0604030504040204" pitchFamily="50" charset="-128"/>
                        <a:cs typeface="+mn-cs"/>
                      </a:endParaRPr>
                    </a:p>
                  </a:txBody>
                  <a:tcPr/>
                </a:tc>
                <a:tc>
                  <a:txBody>
                    <a:bodyPr/>
                    <a:lstStyle/>
                    <a:p>
                      <a:pPr marL="0" algn="l" defTabSz="914400" rtl="0" eaLnBrk="1" latinLnBrk="0" hangingPunct="1"/>
                      <a:endParaRPr kumimoji="1" lang="ja-JP" altLang="en-US" sz="1200" kern="1200">
                        <a:solidFill>
                          <a:schemeClr val="tx1"/>
                        </a:solidFill>
                        <a:latin typeface="Meiryo UI" panose="020B0604030504040204" pitchFamily="50" charset="-128"/>
                        <a:ea typeface="Meiryo UI" panose="020B0604030504040204" pitchFamily="50" charset="-128"/>
                        <a:cs typeface="+mn-cs"/>
                      </a:endParaRPr>
                    </a:p>
                  </a:txBody>
                  <a:tcPr/>
                </a:tc>
                <a:extLst>
                  <a:ext uri="{0D108BD9-81ED-4DB2-BD59-A6C34878D82A}">
                    <a16:rowId xmlns:a16="http://schemas.microsoft.com/office/drawing/2014/main" val="1345444166"/>
                  </a:ext>
                </a:extLst>
              </a:tr>
              <a:tr h="712707">
                <a:tc>
                  <a:txBody>
                    <a:bodyPr/>
                    <a:lstStyle/>
                    <a:p>
                      <a:pPr marL="0" algn="ctr" defTabSz="914400" rtl="0" eaLnBrk="1" latinLnBrk="0" hangingPunct="1"/>
                      <a:r>
                        <a:rPr kumimoji="1" lang="en-US" altLang="ja-JP" sz="1200" kern="1200">
                          <a:solidFill>
                            <a:schemeClr val="tx1"/>
                          </a:solidFill>
                          <a:latin typeface="Meiryo UI" panose="020B0604030504040204" pitchFamily="50" charset="-128"/>
                          <a:ea typeface="Meiryo UI" panose="020B0604030504040204" pitchFamily="50" charset="-128"/>
                          <a:cs typeface="+mn-cs"/>
                        </a:rPr>
                        <a:t>5</a:t>
                      </a:r>
                    </a:p>
                  </a:txBody>
                  <a:tcPr anchor="ctr">
                    <a:solidFill>
                      <a:schemeClr val="accent1">
                        <a:lumMod val="20000"/>
                        <a:lumOff val="80000"/>
                      </a:schemeClr>
                    </a:solidFill>
                  </a:tcPr>
                </a:tc>
                <a:tc>
                  <a:txBody>
                    <a:bodyPr/>
                    <a:lstStyle/>
                    <a:p>
                      <a:pPr marL="0" algn="l" defTabSz="914400" rtl="0" eaLnBrk="1" latinLnBrk="0" hangingPunct="1"/>
                      <a:endParaRPr kumimoji="1" lang="ja-JP" altLang="en-US" sz="1200" kern="1200">
                        <a:solidFill>
                          <a:schemeClr val="tx1"/>
                        </a:solidFill>
                        <a:latin typeface="Meiryo UI" panose="020B0604030504040204" pitchFamily="50" charset="-128"/>
                        <a:ea typeface="Meiryo UI" panose="020B0604030504040204" pitchFamily="50" charset="-128"/>
                        <a:cs typeface="+mn-cs"/>
                      </a:endParaRPr>
                    </a:p>
                  </a:txBody>
                  <a:tcPr/>
                </a:tc>
                <a:tc>
                  <a:txBody>
                    <a:bodyPr/>
                    <a:lstStyle/>
                    <a:p>
                      <a:pPr marL="0" algn="l" defTabSz="914400" rtl="0" eaLnBrk="1" latinLnBrk="0" hangingPunct="1"/>
                      <a:endParaRPr kumimoji="1" lang="ja-JP" altLang="en-US" sz="1200" kern="1200">
                        <a:solidFill>
                          <a:schemeClr val="tx1"/>
                        </a:solidFill>
                        <a:latin typeface="Meiryo UI" panose="020B0604030504040204" pitchFamily="50" charset="-128"/>
                        <a:ea typeface="Meiryo UI" panose="020B0604030504040204" pitchFamily="50" charset="-128"/>
                        <a:cs typeface="+mn-cs"/>
                      </a:endParaRPr>
                    </a:p>
                  </a:txBody>
                  <a:tcPr/>
                </a:tc>
                <a:extLst>
                  <a:ext uri="{0D108BD9-81ED-4DB2-BD59-A6C34878D82A}">
                    <a16:rowId xmlns:a16="http://schemas.microsoft.com/office/drawing/2014/main" val="3703010738"/>
                  </a:ext>
                </a:extLst>
              </a:tr>
              <a:tr h="712707">
                <a:tc>
                  <a:txBody>
                    <a:bodyPr/>
                    <a:lstStyle/>
                    <a:p>
                      <a:pPr marL="0" algn="ctr" defTabSz="914400" rtl="0" eaLnBrk="1" latinLnBrk="0" hangingPunct="1"/>
                      <a:r>
                        <a:rPr kumimoji="1" lang="en-US" altLang="ja-JP" sz="1200" kern="1200">
                          <a:solidFill>
                            <a:schemeClr val="tx1"/>
                          </a:solidFill>
                          <a:latin typeface="Meiryo UI" panose="020B0604030504040204" pitchFamily="50" charset="-128"/>
                          <a:ea typeface="Meiryo UI" panose="020B0604030504040204" pitchFamily="50" charset="-128"/>
                          <a:cs typeface="+mn-cs"/>
                        </a:rPr>
                        <a:t>6</a:t>
                      </a:r>
                    </a:p>
                  </a:txBody>
                  <a:tcPr anchor="ctr">
                    <a:solidFill>
                      <a:schemeClr val="accent1">
                        <a:lumMod val="20000"/>
                        <a:lumOff val="80000"/>
                      </a:schemeClr>
                    </a:solidFill>
                  </a:tcPr>
                </a:tc>
                <a:tc>
                  <a:txBody>
                    <a:bodyPr/>
                    <a:lstStyle/>
                    <a:p>
                      <a:pPr marL="0" algn="l" defTabSz="914400" rtl="0" eaLnBrk="1" latinLnBrk="0" hangingPunct="1"/>
                      <a:endParaRPr kumimoji="1" lang="ja-JP" altLang="en-US" sz="1200" kern="1200">
                        <a:solidFill>
                          <a:schemeClr val="tx1"/>
                        </a:solidFill>
                        <a:latin typeface="Meiryo UI" panose="020B0604030504040204" pitchFamily="50" charset="-128"/>
                        <a:ea typeface="Meiryo UI" panose="020B0604030504040204" pitchFamily="50" charset="-128"/>
                        <a:cs typeface="+mn-cs"/>
                      </a:endParaRPr>
                    </a:p>
                  </a:txBody>
                  <a:tcPr/>
                </a:tc>
                <a:tc>
                  <a:txBody>
                    <a:bodyPr/>
                    <a:lstStyle/>
                    <a:p>
                      <a:pPr marL="0" algn="l" defTabSz="914400" rtl="0" eaLnBrk="1" latinLnBrk="0" hangingPunct="1"/>
                      <a:endParaRPr kumimoji="1" lang="ja-JP" altLang="en-US" sz="1200" kern="1200" dirty="0">
                        <a:solidFill>
                          <a:schemeClr val="tx1"/>
                        </a:solidFill>
                        <a:latin typeface="Meiryo UI" panose="020B0604030504040204" pitchFamily="50" charset="-128"/>
                        <a:ea typeface="Meiryo UI" panose="020B0604030504040204" pitchFamily="50" charset="-128"/>
                        <a:cs typeface="+mn-cs"/>
                      </a:endParaRPr>
                    </a:p>
                  </a:txBody>
                  <a:tcPr/>
                </a:tc>
                <a:extLst>
                  <a:ext uri="{0D108BD9-81ED-4DB2-BD59-A6C34878D82A}">
                    <a16:rowId xmlns:a16="http://schemas.microsoft.com/office/drawing/2014/main" val="3131041896"/>
                  </a:ext>
                </a:extLst>
              </a:tr>
            </a:tbl>
          </a:graphicData>
        </a:graphic>
      </p:graphicFrame>
      <p:sp>
        <p:nvSpPr>
          <p:cNvPr id="6" name="テキスト ボックス 5">
            <a:extLst>
              <a:ext uri="{FF2B5EF4-FFF2-40B4-BE49-F238E27FC236}">
                <a16:creationId xmlns:a16="http://schemas.microsoft.com/office/drawing/2014/main" id="{18EDED02-863D-8B32-A882-0FF5A741F881}"/>
              </a:ext>
            </a:extLst>
          </p:cNvPr>
          <p:cNvSpPr txBox="1"/>
          <p:nvPr/>
        </p:nvSpPr>
        <p:spPr>
          <a:xfrm>
            <a:off x="6192000" y="0"/>
            <a:ext cx="2952000" cy="369332"/>
          </a:xfrm>
          <a:prstGeom prst="rect">
            <a:avLst/>
          </a:prstGeom>
          <a:solidFill>
            <a:schemeClr val="accent1"/>
          </a:solidFill>
          <a:ln>
            <a:solidFill>
              <a:schemeClr val="accent1"/>
            </a:solidFill>
          </a:ln>
        </p:spPr>
        <p:txBody>
          <a:bodyPr wrap="square" rtlCol="0">
            <a:spAutoFit/>
          </a:bodyPr>
          <a:lstStyle/>
          <a:p>
            <a:r>
              <a:rPr kumimoji="1" lang="ja-JP" altLang="en-US" b="1">
                <a:solidFill>
                  <a:schemeClr val="bg1"/>
                </a:solidFill>
              </a:rPr>
              <a:t>水電解装置の場合</a:t>
            </a:r>
          </a:p>
        </p:txBody>
      </p:sp>
      <p:sp>
        <p:nvSpPr>
          <p:cNvPr id="7" name="テキスト ボックス 6">
            <a:extLst>
              <a:ext uri="{FF2B5EF4-FFF2-40B4-BE49-F238E27FC236}">
                <a16:creationId xmlns:a16="http://schemas.microsoft.com/office/drawing/2014/main" id="{A46DB22F-013D-FA38-8961-56A8D9852136}"/>
              </a:ext>
            </a:extLst>
          </p:cNvPr>
          <p:cNvSpPr txBox="1"/>
          <p:nvPr/>
        </p:nvSpPr>
        <p:spPr>
          <a:xfrm>
            <a:off x="6192000" y="360842"/>
            <a:ext cx="2952000" cy="461665"/>
          </a:xfrm>
          <a:prstGeom prst="rect">
            <a:avLst/>
          </a:prstGeom>
          <a:noFill/>
          <a:ln>
            <a:solidFill>
              <a:schemeClr val="accent1"/>
            </a:solidFill>
          </a:ln>
        </p:spPr>
        <p:txBody>
          <a:bodyPr wrap="square" rtlCol="0">
            <a:spAutoFit/>
          </a:bodyPr>
          <a:lstStyle/>
          <a:p>
            <a:r>
              <a:rPr kumimoji="1" lang="ja-JP" altLang="en-US" sz="1200">
                <a:solidFill>
                  <a:schemeClr val="accent1"/>
                </a:solidFill>
              </a:rPr>
              <a:t>採点審査項目</a:t>
            </a:r>
            <a:endParaRPr kumimoji="1" lang="en-US" altLang="ja-JP" sz="1200">
              <a:solidFill>
                <a:schemeClr val="accent1"/>
              </a:solidFill>
            </a:endParaRPr>
          </a:p>
          <a:p>
            <a:r>
              <a:rPr kumimoji="1" lang="ja-JP" altLang="en-US" sz="1200">
                <a:solidFill>
                  <a:schemeClr val="accent1"/>
                </a:solidFill>
              </a:rPr>
              <a:t>　</a:t>
            </a:r>
            <a:r>
              <a:rPr kumimoji="1" lang="en-US" altLang="ja-JP" sz="1200">
                <a:solidFill>
                  <a:schemeClr val="accent1"/>
                </a:solidFill>
              </a:rPr>
              <a:t>3) -</a:t>
            </a:r>
            <a:r>
              <a:rPr kumimoji="1" lang="ja-JP" altLang="en-US" sz="1200">
                <a:solidFill>
                  <a:schemeClr val="accent1"/>
                </a:solidFill>
              </a:rPr>
              <a:t>②ビジネスモデルの実現性</a:t>
            </a:r>
            <a:endParaRPr kumimoji="1" lang="en-US" altLang="ja-JP" sz="1200">
              <a:solidFill>
                <a:schemeClr val="accent1"/>
              </a:solidFill>
            </a:endParaRPr>
          </a:p>
        </p:txBody>
      </p:sp>
    </p:spTree>
    <p:extLst>
      <p:ext uri="{BB962C8B-B14F-4D97-AF65-F5344CB8AC3E}">
        <p14:creationId xmlns:p14="http://schemas.microsoft.com/office/powerpoint/2010/main" val="2517410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E913EB15-22FA-E40A-D280-D68D2C8315C7}"/>
              </a:ext>
            </a:extLst>
          </p:cNvPr>
          <p:cNvSpPr txBox="1"/>
          <p:nvPr/>
        </p:nvSpPr>
        <p:spPr>
          <a:xfrm>
            <a:off x="256031" y="847481"/>
            <a:ext cx="8623871" cy="523220"/>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rPr>
              <a:t>導入予定の各設備の主な機器仕様を記載すること。</a:t>
            </a:r>
          </a:p>
          <a:p>
            <a:pPr marL="108000" indent="-108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rPr>
              <a:t>特に採用する設備に新規性や独自性の特徴がある場合は、その内容を記載すること。</a:t>
            </a:r>
          </a:p>
        </p:txBody>
      </p:sp>
      <p:sp>
        <p:nvSpPr>
          <p:cNvPr id="8" name="正方形/長方形 7">
            <a:extLst>
              <a:ext uri="{FF2B5EF4-FFF2-40B4-BE49-F238E27FC236}">
                <a16:creationId xmlns:a16="http://schemas.microsoft.com/office/drawing/2014/main" id="{60A9FE3D-D4B9-6E37-2E6E-A1FDC8DFE4A5}"/>
              </a:ext>
            </a:extLst>
          </p:cNvPr>
          <p:cNvSpPr/>
          <p:nvPr/>
        </p:nvSpPr>
        <p:spPr>
          <a:xfrm>
            <a:off x="256031" y="1522959"/>
            <a:ext cx="8623871" cy="512472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5EDC7272-A1C2-AC83-D35D-0959D97A9E42}"/>
              </a:ext>
            </a:extLst>
          </p:cNvPr>
          <p:cNvSpPr txBox="1"/>
          <p:nvPr/>
        </p:nvSpPr>
        <p:spPr>
          <a:xfrm>
            <a:off x="256031" y="1522959"/>
            <a:ext cx="1641600" cy="253916"/>
          </a:xfrm>
          <a:prstGeom prst="rect">
            <a:avLst/>
          </a:prstGeom>
          <a:solidFill>
            <a:schemeClr val="bg1">
              <a:lumMod val="95000"/>
            </a:schemeClr>
          </a:solidFill>
          <a:ln>
            <a:solidFill>
              <a:schemeClr val="tx1"/>
            </a:solidFill>
          </a:ln>
        </p:spPr>
        <p:txBody>
          <a:bodyPr wrap="square" rtlCol="0">
            <a:spAutoFit/>
          </a:bodyPr>
          <a:lstStyle/>
          <a:p>
            <a:r>
              <a:rPr kumimoji="1" lang="ja-JP" altLang="en-US" sz="1050" b="1">
                <a:latin typeface="Meiryo UI" panose="020B0604030504040204" pitchFamily="50" charset="-128"/>
                <a:ea typeface="Meiryo UI" panose="020B0604030504040204" pitchFamily="50" charset="-128"/>
              </a:rPr>
              <a:t>設備情報</a:t>
            </a:r>
          </a:p>
        </p:txBody>
      </p:sp>
      <p:graphicFrame>
        <p:nvGraphicFramePr>
          <p:cNvPr id="13" name="表 12">
            <a:extLst>
              <a:ext uri="{FF2B5EF4-FFF2-40B4-BE49-F238E27FC236}">
                <a16:creationId xmlns:a16="http://schemas.microsoft.com/office/drawing/2014/main" id="{DA287E2D-30E0-05E1-5B7B-BB2B00B73859}"/>
              </a:ext>
            </a:extLst>
          </p:cNvPr>
          <p:cNvGraphicFramePr>
            <a:graphicFrameLocks noGrp="1"/>
          </p:cNvGraphicFramePr>
          <p:nvPr>
            <p:extLst>
              <p:ext uri="{D42A27DB-BD31-4B8C-83A1-F6EECF244321}">
                <p14:modId xmlns:p14="http://schemas.microsoft.com/office/powerpoint/2010/main" val="203500639"/>
              </p:ext>
            </p:extLst>
          </p:nvPr>
        </p:nvGraphicFramePr>
        <p:xfrm>
          <a:off x="428898" y="1871571"/>
          <a:ext cx="8294203" cy="4626473"/>
        </p:xfrm>
        <a:graphic>
          <a:graphicData uri="http://schemas.openxmlformats.org/drawingml/2006/table">
            <a:tbl>
              <a:tblPr firstRow="1" bandRow="1">
                <a:tableStyleId>{2D5ABB26-0587-4C30-8999-92F81FD0307C}</a:tableStyleId>
              </a:tblPr>
              <a:tblGrid>
                <a:gridCol w="1437005">
                  <a:extLst>
                    <a:ext uri="{9D8B030D-6E8A-4147-A177-3AD203B41FA5}">
                      <a16:colId xmlns:a16="http://schemas.microsoft.com/office/drawing/2014/main" val="2469742373"/>
                    </a:ext>
                  </a:extLst>
                </a:gridCol>
                <a:gridCol w="2359448">
                  <a:extLst>
                    <a:ext uri="{9D8B030D-6E8A-4147-A177-3AD203B41FA5}">
                      <a16:colId xmlns:a16="http://schemas.microsoft.com/office/drawing/2014/main" val="3072812547"/>
                    </a:ext>
                  </a:extLst>
                </a:gridCol>
                <a:gridCol w="701897">
                  <a:extLst>
                    <a:ext uri="{9D8B030D-6E8A-4147-A177-3AD203B41FA5}">
                      <a16:colId xmlns:a16="http://schemas.microsoft.com/office/drawing/2014/main" val="1599491197"/>
                    </a:ext>
                  </a:extLst>
                </a:gridCol>
                <a:gridCol w="939160">
                  <a:extLst>
                    <a:ext uri="{9D8B030D-6E8A-4147-A177-3AD203B41FA5}">
                      <a16:colId xmlns:a16="http://schemas.microsoft.com/office/drawing/2014/main" val="2932044817"/>
                    </a:ext>
                  </a:extLst>
                </a:gridCol>
                <a:gridCol w="2333030">
                  <a:extLst>
                    <a:ext uri="{9D8B030D-6E8A-4147-A177-3AD203B41FA5}">
                      <a16:colId xmlns:a16="http://schemas.microsoft.com/office/drawing/2014/main" val="1720935674"/>
                    </a:ext>
                  </a:extLst>
                </a:gridCol>
                <a:gridCol w="523663">
                  <a:extLst>
                    <a:ext uri="{9D8B030D-6E8A-4147-A177-3AD203B41FA5}">
                      <a16:colId xmlns:a16="http://schemas.microsoft.com/office/drawing/2014/main" val="618958965"/>
                    </a:ext>
                  </a:extLst>
                </a:gridCol>
              </a:tblGrid>
              <a:tr h="348512">
                <a:tc>
                  <a:txBody>
                    <a:bodyPr/>
                    <a:lstStyle/>
                    <a:p>
                      <a:endParaRPr kumimoji="1" lang="ja-JP"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algn="ctr" defTabSz="914400" rtl="0" eaLnBrk="1" fontAlgn="ctr" latinLnBrk="0" hangingPunct="1"/>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メーカー名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algn="ctr" defTabSz="914400" rtl="0" eaLnBrk="1" fontAlgn="ctr" latinLnBrk="0" hangingPunct="1"/>
                      <a:endParaRPr kumimoji="1" lang="ja-JP" altLang="en-US" sz="12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algn="ctr" defTabSz="914400" rtl="0" eaLnBrk="1" fontAlgn="ctr" latinLnBrk="0" hangingPunct="1"/>
                      <a:r>
                        <a:rPr kumimoji="1" lang="ja-JP" altLang="en-US" sz="1100" b="0" i="0" u="none" strike="noStrike" kern="1200">
                          <a:solidFill>
                            <a:schemeClr val="tx1"/>
                          </a:solidFill>
                          <a:effectLst/>
                          <a:latin typeface="Meiryo UI" panose="020B0604030504040204" pitchFamily="50" charset="-128"/>
                          <a:ea typeface="Meiryo UI" panose="020B0604030504040204" pitchFamily="50" charset="-128"/>
                          <a:cs typeface="+mn-cs"/>
                        </a:rPr>
                        <a:t>型番</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algn="ctr" defTabSz="914400" rtl="0" eaLnBrk="1" fontAlgn="ctr" latinLnBrk="0" hangingPunct="1"/>
                      <a:endParaRPr kumimoji="1" lang="ja-JP" altLang="en-US" sz="12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algn="ctr" defTabSz="914400" rtl="0" eaLnBrk="1" fontAlgn="ctr" latinLnBrk="0" hangingPunct="1"/>
                      <a:endParaRPr kumimoji="1" lang="ja-JP" altLang="en-US" sz="12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3467387"/>
                  </a:ext>
                </a:extLst>
              </a:tr>
              <a:tr h="365760">
                <a:tc>
                  <a:txBody>
                    <a:bodyPr/>
                    <a:lstStyle/>
                    <a:p>
                      <a:pPr algn="ctr" fontAlgn="ctr"/>
                      <a:r>
                        <a:rPr lang="ja-JP" altLang="en-US" sz="1100" b="0" i="0" u="none" strike="noStrike">
                          <a:solidFill>
                            <a:srgbClr val="000000"/>
                          </a:solidFill>
                          <a:effectLst/>
                          <a:latin typeface="Meiryo UI" panose="020B0604030504040204" pitchFamily="50" charset="-128"/>
                          <a:ea typeface="Meiryo UI" panose="020B0604030504040204" pitchFamily="50" charset="-128"/>
                        </a:rPr>
                        <a:t>セル</a:t>
                      </a:r>
                      <a:endParaRPr lang="en-US" altLang="ja-JP" sz="1100" b="0" i="0" u="none" strike="noStrike">
                        <a:solidFill>
                          <a:srgbClr val="000000"/>
                        </a:solidFill>
                        <a:effectLst/>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algn="l" defTabSz="914400" rtl="0" eaLnBrk="1" fontAlgn="ctr" latinLnBrk="0" hangingPunct="1"/>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algn="l" defTabSz="914400" rtl="0" eaLnBrk="1" fontAlgn="ctr" latinLnBrk="0" hangingPunct="1"/>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34548415"/>
                  </a:ext>
                </a:extLst>
              </a:tr>
              <a:tr h="365760">
                <a:tc>
                  <a:txBody>
                    <a:bodyPr/>
                    <a:lstStyle/>
                    <a:p>
                      <a:pPr marL="0" algn="ctr" defTabSz="914400" rtl="0" eaLnBrk="1" fontAlgn="ctr" latinLnBrk="0" hangingPunct="1"/>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モジュール</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algn="l" defTabSz="914400" rtl="0" eaLnBrk="1" fontAlgn="ctr" latinLnBrk="0" hangingPunct="1"/>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algn="l" defTabSz="914400" rtl="0" eaLnBrk="1" fontAlgn="ctr" latinLnBrk="0" hangingPunct="1"/>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51547784"/>
                  </a:ext>
                </a:extLst>
              </a:tr>
              <a:tr h="365760">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電池システム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algn="l" defTabSz="914400" rtl="0" eaLnBrk="1" fontAlgn="ctr" latinLnBrk="0" hangingPunct="1"/>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algn="l" defTabSz="914400" rtl="0" eaLnBrk="1" fontAlgn="ctr" latinLnBrk="0" hangingPunct="1"/>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7699773"/>
                  </a:ext>
                </a:extLst>
              </a:tr>
              <a:tr h="365760">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蓄電システム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algn="l" defTabSz="914400" rtl="0" eaLnBrk="1" fontAlgn="ctr" latinLnBrk="0" hangingPunct="1"/>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algn="l" defTabSz="914400" rtl="0" eaLnBrk="1" fontAlgn="ctr" latinLnBrk="0" hangingPunct="1"/>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8191172"/>
                  </a:ext>
                </a:extLst>
              </a:tr>
              <a:tr h="365760">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rPr>
                        <a:t>PCS</a:t>
                      </a:r>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algn="l" defTabSz="914400" rtl="0" eaLnBrk="1" fontAlgn="ctr" latinLnBrk="0" hangingPunct="1"/>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marL="0" algn="l" defTabSz="914400" rtl="0" eaLnBrk="1" fontAlgn="ctr" latinLnBrk="0" hangingPunct="1"/>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71733051"/>
                  </a:ext>
                </a:extLst>
              </a:tr>
              <a:tr h="365760">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電池種別</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algn="l" defTabSz="914400" rtl="0" eaLnBrk="1" fontAlgn="ctr" latinLnBrk="0" hangingPunct="1"/>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algn="l" defTabSz="914400" rtl="0" eaLnBrk="1" fontAlgn="ctr" latinLnBrk="0" hangingPunct="1"/>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9347458"/>
                  </a:ext>
                </a:extLst>
              </a:tr>
              <a:tr h="365760">
                <a:tc>
                  <a:txBody>
                    <a:bodyPr/>
                    <a:lstStyle/>
                    <a:p>
                      <a:pPr marL="0" algn="ctr" defTabSz="914400" rtl="0" eaLnBrk="1" fontAlgn="ctr" latinLnBrk="0" hangingPunct="1"/>
                      <a:r>
                        <a:rPr kumimoji="1" lang="ja-JP" altLang="en-US" sz="1100" b="0" i="0" u="none" strike="noStrike" kern="1200">
                          <a:solidFill>
                            <a:schemeClr val="tx1"/>
                          </a:solidFill>
                          <a:effectLst/>
                          <a:latin typeface="Meiryo UI" panose="020B0604030504040204" pitchFamily="50" charset="-128"/>
                          <a:ea typeface="Meiryo UI" panose="020B0604030504040204" pitchFamily="50" charset="-128"/>
                          <a:cs typeface="+mn-cs"/>
                        </a:rPr>
                        <a:t>系統側への定格出力</a:t>
                      </a:r>
                      <a:endParaRPr kumimoji="1" lang="en-US" altLang="ja-JP" sz="1100" b="0" i="0" u="none" strike="noStrike" kern="1200">
                        <a:solidFill>
                          <a:schemeClr val="tx1"/>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en-US" altLang="ja-JP"/>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rPr>
                        <a:t>kW</a:t>
                      </a:r>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定格容量</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rPr>
                        <a:t>kWh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594075"/>
                  </a:ext>
                </a:extLst>
              </a:tr>
              <a:tr h="1700393">
                <a:tc>
                  <a:txBody>
                    <a:bodyPr/>
                    <a:lstStyle/>
                    <a:p>
                      <a:pPr marL="0" algn="ctr" defTabSz="914400" rtl="0" eaLnBrk="1" fontAlgn="ctr" latinLnBrk="0" hangingPunct="1"/>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特徴</a:t>
                      </a:r>
                      <a:endPar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5">
                  <a:txBody>
                    <a:bodyPr/>
                    <a:lstStyle/>
                    <a:p>
                      <a:endParaRPr kumimoji="1" lang="en-US" altLang="ja-JP"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8658598"/>
                  </a:ext>
                </a:extLst>
              </a:tr>
            </a:tbl>
          </a:graphicData>
        </a:graphic>
      </p:graphicFrame>
      <p:sp>
        <p:nvSpPr>
          <p:cNvPr id="9" name="タイトル 1">
            <a:extLst>
              <a:ext uri="{FF2B5EF4-FFF2-40B4-BE49-F238E27FC236}">
                <a16:creationId xmlns:a16="http://schemas.microsoft.com/office/drawing/2014/main" id="{97E37360-F1EE-981A-22DC-C3A38A5D5DE0}"/>
              </a:ext>
            </a:extLst>
          </p:cNvPr>
          <p:cNvSpPr>
            <a:spLocks noGrp="1"/>
          </p:cNvSpPr>
          <p:nvPr>
            <p:ph type="title"/>
          </p:nvPr>
        </p:nvSpPr>
        <p:spPr>
          <a:xfrm>
            <a:off x="237178" y="191458"/>
            <a:ext cx="8631936" cy="572633"/>
          </a:xfrm>
        </p:spPr>
        <p:txBody>
          <a:bodyPr>
            <a:normAutofit/>
          </a:bodyPr>
          <a:lstStyle/>
          <a:p>
            <a:r>
              <a:rPr kumimoji="1" lang="ja-JP" altLang="en-US"/>
              <a:t>３．導入設備の主な仕様</a:t>
            </a:r>
          </a:p>
        </p:txBody>
      </p:sp>
      <p:sp>
        <p:nvSpPr>
          <p:cNvPr id="10" name="テキスト ボックス 9">
            <a:extLst>
              <a:ext uri="{FF2B5EF4-FFF2-40B4-BE49-F238E27FC236}">
                <a16:creationId xmlns:a16="http://schemas.microsoft.com/office/drawing/2014/main" id="{FDBD65E6-AF4D-C92F-2FDC-7F9959EB0223}"/>
              </a:ext>
            </a:extLst>
          </p:cNvPr>
          <p:cNvSpPr txBox="1"/>
          <p:nvPr/>
        </p:nvSpPr>
        <p:spPr>
          <a:xfrm>
            <a:off x="6192000" y="0"/>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Tree>
    <p:extLst>
      <p:ext uri="{BB962C8B-B14F-4D97-AF65-F5344CB8AC3E}">
        <p14:creationId xmlns:p14="http://schemas.microsoft.com/office/powerpoint/2010/main" val="1635516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18F4BC-39E7-4960-1F5F-BBAEEFEFD043}"/>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F956A622-2E83-DAE3-285A-A4DBA6E8938B}"/>
              </a:ext>
            </a:extLst>
          </p:cNvPr>
          <p:cNvSpPr txBox="1"/>
          <p:nvPr/>
        </p:nvSpPr>
        <p:spPr>
          <a:xfrm>
            <a:off x="6192000" y="0"/>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
        <p:nvSpPr>
          <p:cNvPr id="8" name="テキスト ボックス 7">
            <a:extLst>
              <a:ext uri="{FF2B5EF4-FFF2-40B4-BE49-F238E27FC236}">
                <a16:creationId xmlns:a16="http://schemas.microsoft.com/office/drawing/2014/main" id="{65746611-D632-422E-B5D5-54E1F7118023}"/>
              </a:ext>
            </a:extLst>
          </p:cNvPr>
          <p:cNvSpPr txBox="1"/>
          <p:nvPr/>
        </p:nvSpPr>
        <p:spPr>
          <a:xfrm>
            <a:off x="256032" y="829347"/>
            <a:ext cx="8640000" cy="646331"/>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lang="ja-JP" altLang="en-US" sz="1200">
                <a:latin typeface="Meiryo UI" panose="020B0604030504040204" pitchFamily="50" charset="-128"/>
                <a:ea typeface="Meiryo UI" panose="020B0604030504040204" pitchFamily="50" charset="-128"/>
              </a:rPr>
              <a:t>２</a:t>
            </a:r>
            <a:r>
              <a:rPr lang="en-US" altLang="ja-JP" sz="1200">
                <a:latin typeface="Meiryo UI" panose="020B0604030504040204" pitchFamily="50" charset="-128"/>
                <a:ea typeface="Meiryo UI" panose="020B0604030504040204" pitchFamily="50" charset="-128"/>
              </a:rPr>
              <a:t>.</a:t>
            </a:r>
            <a:r>
              <a:rPr lang="ja-JP" altLang="en-US" sz="1200">
                <a:latin typeface="Meiryo UI" panose="020B0604030504040204" pitchFamily="50" charset="-128"/>
                <a:ea typeface="Meiryo UI" panose="020B0604030504040204" pitchFamily="50" charset="-128"/>
              </a:rPr>
              <a:t>システム構成図で記載の</a:t>
            </a:r>
            <a:r>
              <a:rPr lang="en-US" altLang="ja-JP" sz="1200">
                <a:latin typeface="Meiryo UI" panose="020B0604030504040204" pitchFamily="50" charset="-128"/>
                <a:ea typeface="Meiryo UI" panose="020B0604030504040204" pitchFamily="50" charset="-128"/>
              </a:rPr>
              <a:t>JC-STAR</a:t>
            </a:r>
            <a:r>
              <a:rPr lang="ja-JP" altLang="en-US" sz="1200">
                <a:latin typeface="Meiryo UI" panose="020B0604030504040204" pitchFamily="50" charset="-128"/>
                <a:ea typeface="Meiryo UI" panose="020B0604030504040204" pitchFamily="50" charset="-128"/>
              </a:rPr>
              <a:t>の取得情報について記載すること。</a:t>
            </a:r>
            <a:endParaRPr lang="en-US" altLang="ja-JP" sz="120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lang="en-US" altLang="ja-JP" sz="1200">
                <a:latin typeface="Meiryo UI" panose="020B0604030504040204" pitchFamily="50" charset="-128"/>
                <a:ea typeface="Meiryo UI" panose="020B0604030504040204" pitchFamily="50" charset="-128"/>
              </a:rPr>
              <a:t>JC-STAR</a:t>
            </a:r>
            <a:r>
              <a:rPr lang="ja-JP" altLang="en-US" sz="1200">
                <a:latin typeface="Meiryo UI" panose="020B0604030504040204" pitchFamily="50" charset="-128"/>
                <a:ea typeface="Meiryo UI" panose="020B0604030504040204" pitchFamily="50" charset="-128"/>
              </a:rPr>
              <a:t>制度の取得対象とならない機器を含む場合等は「別添（説明資料）３」に取得対象にならないことの根拠を明示し、同等のセキュリティ対策を講じていることの説明資料を添付すること。</a:t>
            </a:r>
            <a:endParaRPr lang="en-US" altLang="ja-JP" sz="1200">
              <a:latin typeface="Meiryo UI" panose="020B0604030504040204" pitchFamily="50" charset="-128"/>
              <a:ea typeface="Meiryo UI" panose="020B0604030504040204" pitchFamily="50" charset="-128"/>
            </a:endParaRPr>
          </a:p>
        </p:txBody>
      </p:sp>
      <p:graphicFrame>
        <p:nvGraphicFramePr>
          <p:cNvPr id="9" name="表 8">
            <a:extLst>
              <a:ext uri="{FF2B5EF4-FFF2-40B4-BE49-F238E27FC236}">
                <a16:creationId xmlns:a16="http://schemas.microsoft.com/office/drawing/2014/main" id="{4EA4A4CF-1701-320B-D7E3-B915F3DB8287}"/>
              </a:ext>
            </a:extLst>
          </p:cNvPr>
          <p:cNvGraphicFramePr>
            <a:graphicFrameLocks noGrp="1"/>
          </p:cNvGraphicFramePr>
          <p:nvPr>
            <p:extLst>
              <p:ext uri="{D42A27DB-BD31-4B8C-83A1-F6EECF244321}">
                <p14:modId xmlns:p14="http://schemas.microsoft.com/office/powerpoint/2010/main" val="520720453"/>
              </p:ext>
            </p:extLst>
          </p:nvPr>
        </p:nvGraphicFramePr>
        <p:xfrm>
          <a:off x="325795" y="1713535"/>
          <a:ext cx="4114229" cy="2225040"/>
        </p:xfrm>
        <a:graphic>
          <a:graphicData uri="http://schemas.openxmlformats.org/drawingml/2006/table">
            <a:tbl>
              <a:tblPr firstRow="1" bandRow="1">
                <a:tableStyleId>{2D5ABB26-0587-4C30-8999-92F81FD0307C}</a:tableStyleId>
              </a:tblPr>
              <a:tblGrid>
                <a:gridCol w="988938">
                  <a:extLst>
                    <a:ext uri="{9D8B030D-6E8A-4147-A177-3AD203B41FA5}">
                      <a16:colId xmlns:a16="http://schemas.microsoft.com/office/drawing/2014/main" val="2469742373"/>
                    </a:ext>
                  </a:extLst>
                </a:gridCol>
                <a:gridCol w="3125291">
                  <a:extLst>
                    <a:ext uri="{9D8B030D-6E8A-4147-A177-3AD203B41FA5}">
                      <a16:colId xmlns:a16="http://schemas.microsoft.com/office/drawing/2014/main" val="3072812547"/>
                    </a:ext>
                  </a:extLst>
                </a:gridCol>
              </a:tblGrid>
              <a:tr h="355269">
                <a:tc>
                  <a:txBody>
                    <a:bodyPr/>
                    <a:lstStyle/>
                    <a:p>
                      <a:pPr marL="0" algn="ctr" defTabSz="914400" rtl="0" eaLnBrk="1" fontAlgn="ctr" latinLnBrk="0" hangingPunct="1"/>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登録番号（</a:t>
                      </a:r>
                      <a:r>
                        <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rPr>
                        <a:t>16</a:t>
                      </a:r>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rPr>
                        <a:t>2025XXXXXXXXXXXXXXXX</a:t>
                      </a:r>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6583694"/>
                  </a:ext>
                </a:extLst>
              </a:tr>
              <a:tr h="355269">
                <a:tc>
                  <a:txBody>
                    <a:bodyPr/>
                    <a:lstStyle/>
                    <a:p>
                      <a:pPr marL="0" algn="ctr" defTabSz="914400" rtl="0" eaLnBrk="1" fontAlgn="ctr" latinLnBrk="0" hangingPunct="1"/>
                      <a:r>
                        <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rPr>
                        <a:t>ラベル</a:t>
                      </a:r>
                      <a:endParaRPr kumimoji="1" lang="en-US" altLang="ja-JP" sz="11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algn="ctr" defTabSz="914400" rtl="0" eaLnBrk="1" fontAlgn="ctr" latinLnBrk="0" hangingPunct="1"/>
                      <a:r>
                        <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rPr>
                        <a:t>取得事業者</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rPr>
                        <a:t>○○○○株式会社</a:t>
                      </a:r>
                      <a:endParaRPr kumimoji="1" lang="en-US" altLang="ja-JP" sz="11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algn="l" defTabSz="914400" rtl="0" eaLnBrk="1" fontAlgn="ctr" latinLnBrk="0" hangingPunct="1"/>
                      <a:endPar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51547784"/>
                  </a:ext>
                </a:extLst>
              </a:tr>
              <a:tr h="355269">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製品類型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蓄電池システム</a:t>
                      </a:r>
                      <a:endPar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p>
                      <a:pPr marL="0" algn="l" defTabSz="914400" rtl="0" eaLnBrk="1" fontAlgn="ctr" latinLnBrk="0" hangingPunct="1"/>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7699773"/>
                  </a:ext>
                </a:extLst>
              </a:tr>
              <a:tr h="239742">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rPr>
                        <a:t>製品名称</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en-US" altLang="ja-JP" sz="1100" b="0" i="0" u="none" strike="noStrike" kern="1200" dirty="0">
                          <a:solidFill>
                            <a:srgbClr val="000000"/>
                          </a:solidFill>
                          <a:effectLst/>
                          <a:latin typeface="Meiryo UI" panose="020B0604030504040204" pitchFamily="50" charset="-128"/>
                          <a:ea typeface="Meiryo UI" panose="020B0604030504040204" pitchFamily="50" charset="-128"/>
                          <a:cs typeface="+mn-cs"/>
                        </a:rPr>
                        <a:t>XXXXX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8191172"/>
                  </a:ext>
                </a:extLst>
              </a:tr>
              <a:tr h="215699">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rPr>
                        <a:t>製品型番</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en-US" altLang="ja-JP" sz="1100" b="0" i="0" u="none" strike="noStrike" kern="1200" dirty="0">
                          <a:solidFill>
                            <a:srgbClr val="000000"/>
                          </a:solidFill>
                          <a:effectLst/>
                          <a:latin typeface="Meiryo UI" panose="020B0604030504040204" pitchFamily="50" charset="-128"/>
                          <a:ea typeface="Meiryo UI" panose="020B0604030504040204" pitchFamily="50" charset="-128"/>
                          <a:cs typeface="+mn-cs"/>
                        </a:rPr>
                        <a:t>XXXXX</a:t>
                      </a:r>
                      <a:endPar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2602713"/>
                  </a:ext>
                </a:extLst>
              </a:tr>
              <a:tr h="355269">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rPr>
                        <a:t>URL</a:t>
                      </a:r>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en-US" altLang="ja-JP" sz="1100" b="0" i="0" u="none" strike="noStrike" kern="1200" dirty="0">
                          <a:solidFill>
                            <a:srgbClr val="000000"/>
                          </a:solidFill>
                          <a:effectLst/>
                          <a:latin typeface="Meiryo UI" panose="020B0604030504040204" pitchFamily="50" charset="-128"/>
                          <a:ea typeface="Meiryo UI" panose="020B0604030504040204" pitchFamily="50" charset="-128"/>
                          <a:cs typeface="+mn-cs"/>
                        </a:rPr>
                        <a:t>https://jc-star.ipa.go.jp/conformance/CNF XXXXXXXXXXXXXXXXX.html</a:t>
                      </a:r>
                      <a:endPar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9347458"/>
                  </a:ext>
                </a:extLst>
              </a:tr>
            </a:tbl>
          </a:graphicData>
        </a:graphic>
      </p:graphicFrame>
      <p:sp>
        <p:nvSpPr>
          <p:cNvPr id="14" name="テキスト ボックス 13">
            <a:extLst>
              <a:ext uri="{FF2B5EF4-FFF2-40B4-BE49-F238E27FC236}">
                <a16:creationId xmlns:a16="http://schemas.microsoft.com/office/drawing/2014/main" id="{206C1A3D-40C7-33C7-FA65-CF70AF598C38}"/>
              </a:ext>
            </a:extLst>
          </p:cNvPr>
          <p:cNvSpPr txBox="1"/>
          <p:nvPr/>
        </p:nvSpPr>
        <p:spPr>
          <a:xfrm>
            <a:off x="247968" y="4102324"/>
            <a:ext cx="3769317" cy="253916"/>
          </a:xfrm>
          <a:prstGeom prst="rect">
            <a:avLst/>
          </a:prstGeom>
          <a:noFill/>
        </p:spPr>
        <p:txBody>
          <a:bodyPr wrap="square">
            <a:spAutoFit/>
          </a:bodyPr>
          <a:lstStyle/>
          <a:p>
            <a:pPr marL="0" algn="l" defTabSz="914400" rtl="0" eaLnBrk="1" fontAlgn="ctr" latinLnBrk="0" hangingPunct="1"/>
            <a:r>
              <a:rPr kumimoji="1" lang="ja-JP" altLang="en-US" sz="1050" b="0" i="0" u="none" strike="noStrike" kern="1200">
                <a:solidFill>
                  <a:srgbClr val="000000"/>
                </a:solidFill>
                <a:effectLst/>
                <a:latin typeface="Meiryo UI" panose="020B0604030504040204" pitchFamily="50" charset="-128"/>
                <a:ea typeface="Meiryo UI" panose="020B0604030504040204" pitchFamily="50" charset="-128"/>
                <a:cs typeface="+mn-cs"/>
              </a:rPr>
              <a:t>○</a:t>
            </a:r>
            <a:r>
              <a:rPr kumimoji="1" lang="en-US" altLang="ja-JP" sz="1050" b="0" i="0" u="none" strike="noStrike" kern="1200">
                <a:solidFill>
                  <a:srgbClr val="000000"/>
                </a:solidFill>
                <a:effectLst/>
                <a:latin typeface="Meiryo UI" panose="020B0604030504040204" pitchFamily="50" charset="-128"/>
                <a:ea typeface="Meiryo UI" panose="020B0604030504040204" pitchFamily="50" charset="-128"/>
                <a:cs typeface="+mn-cs"/>
              </a:rPr>
              <a:t>JC-STAR</a:t>
            </a:r>
            <a:r>
              <a:rPr kumimoji="1" lang="ja-JP" altLang="en-US" sz="1050" b="0" i="0" u="none" strike="noStrike" kern="1200">
                <a:solidFill>
                  <a:srgbClr val="000000"/>
                </a:solidFill>
                <a:effectLst/>
                <a:latin typeface="Meiryo UI" panose="020B0604030504040204" pitchFamily="50" charset="-128"/>
                <a:ea typeface="Meiryo UI" panose="020B0604030504040204" pitchFamily="50" charset="-128"/>
                <a:cs typeface="+mn-cs"/>
              </a:rPr>
              <a:t>適合ラベル取得情報</a:t>
            </a:r>
            <a:r>
              <a:rPr kumimoji="1" lang="ja-JP" altLang="en-US" sz="1050">
                <a:solidFill>
                  <a:srgbClr val="000000"/>
                </a:solidFill>
                <a:latin typeface="Meiryo UI" panose="020B0604030504040204" pitchFamily="50" charset="-128"/>
                <a:ea typeface="Meiryo UI" panose="020B0604030504040204" pitchFamily="50" charset="-128"/>
              </a:rPr>
              <a:t>③</a:t>
            </a:r>
            <a:endParaRPr kumimoji="1" lang="en-US" altLang="ja-JP" sz="1050" b="0" i="0" u="none" strike="noStrike" kern="1200">
              <a:solidFill>
                <a:srgbClr val="000000"/>
              </a:solidFill>
              <a:effectLst/>
              <a:latin typeface="Meiryo UI" panose="020B0604030504040204" pitchFamily="50" charset="-128"/>
              <a:ea typeface="Meiryo UI" panose="020B0604030504040204" pitchFamily="50" charset="-128"/>
              <a:cs typeface="+mn-cs"/>
            </a:endParaRPr>
          </a:p>
        </p:txBody>
      </p:sp>
      <p:sp>
        <p:nvSpPr>
          <p:cNvPr id="15" name="テキスト ボックス 14">
            <a:extLst>
              <a:ext uri="{FF2B5EF4-FFF2-40B4-BE49-F238E27FC236}">
                <a16:creationId xmlns:a16="http://schemas.microsoft.com/office/drawing/2014/main" id="{06BC27E6-C051-4ECE-3488-3FD9633D0EE1}"/>
              </a:ext>
            </a:extLst>
          </p:cNvPr>
          <p:cNvSpPr txBox="1"/>
          <p:nvPr/>
        </p:nvSpPr>
        <p:spPr>
          <a:xfrm>
            <a:off x="193818" y="1496607"/>
            <a:ext cx="3769317" cy="261610"/>
          </a:xfrm>
          <a:prstGeom prst="rect">
            <a:avLst/>
          </a:prstGeom>
          <a:noFill/>
        </p:spPr>
        <p:txBody>
          <a:bodyPr wrap="square">
            <a:spAutoFit/>
          </a:bodyPr>
          <a:lstStyle/>
          <a:p>
            <a:pPr marL="0" algn="l" defTabSz="914400" rtl="0" eaLnBrk="1" fontAlgn="ctr" latinLnBrk="0" hangingPunct="1"/>
            <a:r>
              <a:rPr kumimoji="1" lang="ja-JP" altLang="en-US" sz="1050" b="0" i="0" u="none" strike="noStrike" kern="1200">
                <a:solidFill>
                  <a:srgbClr val="000000"/>
                </a:solidFill>
                <a:effectLst/>
                <a:latin typeface="Meiryo UI" panose="020B0604030504040204" pitchFamily="50" charset="-128"/>
                <a:ea typeface="Meiryo UI" panose="020B0604030504040204" pitchFamily="50" charset="-128"/>
                <a:cs typeface="+mn-cs"/>
              </a:rPr>
              <a:t>○</a:t>
            </a:r>
            <a:r>
              <a:rPr kumimoji="1" lang="en-US" altLang="ja-JP" sz="1050" b="0" i="0" u="none" strike="noStrike" kern="1200">
                <a:solidFill>
                  <a:srgbClr val="000000"/>
                </a:solidFill>
                <a:effectLst/>
                <a:latin typeface="Meiryo UI" panose="020B0604030504040204" pitchFamily="50" charset="-128"/>
                <a:ea typeface="Meiryo UI" panose="020B0604030504040204" pitchFamily="50" charset="-128"/>
                <a:cs typeface="+mn-cs"/>
              </a:rPr>
              <a:t>JC-STAR</a:t>
            </a:r>
            <a:r>
              <a:rPr kumimoji="1" lang="ja-JP" altLang="en-US" sz="1050" b="0" i="0" u="none" strike="noStrike" kern="1200">
                <a:solidFill>
                  <a:srgbClr val="000000"/>
                </a:solidFill>
                <a:effectLst/>
                <a:latin typeface="Meiryo UI" panose="020B0604030504040204" pitchFamily="50" charset="-128"/>
                <a:ea typeface="Meiryo UI" panose="020B0604030504040204" pitchFamily="50" charset="-128"/>
                <a:cs typeface="+mn-cs"/>
              </a:rPr>
              <a:t>適合ラベル取得情報</a:t>
            </a:r>
            <a:r>
              <a:rPr kumimoji="1" lang="ja-JP" altLang="en-US" sz="1050">
                <a:solidFill>
                  <a:srgbClr val="000000"/>
                </a:solidFill>
                <a:latin typeface="Meiryo UI" panose="020B0604030504040204" pitchFamily="50" charset="-128"/>
                <a:ea typeface="Meiryo UI" panose="020B0604030504040204" pitchFamily="50" charset="-128"/>
              </a:rPr>
              <a:t>①</a:t>
            </a:r>
            <a:endParaRPr kumimoji="1" lang="ja-JP" altLang="en-US" sz="1050" b="0" i="0" u="none" strike="noStrike" kern="1200">
              <a:solidFill>
                <a:srgbClr val="000000"/>
              </a:solidFill>
              <a:effectLst/>
              <a:latin typeface="Meiryo UI" panose="020B0604030504040204" pitchFamily="50" charset="-128"/>
              <a:ea typeface="Meiryo UI" panose="020B0604030504040204" pitchFamily="50" charset="-128"/>
              <a:cs typeface="+mn-cs"/>
            </a:endParaRPr>
          </a:p>
        </p:txBody>
      </p:sp>
      <p:sp>
        <p:nvSpPr>
          <p:cNvPr id="16" name="テキスト ボックス 15">
            <a:extLst>
              <a:ext uri="{FF2B5EF4-FFF2-40B4-BE49-F238E27FC236}">
                <a16:creationId xmlns:a16="http://schemas.microsoft.com/office/drawing/2014/main" id="{8A3461CC-8A82-15DE-5985-84FCA461A75B}"/>
              </a:ext>
            </a:extLst>
          </p:cNvPr>
          <p:cNvSpPr txBox="1"/>
          <p:nvPr/>
        </p:nvSpPr>
        <p:spPr>
          <a:xfrm>
            <a:off x="4567968" y="1496607"/>
            <a:ext cx="3769317" cy="253916"/>
          </a:xfrm>
          <a:prstGeom prst="rect">
            <a:avLst/>
          </a:prstGeom>
          <a:noFill/>
        </p:spPr>
        <p:txBody>
          <a:bodyPr wrap="square">
            <a:spAutoFit/>
          </a:bodyPr>
          <a:lstStyle/>
          <a:p>
            <a:pPr marL="0" algn="l" defTabSz="914400" rtl="0" eaLnBrk="1" fontAlgn="ctr" latinLnBrk="0" hangingPunct="1"/>
            <a:r>
              <a:rPr kumimoji="1" lang="ja-JP" altLang="en-US" sz="1050" b="0" i="0" u="none" strike="noStrike" kern="1200">
                <a:solidFill>
                  <a:srgbClr val="000000"/>
                </a:solidFill>
                <a:effectLst/>
                <a:latin typeface="Meiryo UI" panose="020B0604030504040204" pitchFamily="50" charset="-128"/>
                <a:ea typeface="Meiryo UI" panose="020B0604030504040204" pitchFamily="50" charset="-128"/>
                <a:cs typeface="+mn-cs"/>
              </a:rPr>
              <a:t>○</a:t>
            </a:r>
            <a:r>
              <a:rPr kumimoji="1" lang="en-US" altLang="ja-JP" sz="1050" b="0" i="0" u="none" strike="noStrike" kern="1200">
                <a:solidFill>
                  <a:srgbClr val="000000"/>
                </a:solidFill>
                <a:effectLst/>
                <a:latin typeface="Meiryo UI" panose="020B0604030504040204" pitchFamily="50" charset="-128"/>
                <a:ea typeface="Meiryo UI" panose="020B0604030504040204" pitchFamily="50" charset="-128"/>
                <a:cs typeface="+mn-cs"/>
              </a:rPr>
              <a:t>JC-STAR</a:t>
            </a:r>
            <a:r>
              <a:rPr kumimoji="1" lang="ja-JP" altLang="en-US" sz="1050" b="0" i="0" u="none" strike="noStrike" kern="1200">
                <a:solidFill>
                  <a:srgbClr val="000000"/>
                </a:solidFill>
                <a:effectLst/>
                <a:latin typeface="Meiryo UI" panose="020B0604030504040204" pitchFamily="50" charset="-128"/>
                <a:ea typeface="Meiryo UI" panose="020B0604030504040204" pitchFamily="50" charset="-128"/>
                <a:cs typeface="+mn-cs"/>
              </a:rPr>
              <a:t>適合ラベル取得情報</a:t>
            </a:r>
            <a:r>
              <a:rPr kumimoji="1" lang="ja-JP" altLang="en-US" sz="1050">
                <a:solidFill>
                  <a:srgbClr val="000000"/>
                </a:solidFill>
                <a:latin typeface="Meiryo UI" panose="020B0604030504040204" pitchFamily="50" charset="-128"/>
                <a:ea typeface="Meiryo UI" panose="020B0604030504040204" pitchFamily="50" charset="-128"/>
              </a:rPr>
              <a:t>②</a:t>
            </a:r>
            <a:endParaRPr kumimoji="1" lang="en-US" altLang="ja-JP" sz="1050">
              <a:solidFill>
                <a:srgbClr val="000000"/>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72E2FED0-1AFE-0349-E899-147EC5B50650}"/>
              </a:ext>
            </a:extLst>
          </p:cNvPr>
          <p:cNvSpPr txBox="1"/>
          <p:nvPr/>
        </p:nvSpPr>
        <p:spPr>
          <a:xfrm>
            <a:off x="4587612" y="4102324"/>
            <a:ext cx="3769317" cy="261610"/>
          </a:xfrm>
          <a:prstGeom prst="rect">
            <a:avLst/>
          </a:prstGeom>
          <a:noFill/>
        </p:spPr>
        <p:txBody>
          <a:bodyPr wrap="square">
            <a:spAutoFit/>
          </a:bodyPr>
          <a:lstStyle/>
          <a:p>
            <a:pPr marL="0" algn="l" defTabSz="914400" rtl="0" eaLnBrk="1" fontAlgn="ctr" latinLnBrk="0" hangingPunct="1"/>
            <a:r>
              <a:rPr kumimoji="1" lang="ja-JP" altLang="en-US" sz="1050" b="0" i="0" u="none" strike="noStrike" kern="1200">
                <a:solidFill>
                  <a:srgbClr val="000000"/>
                </a:solidFill>
                <a:effectLst/>
                <a:latin typeface="Meiryo UI" panose="020B0604030504040204" pitchFamily="50" charset="-128"/>
                <a:ea typeface="Meiryo UI" panose="020B0604030504040204" pitchFamily="50" charset="-128"/>
                <a:cs typeface="+mn-cs"/>
              </a:rPr>
              <a:t>○</a:t>
            </a:r>
            <a:r>
              <a:rPr kumimoji="1" lang="en-US" altLang="ja-JP" sz="1050" b="0" i="0" u="none" strike="noStrike" kern="1200">
                <a:solidFill>
                  <a:srgbClr val="000000"/>
                </a:solidFill>
                <a:effectLst/>
                <a:latin typeface="Meiryo UI" panose="020B0604030504040204" pitchFamily="50" charset="-128"/>
                <a:ea typeface="Meiryo UI" panose="020B0604030504040204" pitchFamily="50" charset="-128"/>
                <a:cs typeface="+mn-cs"/>
              </a:rPr>
              <a:t>JC-STAR</a:t>
            </a:r>
            <a:r>
              <a:rPr kumimoji="1" lang="ja-JP" altLang="en-US" sz="1050" b="0" i="0" u="none" strike="noStrike" kern="1200">
                <a:solidFill>
                  <a:srgbClr val="000000"/>
                </a:solidFill>
                <a:effectLst/>
                <a:latin typeface="Meiryo UI" panose="020B0604030504040204" pitchFamily="50" charset="-128"/>
                <a:ea typeface="Meiryo UI" panose="020B0604030504040204" pitchFamily="50" charset="-128"/>
                <a:cs typeface="+mn-cs"/>
              </a:rPr>
              <a:t>適合ラベル取得情報➃</a:t>
            </a:r>
          </a:p>
        </p:txBody>
      </p:sp>
      <p:sp>
        <p:nvSpPr>
          <p:cNvPr id="7" name="タイトル 1">
            <a:extLst>
              <a:ext uri="{FF2B5EF4-FFF2-40B4-BE49-F238E27FC236}">
                <a16:creationId xmlns:a16="http://schemas.microsoft.com/office/drawing/2014/main" id="{6F7E71B7-85B2-F3EB-EF95-71F271804CF0}"/>
              </a:ext>
            </a:extLst>
          </p:cNvPr>
          <p:cNvSpPr>
            <a:spLocks noGrp="1"/>
          </p:cNvSpPr>
          <p:nvPr>
            <p:ph type="title"/>
          </p:nvPr>
        </p:nvSpPr>
        <p:spPr>
          <a:xfrm>
            <a:off x="237178" y="191458"/>
            <a:ext cx="8631936" cy="572633"/>
          </a:xfrm>
        </p:spPr>
        <p:txBody>
          <a:bodyPr>
            <a:normAutofit/>
          </a:bodyPr>
          <a:lstStyle/>
          <a:p>
            <a:r>
              <a:rPr kumimoji="1" lang="ja-JP" altLang="en-US"/>
              <a:t>３．導入設備の主な仕様</a:t>
            </a:r>
          </a:p>
        </p:txBody>
      </p:sp>
      <p:graphicFrame>
        <p:nvGraphicFramePr>
          <p:cNvPr id="5" name="表 4">
            <a:extLst>
              <a:ext uri="{FF2B5EF4-FFF2-40B4-BE49-F238E27FC236}">
                <a16:creationId xmlns:a16="http://schemas.microsoft.com/office/drawing/2014/main" id="{3B50BBEA-1ADF-D7F8-C179-AEC79EB8B449}"/>
              </a:ext>
            </a:extLst>
          </p:cNvPr>
          <p:cNvGraphicFramePr>
            <a:graphicFrameLocks noGrp="1"/>
          </p:cNvGraphicFramePr>
          <p:nvPr>
            <p:extLst>
              <p:ext uri="{D42A27DB-BD31-4B8C-83A1-F6EECF244321}">
                <p14:modId xmlns:p14="http://schemas.microsoft.com/office/powerpoint/2010/main" val="104634749"/>
              </p:ext>
            </p:extLst>
          </p:nvPr>
        </p:nvGraphicFramePr>
        <p:xfrm>
          <a:off x="4703976" y="1713535"/>
          <a:ext cx="4114229" cy="2225040"/>
        </p:xfrm>
        <a:graphic>
          <a:graphicData uri="http://schemas.openxmlformats.org/drawingml/2006/table">
            <a:tbl>
              <a:tblPr firstRow="1" bandRow="1">
                <a:tableStyleId>{2D5ABB26-0587-4C30-8999-92F81FD0307C}</a:tableStyleId>
              </a:tblPr>
              <a:tblGrid>
                <a:gridCol w="988938">
                  <a:extLst>
                    <a:ext uri="{9D8B030D-6E8A-4147-A177-3AD203B41FA5}">
                      <a16:colId xmlns:a16="http://schemas.microsoft.com/office/drawing/2014/main" val="2469742373"/>
                    </a:ext>
                  </a:extLst>
                </a:gridCol>
                <a:gridCol w="3125291">
                  <a:extLst>
                    <a:ext uri="{9D8B030D-6E8A-4147-A177-3AD203B41FA5}">
                      <a16:colId xmlns:a16="http://schemas.microsoft.com/office/drawing/2014/main" val="3072812547"/>
                    </a:ext>
                  </a:extLst>
                </a:gridCol>
              </a:tblGrid>
              <a:tr h="355269">
                <a:tc>
                  <a:txBody>
                    <a:bodyPr/>
                    <a:lstStyle/>
                    <a:p>
                      <a:pPr marL="0" algn="ctr" defTabSz="914400" rtl="0" eaLnBrk="1" fontAlgn="ctr" latinLnBrk="0" hangingPunct="1"/>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登録番号（</a:t>
                      </a:r>
                      <a:r>
                        <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rPr>
                        <a:t>16</a:t>
                      </a:r>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rPr>
                        <a:t>2025XXXXXXXXXXXXXXXX</a:t>
                      </a:r>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6583694"/>
                  </a:ext>
                </a:extLst>
              </a:tr>
              <a:tr h="355269">
                <a:tc>
                  <a:txBody>
                    <a:bodyPr/>
                    <a:lstStyle/>
                    <a:p>
                      <a:pPr marL="0" algn="ctr" defTabSz="914400" rtl="0" eaLnBrk="1" fontAlgn="ctr" latinLnBrk="0" hangingPunct="1"/>
                      <a:r>
                        <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rPr>
                        <a:t>ラベル</a:t>
                      </a:r>
                      <a:endParaRPr kumimoji="1" lang="en-US" altLang="ja-JP" sz="11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algn="ctr" defTabSz="914400" rtl="0" eaLnBrk="1" fontAlgn="ctr" latinLnBrk="0" hangingPunct="1"/>
                      <a:r>
                        <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rPr>
                        <a:t>取得事業者</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rPr>
                        <a:t>○○○○株式会社</a:t>
                      </a:r>
                      <a:endParaRPr kumimoji="1" lang="en-US" altLang="ja-JP" sz="11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algn="l" defTabSz="914400" rtl="0" eaLnBrk="1" fontAlgn="ctr" latinLnBrk="0" hangingPunct="1"/>
                      <a:endPar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51547784"/>
                  </a:ext>
                </a:extLst>
              </a:tr>
              <a:tr h="355269">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rPr>
                        <a:t>製品類型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蓄電池システム</a:t>
                      </a:r>
                      <a:endPar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p>
                      <a:pPr marL="0" algn="l" defTabSz="914400" rtl="0" eaLnBrk="1" fontAlgn="ctr" latinLnBrk="0" hangingPunct="1"/>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7699773"/>
                  </a:ext>
                </a:extLst>
              </a:tr>
              <a:tr h="239742">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rPr>
                        <a:t>製品名称</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en-US" altLang="ja-JP" sz="1100" b="0" i="0" u="none" strike="noStrike" kern="1200" dirty="0">
                          <a:solidFill>
                            <a:srgbClr val="000000"/>
                          </a:solidFill>
                          <a:effectLst/>
                          <a:latin typeface="Meiryo UI" panose="020B0604030504040204" pitchFamily="50" charset="-128"/>
                          <a:ea typeface="Meiryo UI" panose="020B0604030504040204" pitchFamily="50" charset="-128"/>
                          <a:cs typeface="+mn-cs"/>
                        </a:rPr>
                        <a:t>XXXXX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8191172"/>
                  </a:ext>
                </a:extLst>
              </a:tr>
              <a:tr h="215699">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rPr>
                        <a:t>製品型番</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en-US" altLang="ja-JP" sz="1100" b="0" i="0" u="none" strike="noStrike" kern="1200" dirty="0">
                          <a:solidFill>
                            <a:srgbClr val="000000"/>
                          </a:solidFill>
                          <a:effectLst/>
                          <a:latin typeface="Meiryo UI" panose="020B0604030504040204" pitchFamily="50" charset="-128"/>
                          <a:ea typeface="Meiryo UI" panose="020B0604030504040204" pitchFamily="50" charset="-128"/>
                          <a:cs typeface="+mn-cs"/>
                        </a:rPr>
                        <a:t>XXXXX</a:t>
                      </a:r>
                      <a:endPar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2602713"/>
                  </a:ext>
                </a:extLst>
              </a:tr>
              <a:tr h="355269">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rPr>
                        <a:t>URL</a:t>
                      </a:r>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en-US" altLang="ja-JP" sz="1100" b="0" i="0" u="none" strike="noStrike" kern="1200" dirty="0">
                          <a:solidFill>
                            <a:srgbClr val="000000"/>
                          </a:solidFill>
                          <a:effectLst/>
                          <a:latin typeface="Meiryo UI" panose="020B0604030504040204" pitchFamily="50" charset="-128"/>
                          <a:ea typeface="Meiryo UI" panose="020B0604030504040204" pitchFamily="50" charset="-128"/>
                          <a:cs typeface="+mn-cs"/>
                        </a:rPr>
                        <a:t>https://jc-star.ipa.go.jp/conformance/CNF XXXXXXXXXXXXXXXXX.html</a:t>
                      </a:r>
                      <a:endPar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9347458"/>
                  </a:ext>
                </a:extLst>
              </a:tr>
            </a:tbl>
          </a:graphicData>
        </a:graphic>
      </p:graphicFrame>
      <p:graphicFrame>
        <p:nvGraphicFramePr>
          <p:cNvPr id="6" name="表 5">
            <a:extLst>
              <a:ext uri="{FF2B5EF4-FFF2-40B4-BE49-F238E27FC236}">
                <a16:creationId xmlns:a16="http://schemas.microsoft.com/office/drawing/2014/main" id="{097ECB81-B03E-EC64-7D03-39660B79F896}"/>
              </a:ext>
            </a:extLst>
          </p:cNvPr>
          <p:cNvGraphicFramePr>
            <a:graphicFrameLocks noGrp="1"/>
          </p:cNvGraphicFramePr>
          <p:nvPr>
            <p:extLst>
              <p:ext uri="{D42A27DB-BD31-4B8C-83A1-F6EECF244321}">
                <p14:modId xmlns:p14="http://schemas.microsoft.com/office/powerpoint/2010/main" val="605967077"/>
              </p:ext>
            </p:extLst>
          </p:nvPr>
        </p:nvGraphicFramePr>
        <p:xfrm>
          <a:off x="4703976" y="4358795"/>
          <a:ext cx="4114229" cy="2225040"/>
        </p:xfrm>
        <a:graphic>
          <a:graphicData uri="http://schemas.openxmlformats.org/drawingml/2006/table">
            <a:tbl>
              <a:tblPr firstRow="1" bandRow="1">
                <a:tableStyleId>{2D5ABB26-0587-4C30-8999-92F81FD0307C}</a:tableStyleId>
              </a:tblPr>
              <a:tblGrid>
                <a:gridCol w="988938">
                  <a:extLst>
                    <a:ext uri="{9D8B030D-6E8A-4147-A177-3AD203B41FA5}">
                      <a16:colId xmlns:a16="http://schemas.microsoft.com/office/drawing/2014/main" val="2469742373"/>
                    </a:ext>
                  </a:extLst>
                </a:gridCol>
                <a:gridCol w="3125291">
                  <a:extLst>
                    <a:ext uri="{9D8B030D-6E8A-4147-A177-3AD203B41FA5}">
                      <a16:colId xmlns:a16="http://schemas.microsoft.com/office/drawing/2014/main" val="3072812547"/>
                    </a:ext>
                  </a:extLst>
                </a:gridCol>
              </a:tblGrid>
              <a:tr h="355269">
                <a:tc>
                  <a:txBody>
                    <a:bodyPr/>
                    <a:lstStyle/>
                    <a:p>
                      <a:pPr marL="0" algn="ctr" defTabSz="914400" rtl="0" eaLnBrk="1" fontAlgn="ctr" latinLnBrk="0" hangingPunct="1"/>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登録番号（</a:t>
                      </a:r>
                      <a:r>
                        <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rPr>
                        <a:t>16</a:t>
                      </a:r>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rPr>
                        <a:t>2025XXXXXXXXXXXXXXXX</a:t>
                      </a:r>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6583694"/>
                  </a:ext>
                </a:extLst>
              </a:tr>
              <a:tr h="355269">
                <a:tc>
                  <a:txBody>
                    <a:bodyPr/>
                    <a:lstStyle/>
                    <a:p>
                      <a:pPr marL="0" algn="ctr" defTabSz="914400" rtl="0" eaLnBrk="1" fontAlgn="ctr" latinLnBrk="0" hangingPunct="1"/>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ラベル</a:t>
                      </a:r>
                      <a:endPar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p>
                      <a:pPr marL="0" algn="ctr" defTabSz="914400" rtl="0" eaLnBrk="1" fontAlgn="ctr" latinLnBrk="0" hangingPunct="1"/>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取得事業者</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rPr>
                        <a:t>○○○○株式会社</a:t>
                      </a:r>
                      <a:endParaRPr kumimoji="1" lang="en-US" altLang="ja-JP" sz="11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algn="l" defTabSz="914400" rtl="0" eaLnBrk="1" fontAlgn="ctr" latinLnBrk="0" hangingPunct="1"/>
                      <a:endPar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51547784"/>
                  </a:ext>
                </a:extLst>
              </a:tr>
              <a:tr h="355269">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製品類型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蓄電池システム</a:t>
                      </a:r>
                      <a:endPar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p>
                      <a:pPr marL="0" algn="l" defTabSz="914400" rtl="0" eaLnBrk="1" fontAlgn="ctr" latinLnBrk="0" hangingPunct="1"/>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7699773"/>
                  </a:ext>
                </a:extLst>
              </a:tr>
              <a:tr h="239742">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rPr>
                        <a:t>製品名称</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en-US" altLang="ja-JP" sz="1100" b="0" i="0" u="none" strike="noStrike" kern="1200" dirty="0">
                          <a:solidFill>
                            <a:srgbClr val="000000"/>
                          </a:solidFill>
                          <a:effectLst/>
                          <a:latin typeface="Meiryo UI" panose="020B0604030504040204" pitchFamily="50" charset="-128"/>
                          <a:ea typeface="Meiryo UI" panose="020B0604030504040204" pitchFamily="50" charset="-128"/>
                          <a:cs typeface="+mn-cs"/>
                        </a:rPr>
                        <a:t>XXXXX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8191172"/>
                  </a:ext>
                </a:extLst>
              </a:tr>
              <a:tr h="215699">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rPr>
                        <a:t>製品型番</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en-US" altLang="ja-JP" sz="1100" b="0" i="0" u="none" strike="noStrike" kern="1200" dirty="0">
                          <a:solidFill>
                            <a:srgbClr val="000000"/>
                          </a:solidFill>
                          <a:effectLst/>
                          <a:latin typeface="Meiryo UI" panose="020B0604030504040204" pitchFamily="50" charset="-128"/>
                          <a:ea typeface="Meiryo UI" panose="020B0604030504040204" pitchFamily="50" charset="-128"/>
                          <a:cs typeface="+mn-cs"/>
                        </a:rPr>
                        <a:t>XXXXX</a:t>
                      </a:r>
                      <a:endPar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2602713"/>
                  </a:ext>
                </a:extLst>
              </a:tr>
              <a:tr h="355269">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rPr>
                        <a:t>URL</a:t>
                      </a:r>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en-US" altLang="ja-JP" sz="1100" b="0" i="0" u="none" strike="noStrike" kern="1200" dirty="0">
                          <a:solidFill>
                            <a:srgbClr val="000000"/>
                          </a:solidFill>
                          <a:effectLst/>
                          <a:latin typeface="Meiryo UI" panose="020B0604030504040204" pitchFamily="50" charset="-128"/>
                          <a:ea typeface="Meiryo UI" panose="020B0604030504040204" pitchFamily="50" charset="-128"/>
                          <a:cs typeface="+mn-cs"/>
                        </a:rPr>
                        <a:t>https://jc-star.ipa.go.jp/conformance/CNF XXXXXXXXXXXXXXXXX.html</a:t>
                      </a:r>
                      <a:endPar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9347458"/>
                  </a:ext>
                </a:extLst>
              </a:tr>
            </a:tbl>
          </a:graphicData>
        </a:graphic>
      </p:graphicFrame>
      <p:graphicFrame>
        <p:nvGraphicFramePr>
          <p:cNvPr id="10" name="表 9">
            <a:extLst>
              <a:ext uri="{FF2B5EF4-FFF2-40B4-BE49-F238E27FC236}">
                <a16:creationId xmlns:a16="http://schemas.microsoft.com/office/drawing/2014/main" id="{707CBA48-A50E-B42E-E5CC-09411AD22AE0}"/>
              </a:ext>
            </a:extLst>
          </p:cNvPr>
          <p:cNvGraphicFramePr>
            <a:graphicFrameLocks noGrp="1"/>
          </p:cNvGraphicFramePr>
          <p:nvPr>
            <p:extLst>
              <p:ext uri="{D42A27DB-BD31-4B8C-83A1-F6EECF244321}">
                <p14:modId xmlns:p14="http://schemas.microsoft.com/office/powerpoint/2010/main" val="1452239999"/>
              </p:ext>
            </p:extLst>
          </p:nvPr>
        </p:nvGraphicFramePr>
        <p:xfrm>
          <a:off x="325795" y="4358795"/>
          <a:ext cx="4114229" cy="2225040"/>
        </p:xfrm>
        <a:graphic>
          <a:graphicData uri="http://schemas.openxmlformats.org/drawingml/2006/table">
            <a:tbl>
              <a:tblPr firstRow="1" bandRow="1">
                <a:tableStyleId>{2D5ABB26-0587-4C30-8999-92F81FD0307C}</a:tableStyleId>
              </a:tblPr>
              <a:tblGrid>
                <a:gridCol w="988938">
                  <a:extLst>
                    <a:ext uri="{9D8B030D-6E8A-4147-A177-3AD203B41FA5}">
                      <a16:colId xmlns:a16="http://schemas.microsoft.com/office/drawing/2014/main" val="2469742373"/>
                    </a:ext>
                  </a:extLst>
                </a:gridCol>
                <a:gridCol w="3125291">
                  <a:extLst>
                    <a:ext uri="{9D8B030D-6E8A-4147-A177-3AD203B41FA5}">
                      <a16:colId xmlns:a16="http://schemas.microsoft.com/office/drawing/2014/main" val="3072812547"/>
                    </a:ext>
                  </a:extLst>
                </a:gridCol>
              </a:tblGrid>
              <a:tr h="355269">
                <a:tc>
                  <a:txBody>
                    <a:bodyPr/>
                    <a:lstStyle/>
                    <a:p>
                      <a:pPr marL="0" algn="ctr" defTabSz="914400" rtl="0" eaLnBrk="1" fontAlgn="ctr" latinLnBrk="0" hangingPunct="1"/>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登録番号（</a:t>
                      </a:r>
                      <a:r>
                        <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rPr>
                        <a:t>16</a:t>
                      </a:r>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en-US" altLang="ja-JP" sz="1100" b="0" i="0" u="none" strike="noStrike" kern="1200" dirty="0">
                          <a:solidFill>
                            <a:srgbClr val="000000"/>
                          </a:solidFill>
                          <a:effectLst/>
                          <a:latin typeface="Meiryo UI" panose="020B0604030504040204" pitchFamily="50" charset="-128"/>
                          <a:ea typeface="Meiryo UI" panose="020B0604030504040204" pitchFamily="50" charset="-128"/>
                          <a:cs typeface="+mn-cs"/>
                        </a:rPr>
                        <a:t>2025XXXXXXXXXXXXXXXX</a:t>
                      </a:r>
                      <a:endPar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6583694"/>
                  </a:ext>
                </a:extLst>
              </a:tr>
              <a:tr h="355269">
                <a:tc>
                  <a:txBody>
                    <a:bodyPr/>
                    <a:lstStyle/>
                    <a:p>
                      <a:pPr marL="0" algn="ctr" defTabSz="914400" rtl="0" eaLnBrk="1" fontAlgn="ctr" latinLnBrk="0" hangingPunct="1"/>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ラベル</a:t>
                      </a:r>
                      <a:endPar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p>
                      <a:pPr marL="0" algn="ctr" defTabSz="914400" rtl="0" eaLnBrk="1" fontAlgn="ctr" latinLnBrk="0" hangingPunct="1"/>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取得事業者</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rPr>
                        <a:t>○○○○株式会社</a:t>
                      </a:r>
                      <a:endParaRPr kumimoji="1" lang="en-US" altLang="ja-JP" sz="11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algn="l" defTabSz="914400" rtl="0" eaLnBrk="1" fontAlgn="ctr" latinLnBrk="0" hangingPunct="1"/>
                      <a:endPar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51547784"/>
                  </a:ext>
                </a:extLst>
              </a:tr>
              <a:tr h="355269">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製品類型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rPr>
                        <a:t>蓄電池システム</a:t>
                      </a:r>
                      <a:endPar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p>
                      <a:pPr marL="0" algn="l" defTabSz="914400" rtl="0" eaLnBrk="1" fontAlgn="ctr" latinLnBrk="0" hangingPunct="1"/>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7699773"/>
                  </a:ext>
                </a:extLst>
              </a:tr>
              <a:tr h="239742">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rPr>
                        <a:t>製品名称</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en-US" altLang="ja-JP" sz="1100" b="0" i="0" u="none" strike="noStrike" kern="1200" dirty="0">
                          <a:solidFill>
                            <a:srgbClr val="000000"/>
                          </a:solidFill>
                          <a:effectLst/>
                          <a:latin typeface="Meiryo UI" panose="020B0604030504040204" pitchFamily="50" charset="-128"/>
                          <a:ea typeface="Meiryo UI" panose="020B0604030504040204" pitchFamily="50" charset="-128"/>
                          <a:cs typeface="+mn-cs"/>
                        </a:rPr>
                        <a:t>XXXXX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8191172"/>
                  </a:ext>
                </a:extLst>
              </a:tr>
              <a:tr h="215699">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rPr>
                        <a:t>製品型番</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en-US" altLang="ja-JP" sz="1100" b="0" i="0" u="none" strike="noStrike" kern="1200" dirty="0">
                          <a:solidFill>
                            <a:srgbClr val="000000"/>
                          </a:solidFill>
                          <a:effectLst/>
                          <a:latin typeface="Meiryo UI" panose="020B0604030504040204" pitchFamily="50" charset="-128"/>
                          <a:ea typeface="Meiryo UI" panose="020B0604030504040204" pitchFamily="50" charset="-128"/>
                          <a:cs typeface="+mn-cs"/>
                        </a:rPr>
                        <a:t>XXXXX</a:t>
                      </a:r>
                      <a:endPar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2602713"/>
                  </a:ext>
                </a:extLst>
              </a:tr>
              <a:tr h="355269">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100" b="0" i="0" u="none" strike="noStrike" kern="1200">
                          <a:solidFill>
                            <a:srgbClr val="000000"/>
                          </a:solidFill>
                          <a:effectLst/>
                          <a:latin typeface="Meiryo UI" panose="020B0604030504040204" pitchFamily="50" charset="-128"/>
                          <a:ea typeface="Meiryo UI" panose="020B0604030504040204" pitchFamily="50" charset="-128"/>
                          <a:cs typeface="+mn-cs"/>
                        </a:rPr>
                        <a:t>URL</a:t>
                      </a:r>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ctr" latinLnBrk="0" hangingPunct="1"/>
                      <a:r>
                        <a:rPr kumimoji="1" lang="en-US" altLang="ja-JP" sz="1100" b="0" i="0" u="none" strike="noStrike" kern="1200" dirty="0">
                          <a:solidFill>
                            <a:srgbClr val="000000"/>
                          </a:solidFill>
                          <a:effectLst/>
                          <a:latin typeface="Meiryo UI" panose="020B0604030504040204" pitchFamily="50" charset="-128"/>
                          <a:ea typeface="Meiryo UI" panose="020B0604030504040204" pitchFamily="50" charset="-128"/>
                          <a:cs typeface="+mn-cs"/>
                        </a:rPr>
                        <a:t>https://jc-star.ipa.go.jp/conformance/CNF XXXXXXXXXXXXXXXXX.html</a:t>
                      </a:r>
                      <a:endParaRPr kumimoji="1" lang="ja-JP" altLang="en-US" sz="11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9347458"/>
                  </a:ext>
                </a:extLst>
              </a:tr>
            </a:tbl>
          </a:graphicData>
        </a:graphic>
      </p:graphicFrame>
    </p:spTree>
    <p:extLst>
      <p:ext uri="{BB962C8B-B14F-4D97-AF65-F5344CB8AC3E}">
        <p14:creationId xmlns:p14="http://schemas.microsoft.com/office/powerpoint/2010/main" val="775262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14724B-BA79-2CF8-565C-A9D999A42468}"/>
            </a:ext>
          </a:extLst>
        </p:cNvPr>
        <p:cNvGrpSpPr/>
        <p:nvPr/>
      </p:nvGrpSpPr>
      <p:grpSpPr>
        <a:xfrm>
          <a:off x="0" y="0"/>
          <a:ext cx="0" cy="0"/>
          <a:chOff x="0" y="0"/>
          <a:chExt cx="0" cy="0"/>
        </a:xfrm>
      </p:grpSpPr>
      <p:sp>
        <p:nvSpPr>
          <p:cNvPr id="162" name="正方形/長方形 161">
            <a:extLst>
              <a:ext uri="{FF2B5EF4-FFF2-40B4-BE49-F238E27FC236}">
                <a16:creationId xmlns:a16="http://schemas.microsoft.com/office/drawing/2014/main" id="{E275B929-4F5B-9B0C-7889-9DE117B5B43D}"/>
              </a:ext>
            </a:extLst>
          </p:cNvPr>
          <p:cNvSpPr/>
          <p:nvPr/>
        </p:nvSpPr>
        <p:spPr>
          <a:xfrm>
            <a:off x="261709" y="1521023"/>
            <a:ext cx="8623872" cy="512472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94371152-69E3-76A2-DBAA-170A02F4E148}"/>
              </a:ext>
            </a:extLst>
          </p:cNvPr>
          <p:cNvSpPr txBox="1"/>
          <p:nvPr/>
        </p:nvSpPr>
        <p:spPr>
          <a:xfrm>
            <a:off x="261709" y="1521023"/>
            <a:ext cx="1640779" cy="253916"/>
          </a:xfrm>
          <a:prstGeom prst="rect">
            <a:avLst/>
          </a:prstGeom>
          <a:solidFill>
            <a:schemeClr val="bg1">
              <a:lumMod val="95000"/>
            </a:schemeClr>
          </a:solidFill>
          <a:ln>
            <a:solidFill>
              <a:schemeClr val="tx1"/>
            </a:solidFill>
          </a:ln>
        </p:spPr>
        <p:txBody>
          <a:bodyPr wrap="square" rtlCol="0">
            <a:spAutoFit/>
          </a:bodyPr>
          <a:lstStyle/>
          <a:p>
            <a:r>
              <a:rPr kumimoji="1" lang="ja-JP" altLang="en-US" sz="1050" b="1">
                <a:latin typeface="Meiryo UI" panose="020B0604030504040204" pitchFamily="50" charset="-128"/>
                <a:ea typeface="Meiryo UI" panose="020B0604030504040204" pitchFamily="50" charset="-128"/>
              </a:rPr>
              <a:t>設備情報</a:t>
            </a:r>
          </a:p>
        </p:txBody>
      </p:sp>
      <p:sp>
        <p:nvSpPr>
          <p:cNvPr id="32" name="テキスト ボックス 31">
            <a:extLst>
              <a:ext uri="{FF2B5EF4-FFF2-40B4-BE49-F238E27FC236}">
                <a16:creationId xmlns:a16="http://schemas.microsoft.com/office/drawing/2014/main" id="{DB5042EE-CC78-ACBE-F108-248DDF35AD81}"/>
              </a:ext>
            </a:extLst>
          </p:cNvPr>
          <p:cNvSpPr txBox="1"/>
          <p:nvPr/>
        </p:nvSpPr>
        <p:spPr>
          <a:xfrm>
            <a:off x="6192000" y="0"/>
            <a:ext cx="2952000" cy="369332"/>
          </a:xfrm>
          <a:prstGeom prst="rect">
            <a:avLst/>
          </a:prstGeom>
          <a:solidFill>
            <a:schemeClr val="accent1"/>
          </a:solidFill>
          <a:ln>
            <a:solidFill>
              <a:schemeClr val="accent1"/>
            </a:solidFill>
          </a:ln>
        </p:spPr>
        <p:txBody>
          <a:bodyPr wrap="square" rtlCol="0">
            <a:spAutoFit/>
          </a:bodyPr>
          <a:lstStyle/>
          <a:p>
            <a:r>
              <a:rPr kumimoji="1" lang="ja-JP" altLang="en-US" b="1">
                <a:solidFill>
                  <a:schemeClr val="bg1"/>
                </a:solidFill>
              </a:rPr>
              <a:t>水電解装置の場合</a:t>
            </a:r>
          </a:p>
        </p:txBody>
      </p:sp>
      <p:graphicFrame>
        <p:nvGraphicFramePr>
          <p:cNvPr id="3" name="表 2">
            <a:extLst>
              <a:ext uri="{FF2B5EF4-FFF2-40B4-BE49-F238E27FC236}">
                <a16:creationId xmlns:a16="http://schemas.microsoft.com/office/drawing/2014/main" id="{B69E2872-ABBC-BBC2-F08C-F35CB7E409DD}"/>
              </a:ext>
            </a:extLst>
          </p:cNvPr>
          <p:cNvGraphicFramePr>
            <a:graphicFrameLocks noGrp="1"/>
          </p:cNvGraphicFramePr>
          <p:nvPr>
            <p:extLst>
              <p:ext uri="{D42A27DB-BD31-4B8C-83A1-F6EECF244321}">
                <p14:modId xmlns:p14="http://schemas.microsoft.com/office/powerpoint/2010/main" val="2885753034"/>
              </p:ext>
            </p:extLst>
          </p:nvPr>
        </p:nvGraphicFramePr>
        <p:xfrm>
          <a:off x="476452" y="1879970"/>
          <a:ext cx="8176660" cy="4680001"/>
        </p:xfrm>
        <a:graphic>
          <a:graphicData uri="http://schemas.openxmlformats.org/drawingml/2006/table">
            <a:tbl>
              <a:tblPr firstRow="1" bandRow="1">
                <a:tableStyleId>{2D5ABB26-0587-4C30-8999-92F81FD0307C}</a:tableStyleId>
              </a:tblPr>
              <a:tblGrid>
                <a:gridCol w="1367064">
                  <a:extLst>
                    <a:ext uri="{9D8B030D-6E8A-4147-A177-3AD203B41FA5}">
                      <a16:colId xmlns:a16="http://schemas.microsoft.com/office/drawing/2014/main" val="2197908246"/>
                    </a:ext>
                  </a:extLst>
                </a:gridCol>
                <a:gridCol w="1650455">
                  <a:extLst>
                    <a:ext uri="{9D8B030D-6E8A-4147-A177-3AD203B41FA5}">
                      <a16:colId xmlns:a16="http://schemas.microsoft.com/office/drawing/2014/main" val="4113067513"/>
                    </a:ext>
                  </a:extLst>
                </a:gridCol>
                <a:gridCol w="1042321">
                  <a:extLst>
                    <a:ext uri="{9D8B030D-6E8A-4147-A177-3AD203B41FA5}">
                      <a16:colId xmlns:a16="http://schemas.microsoft.com/office/drawing/2014/main" val="3938122909"/>
                    </a:ext>
                  </a:extLst>
                </a:gridCol>
                <a:gridCol w="1709008">
                  <a:extLst>
                    <a:ext uri="{9D8B030D-6E8A-4147-A177-3AD203B41FA5}">
                      <a16:colId xmlns:a16="http://schemas.microsoft.com/office/drawing/2014/main" val="1050470673"/>
                    </a:ext>
                  </a:extLst>
                </a:gridCol>
                <a:gridCol w="1467261">
                  <a:extLst>
                    <a:ext uri="{9D8B030D-6E8A-4147-A177-3AD203B41FA5}">
                      <a16:colId xmlns:a16="http://schemas.microsoft.com/office/drawing/2014/main" val="3426242318"/>
                    </a:ext>
                  </a:extLst>
                </a:gridCol>
                <a:gridCol w="940551">
                  <a:extLst>
                    <a:ext uri="{9D8B030D-6E8A-4147-A177-3AD203B41FA5}">
                      <a16:colId xmlns:a16="http://schemas.microsoft.com/office/drawing/2014/main" val="3553227867"/>
                    </a:ext>
                  </a:extLst>
                </a:gridCol>
              </a:tblGrid>
              <a:tr h="458824">
                <a:tc>
                  <a:txBody>
                    <a:bodyPr/>
                    <a:lstStyle/>
                    <a:p>
                      <a:pPr marL="0" algn="ctr" defTabSz="914400" rtl="0" eaLnBrk="1" fontAlgn="ctr" latinLnBrk="0" hangingPunct="1"/>
                      <a:r>
                        <a:rPr kumimoji="1" lang="ja-JP" altLang="en-US" sz="1200" b="0" i="0" u="none" strike="noStrike" kern="1200">
                          <a:solidFill>
                            <a:srgbClr val="000000"/>
                          </a:solidFill>
                          <a:effectLst/>
                          <a:latin typeface="Meiryo UI" panose="020B0604030504040204" pitchFamily="50" charset="-128"/>
                          <a:ea typeface="Meiryo UI" panose="020B0604030504040204" pitchFamily="50" charset="-128"/>
                          <a:cs typeface="+mn-cs"/>
                        </a:rPr>
                        <a:t>メーカー名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algn="l" defTabSz="914400" rtl="0" eaLnBrk="1" fontAlgn="ctr" latinLnBrk="0" hangingPunct="1"/>
                      <a:endParaRPr kumimoji="1" lang="en-US" altLang="ja-JP" sz="1200" b="0" i="0" u="none" strike="noStrike" kern="1200">
                        <a:solidFill>
                          <a:srgbClr val="000000"/>
                        </a:solidFill>
                        <a:effectLst/>
                        <a:latin typeface="Meiryo UI" panose="020B0604030504040204" pitchFamily="50" charset="-128"/>
                        <a:ea typeface="Meiryo UI" panose="020B0604030504040204" pitchFamily="50" charset="-128"/>
                        <a:cs typeface="+mn-cs"/>
                      </a:endParaRPr>
                    </a:p>
                    <a:p>
                      <a:pPr marL="0" algn="l" defTabSz="914400" rtl="0" eaLnBrk="1" fontAlgn="ctr" latinLnBrk="0" hangingPunct="1"/>
                      <a:endParaRPr kumimoji="1" lang="ja-JP" altLang="en-US" sz="12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kumimoji="1" lang="ja-JP" altLang="en-US" sz="1200" b="0" i="0" u="none" strike="noStrike" kern="1200">
                          <a:solidFill>
                            <a:srgbClr val="000000"/>
                          </a:solidFill>
                          <a:effectLst/>
                          <a:latin typeface="Meiryo UI" panose="020B0604030504040204" pitchFamily="50" charset="-128"/>
                          <a:ea typeface="Meiryo UI" panose="020B0604030504040204" pitchFamily="50" charset="-128"/>
                          <a:cs typeface="+mn-cs"/>
                        </a:rPr>
                        <a:t>型番</a:t>
                      </a:r>
                      <a:endParaRPr kumimoji="1" lang="en-US" altLang="ja-JP" sz="12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l"/>
                      <a:endParaRPr kumimoji="1" lang="en-US" altLang="ja-JP" sz="12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69129966"/>
                  </a:ext>
                </a:extLst>
              </a:tr>
              <a:tr h="458824">
                <a:tc>
                  <a:txBody>
                    <a:bodyPr/>
                    <a:lstStyle/>
                    <a:p>
                      <a:pPr marL="0" algn="ctr" defTabSz="914400" rtl="0" eaLnBrk="1" fontAlgn="ctr" latinLnBrk="0" hangingPunct="1"/>
                      <a:r>
                        <a:rPr kumimoji="1" lang="zh-TW" altLang="en-US" sz="1200" b="0" i="0" u="none" strike="noStrike" kern="1200">
                          <a:solidFill>
                            <a:srgbClr val="000000"/>
                          </a:solidFill>
                          <a:effectLst/>
                          <a:latin typeface="Meiryo UI" panose="020B0604030504040204" pitchFamily="50" charset="-128"/>
                          <a:ea typeface="Meiryo UI" panose="020B0604030504040204" pitchFamily="50" charset="-128"/>
                          <a:cs typeface="+mn-cs"/>
                        </a:rPr>
                        <a:t>定格消費電力</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endParaRPr kumimoji="1" lang="en-US" altLang="ja-JP" sz="1200" b="0" i="0" u="none" strike="noStrike" kern="1200">
                        <a:solidFill>
                          <a:srgbClr val="000000"/>
                        </a:solidFill>
                        <a:effectLst/>
                        <a:latin typeface="Meiryo UI" panose="020B0604030504040204" pitchFamily="50" charset="-128"/>
                        <a:ea typeface="Meiryo UI" panose="020B0604030504040204" pitchFamily="50" charset="-128"/>
                        <a:cs typeface="+mn-cs"/>
                      </a:endParaRPr>
                    </a:p>
                    <a:p>
                      <a:pPr marL="0" algn="ctr" defTabSz="914400" rtl="0" eaLnBrk="1" fontAlgn="ctr" latinLnBrk="0" hangingPunct="1"/>
                      <a:endParaRPr kumimoji="1" lang="ja-JP" altLang="en-US" sz="12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200" b="0" i="0" u="none" strike="noStrike" kern="1200">
                          <a:solidFill>
                            <a:srgbClr val="000000"/>
                          </a:solidFill>
                          <a:effectLst/>
                          <a:latin typeface="Meiryo UI" panose="020B0604030504040204" pitchFamily="50" charset="-128"/>
                          <a:ea typeface="Meiryo UI" panose="020B0604030504040204" pitchFamily="50" charset="-128"/>
                          <a:cs typeface="+mn-cs"/>
                        </a:rPr>
                        <a:t>kW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0" i="0" u="none" strike="noStrike" kern="1200">
                          <a:solidFill>
                            <a:srgbClr val="000000"/>
                          </a:solidFill>
                          <a:effectLst/>
                          <a:latin typeface="Meiryo UI" panose="020B0604030504040204" pitchFamily="50" charset="-128"/>
                          <a:ea typeface="Meiryo UI" panose="020B0604030504040204" pitchFamily="50" charset="-128"/>
                          <a:cs typeface="+mn-cs"/>
                        </a:rPr>
                        <a:t>水素製造能力</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endParaRPr kumimoji="1" lang="ja-JP" altLang="en-US" sz="12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1200" b="0" i="0" u="none" strike="noStrike" kern="1200">
                          <a:solidFill>
                            <a:srgbClr val="000000"/>
                          </a:solidFill>
                          <a:effectLst/>
                          <a:latin typeface="Meiryo UI" panose="020B0604030504040204" pitchFamily="50" charset="-128"/>
                          <a:ea typeface="Meiryo UI" panose="020B0604030504040204" pitchFamily="50" charset="-128"/>
                          <a:cs typeface="+mn-cs"/>
                        </a:rPr>
                        <a:t>Nm³/h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7077761"/>
                  </a:ext>
                </a:extLst>
              </a:tr>
              <a:tr h="3762353">
                <a:tc>
                  <a:txBody>
                    <a:bodyPr/>
                    <a:lstStyle/>
                    <a:p>
                      <a:pPr marL="0" algn="ctr" defTabSz="914400" rtl="0" eaLnBrk="1" fontAlgn="ctr" latinLnBrk="0" hangingPunct="1"/>
                      <a:r>
                        <a:rPr kumimoji="1" lang="ja-JP" altLang="en-US" sz="1400" b="0" i="0" u="none" strike="noStrike" kern="1200">
                          <a:solidFill>
                            <a:srgbClr val="000000"/>
                          </a:solidFill>
                          <a:effectLst/>
                          <a:latin typeface="Meiryo UI" panose="020B0604030504040204" pitchFamily="50" charset="-128"/>
                          <a:ea typeface="Meiryo UI" panose="020B0604030504040204" pitchFamily="50" charset="-128"/>
                          <a:cs typeface="+mn-cs"/>
                        </a:rPr>
                        <a:t>特徴</a:t>
                      </a:r>
                      <a:endParaRPr kumimoji="1" lang="en-US" altLang="ja-JP" sz="1400" b="0" i="0" u="none" strike="noStrike" kern="1200">
                        <a:solidFill>
                          <a:srgbClr val="000000"/>
                        </a:solidFill>
                        <a:effectLst/>
                        <a:latin typeface="Meiryo UI" panose="020B0604030504040204" pitchFamily="50" charset="-128"/>
                        <a:ea typeface="Meiryo UI" panose="020B0604030504040204" pitchFamily="50" charset="-128"/>
                        <a:cs typeface="+mn-cs"/>
                      </a:endParaRPr>
                    </a:p>
                    <a:p>
                      <a:pPr marL="0" algn="ctr" defTabSz="914400" rtl="0" eaLnBrk="1" fontAlgn="ctr" latinLnBrk="0" hangingPunct="1"/>
                      <a:endParaRPr kumimoji="1" lang="ja-JP" altLang="en-US" sz="1100" b="0" i="0" u="none" strike="noStrike" kern="1200">
                        <a:solidFill>
                          <a:srgbClr val="000000"/>
                        </a:solidFill>
                        <a:effectLst/>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5">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kumimoji="1" lang="en-US" altLang="ja-JP" sz="12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12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12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12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12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12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12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12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12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12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12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12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12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12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12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12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12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12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12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ja-JP" altLang="en-US" sz="1200" b="0" i="0" u="none" strike="noStrike" kern="1200" dirty="0">
                        <a:solidFill>
                          <a:srgbClr val="000000"/>
                        </a:solidFill>
                        <a:effectLst/>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7251038"/>
                  </a:ext>
                </a:extLst>
              </a:tr>
            </a:tbl>
          </a:graphicData>
        </a:graphic>
      </p:graphicFrame>
      <p:sp>
        <p:nvSpPr>
          <p:cNvPr id="6" name="タイトル 1">
            <a:extLst>
              <a:ext uri="{FF2B5EF4-FFF2-40B4-BE49-F238E27FC236}">
                <a16:creationId xmlns:a16="http://schemas.microsoft.com/office/drawing/2014/main" id="{C7284D1F-837C-499E-F280-2FFCEF2DC372}"/>
              </a:ext>
            </a:extLst>
          </p:cNvPr>
          <p:cNvSpPr>
            <a:spLocks noGrp="1"/>
          </p:cNvSpPr>
          <p:nvPr>
            <p:ph type="title"/>
          </p:nvPr>
        </p:nvSpPr>
        <p:spPr>
          <a:xfrm>
            <a:off x="227751" y="191458"/>
            <a:ext cx="8631936" cy="572633"/>
          </a:xfrm>
        </p:spPr>
        <p:txBody>
          <a:bodyPr>
            <a:normAutofit/>
          </a:bodyPr>
          <a:lstStyle/>
          <a:p>
            <a:r>
              <a:rPr kumimoji="1" lang="ja-JP" altLang="en-US"/>
              <a:t>３．導入設備の主な仕様</a:t>
            </a:r>
          </a:p>
        </p:txBody>
      </p:sp>
      <p:sp>
        <p:nvSpPr>
          <p:cNvPr id="5" name="テキスト ボックス 4">
            <a:extLst>
              <a:ext uri="{FF2B5EF4-FFF2-40B4-BE49-F238E27FC236}">
                <a16:creationId xmlns:a16="http://schemas.microsoft.com/office/drawing/2014/main" id="{A2543D9A-DE28-4B1A-A2D2-CF25A351E83E}"/>
              </a:ext>
            </a:extLst>
          </p:cNvPr>
          <p:cNvSpPr txBox="1"/>
          <p:nvPr/>
        </p:nvSpPr>
        <p:spPr>
          <a:xfrm>
            <a:off x="255206" y="846150"/>
            <a:ext cx="8640000" cy="523220"/>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rPr>
              <a:t>導入予定の各設備の主な機器仕様を記載すること。</a:t>
            </a:r>
            <a:endParaRPr lang="en-US" altLang="ja-JP" sz="140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rPr>
              <a:t>特に採用する設備に新規性や独自性の特徴がある場合は、その内容を記載すること。</a:t>
            </a:r>
            <a:endParaRPr lang="en-US" altLang="ja-JP" sz="14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76503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F8DC24-85DF-E98B-8130-6DD29E444F53}"/>
            </a:ext>
          </a:extLst>
        </p:cNvPr>
        <p:cNvGrpSpPr/>
        <p:nvPr/>
      </p:nvGrpSpPr>
      <p:grpSpPr>
        <a:xfrm>
          <a:off x="0" y="0"/>
          <a:ext cx="0" cy="0"/>
          <a:chOff x="0" y="0"/>
          <a:chExt cx="0" cy="0"/>
        </a:xfrm>
      </p:grpSpPr>
      <p:sp>
        <p:nvSpPr>
          <p:cNvPr id="162" name="正方形/長方形 161">
            <a:extLst>
              <a:ext uri="{FF2B5EF4-FFF2-40B4-BE49-F238E27FC236}">
                <a16:creationId xmlns:a16="http://schemas.microsoft.com/office/drawing/2014/main" id="{CC0EE1B4-6483-5828-47F0-D1A02F482A63}"/>
              </a:ext>
            </a:extLst>
          </p:cNvPr>
          <p:cNvSpPr/>
          <p:nvPr/>
        </p:nvSpPr>
        <p:spPr>
          <a:xfrm>
            <a:off x="194334" y="1530648"/>
            <a:ext cx="8631936" cy="512472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5068E49D-E6B4-3D7C-6838-A886B69DA6B4}"/>
              </a:ext>
            </a:extLst>
          </p:cNvPr>
          <p:cNvSpPr txBox="1"/>
          <p:nvPr/>
        </p:nvSpPr>
        <p:spPr>
          <a:xfrm>
            <a:off x="178206" y="875025"/>
            <a:ext cx="8640000" cy="523220"/>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rPr>
              <a:t>設備設置予定地における各設備の配置、結線が分かるよう記載すること。</a:t>
            </a:r>
            <a:endParaRPr lang="en-US" altLang="ja-JP" sz="140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rPr>
              <a:t>補助対象範囲を赤点線枠で記載すること。</a:t>
            </a:r>
          </a:p>
        </p:txBody>
      </p:sp>
      <p:sp>
        <p:nvSpPr>
          <p:cNvPr id="3" name="テキスト ボックス 2">
            <a:extLst>
              <a:ext uri="{FF2B5EF4-FFF2-40B4-BE49-F238E27FC236}">
                <a16:creationId xmlns:a16="http://schemas.microsoft.com/office/drawing/2014/main" id="{75EA9814-2141-3D35-F37F-E93DA594A98F}"/>
              </a:ext>
            </a:extLst>
          </p:cNvPr>
          <p:cNvSpPr txBox="1"/>
          <p:nvPr/>
        </p:nvSpPr>
        <p:spPr>
          <a:xfrm>
            <a:off x="194334" y="1530648"/>
            <a:ext cx="1640779" cy="253916"/>
          </a:xfrm>
          <a:prstGeom prst="rect">
            <a:avLst/>
          </a:prstGeom>
          <a:solidFill>
            <a:schemeClr val="bg1">
              <a:lumMod val="95000"/>
            </a:schemeClr>
          </a:solidFill>
          <a:ln>
            <a:solidFill>
              <a:schemeClr val="tx1"/>
            </a:solidFill>
          </a:ln>
        </p:spPr>
        <p:txBody>
          <a:bodyPr wrap="square" rtlCol="0">
            <a:spAutoFit/>
          </a:bodyPr>
          <a:lstStyle/>
          <a:p>
            <a:r>
              <a:rPr kumimoji="1" lang="ja-JP" altLang="en-US" sz="1050" b="1">
                <a:latin typeface="Meiryo UI" panose="020B0604030504040204" pitchFamily="50" charset="-128"/>
                <a:ea typeface="Meiryo UI" panose="020B0604030504040204" pitchFamily="50" charset="-128"/>
              </a:rPr>
              <a:t>記載例</a:t>
            </a:r>
          </a:p>
        </p:txBody>
      </p:sp>
      <p:grpSp>
        <p:nvGrpSpPr>
          <p:cNvPr id="136" name="グループ化 135">
            <a:extLst>
              <a:ext uri="{FF2B5EF4-FFF2-40B4-BE49-F238E27FC236}">
                <a16:creationId xmlns:a16="http://schemas.microsoft.com/office/drawing/2014/main" id="{8ECF00A5-90B7-CDC6-A1D3-942CB70D9AB7}"/>
              </a:ext>
            </a:extLst>
          </p:cNvPr>
          <p:cNvGrpSpPr/>
          <p:nvPr/>
        </p:nvGrpSpPr>
        <p:grpSpPr>
          <a:xfrm>
            <a:off x="351005" y="2373769"/>
            <a:ext cx="8280950" cy="3923334"/>
            <a:chOff x="350890" y="2584219"/>
            <a:chExt cx="8280950" cy="4214849"/>
          </a:xfrm>
        </p:grpSpPr>
        <p:sp>
          <p:nvSpPr>
            <p:cNvPr id="137" name="フリーフォーム: 図形 136">
              <a:extLst>
                <a:ext uri="{FF2B5EF4-FFF2-40B4-BE49-F238E27FC236}">
                  <a16:creationId xmlns:a16="http://schemas.microsoft.com/office/drawing/2014/main" id="{44FC80D1-D17B-0029-8A51-BB5A7C556A23}"/>
                </a:ext>
              </a:extLst>
            </p:cNvPr>
            <p:cNvSpPr/>
            <p:nvPr/>
          </p:nvSpPr>
          <p:spPr>
            <a:xfrm>
              <a:off x="635510" y="2937163"/>
              <a:ext cx="7915564" cy="3861905"/>
            </a:xfrm>
            <a:custGeom>
              <a:avLst/>
              <a:gdLst>
                <a:gd name="connsiteX0" fmla="*/ 0 w 7915564"/>
                <a:gd name="connsiteY0" fmla="*/ 0 h 3694545"/>
                <a:gd name="connsiteX1" fmla="*/ 7915564 w 7915564"/>
                <a:gd name="connsiteY1" fmla="*/ 0 h 3694545"/>
                <a:gd name="connsiteX2" fmla="*/ 7915564 w 7915564"/>
                <a:gd name="connsiteY2" fmla="*/ 3694545 h 3694545"/>
                <a:gd name="connsiteX3" fmla="*/ 1330036 w 7915564"/>
                <a:gd name="connsiteY3" fmla="*/ 3694545 h 3694545"/>
                <a:gd name="connsiteX4" fmla="*/ 46182 w 7915564"/>
                <a:gd name="connsiteY4" fmla="*/ 2410691 h 3694545"/>
                <a:gd name="connsiteX5" fmla="*/ 0 w 7915564"/>
                <a:gd name="connsiteY5" fmla="*/ 0 h 369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15564" h="3694545">
                  <a:moveTo>
                    <a:pt x="0" y="0"/>
                  </a:moveTo>
                  <a:lnTo>
                    <a:pt x="7915564" y="0"/>
                  </a:lnTo>
                  <a:lnTo>
                    <a:pt x="7915564" y="3694545"/>
                  </a:lnTo>
                  <a:lnTo>
                    <a:pt x="1330036" y="3694545"/>
                  </a:lnTo>
                  <a:lnTo>
                    <a:pt x="46182" y="2410691"/>
                  </a:lnTo>
                  <a:lnTo>
                    <a:pt x="0" y="0"/>
                  </a:lnTo>
                  <a:close/>
                </a:path>
              </a:pathLst>
            </a:cu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38" name="正方形/長方形 137">
              <a:extLst>
                <a:ext uri="{FF2B5EF4-FFF2-40B4-BE49-F238E27FC236}">
                  <a16:creationId xmlns:a16="http://schemas.microsoft.com/office/drawing/2014/main" id="{5054C7A3-D0AD-2F37-CF3E-95DC5BA125DE}"/>
                </a:ext>
              </a:extLst>
            </p:cNvPr>
            <p:cNvSpPr/>
            <p:nvPr/>
          </p:nvSpPr>
          <p:spPr>
            <a:xfrm>
              <a:off x="866709" y="3255169"/>
              <a:ext cx="666885" cy="640828"/>
            </a:xfrm>
            <a:prstGeom prst="rect">
              <a:avLst/>
            </a:prstGeom>
            <a:solidFill>
              <a:schemeClr val="bg1"/>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en-US" altLang="ja-JP" sz="1200">
                  <a:solidFill>
                    <a:schemeClr val="tx1"/>
                  </a:solidFill>
                  <a:latin typeface="Meiryo UI" panose="020B0604030504040204" pitchFamily="50" charset="-128"/>
                  <a:ea typeface="Meiryo UI" panose="020B0604030504040204" pitchFamily="50" charset="-128"/>
                </a:rPr>
                <a:t>22kV</a:t>
              </a:r>
            </a:p>
            <a:p>
              <a:pPr algn="ctr"/>
              <a:r>
                <a:rPr kumimoji="1" lang="ja-JP" altLang="en-US" sz="1200">
                  <a:solidFill>
                    <a:schemeClr val="tx1"/>
                  </a:solidFill>
                  <a:latin typeface="Meiryo UI" panose="020B0604030504040204" pitchFamily="50" charset="-128"/>
                  <a:ea typeface="Meiryo UI" panose="020B0604030504040204" pitchFamily="50" charset="-128"/>
                </a:rPr>
                <a:t>受電盤</a:t>
              </a:r>
            </a:p>
          </p:txBody>
        </p:sp>
        <p:sp>
          <p:nvSpPr>
            <p:cNvPr id="139" name="正方形/長方形 138">
              <a:extLst>
                <a:ext uri="{FF2B5EF4-FFF2-40B4-BE49-F238E27FC236}">
                  <a16:creationId xmlns:a16="http://schemas.microsoft.com/office/drawing/2014/main" id="{64D1232C-55A5-ACE3-2209-2D78479D8622}"/>
                </a:ext>
              </a:extLst>
            </p:cNvPr>
            <p:cNvSpPr/>
            <p:nvPr/>
          </p:nvSpPr>
          <p:spPr>
            <a:xfrm rot="16200000">
              <a:off x="2004092" y="5297869"/>
              <a:ext cx="1676857"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140" name="正方形/長方形 139">
              <a:extLst>
                <a:ext uri="{FF2B5EF4-FFF2-40B4-BE49-F238E27FC236}">
                  <a16:creationId xmlns:a16="http://schemas.microsoft.com/office/drawing/2014/main" id="{63D8F9BB-19A6-251C-36A3-DC3F66651FF1}"/>
                </a:ext>
              </a:extLst>
            </p:cNvPr>
            <p:cNvSpPr/>
            <p:nvPr/>
          </p:nvSpPr>
          <p:spPr>
            <a:xfrm rot="16200000">
              <a:off x="3181559" y="5297872"/>
              <a:ext cx="1676857"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141" name="正方形/長方形 140">
              <a:extLst>
                <a:ext uri="{FF2B5EF4-FFF2-40B4-BE49-F238E27FC236}">
                  <a16:creationId xmlns:a16="http://schemas.microsoft.com/office/drawing/2014/main" id="{37C44F47-5827-A110-EF1A-1E4703C87A1D}"/>
                </a:ext>
              </a:extLst>
            </p:cNvPr>
            <p:cNvSpPr/>
            <p:nvPr/>
          </p:nvSpPr>
          <p:spPr>
            <a:xfrm rot="16200000">
              <a:off x="4359025" y="5287850"/>
              <a:ext cx="1676857"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142" name="正方形/長方形 141">
              <a:extLst>
                <a:ext uri="{FF2B5EF4-FFF2-40B4-BE49-F238E27FC236}">
                  <a16:creationId xmlns:a16="http://schemas.microsoft.com/office/drawing/2014/main" id="{A92E154B-E977-3A0E-BDDC-FBC2014041BC}"/>
                </a:ext>
              </a:extLst>
            </p:cNvPr>
            <p:cNvSpPr/>
            <p:nvPr/>
          </p:nvSpPr>
          <p:spPr>
            <a:xfrm rot="16200000">
              <a:off x="5536492" y="5287850"/>
              <a:ext cx="1676857"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143" name="正方形/長方形 142">
              <a:extLst>
                <a:ext uri="{FF2B5EF4-FFF2-40B4-BE49-F238E27FC236}">
                  <a16:creationId xmlns:a16="http://schemas.microsoft.com/office/drawing/2014/main" id="{E4C78475-8BA8-DDFF-9237-D5B70AAD0F58}"/>
                </a:ext>
              </a:extLst>
            </p:cNvPr>
            <p:cNvSpPr/>
            <p:nvPr/>
          </p:nvSpPr>
          <p:spPr>
            <a:xfrm rot="16200000">
              <a:off x="6713982" y="5297872"/>
              <a:ext cx="1676857"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144" name="正方形/長方形 143">
              <a:extLst>
                <a:ext uri="{FF2B5EF4-FFF2-40B4-BE49-F238E27FC236}">
                  <a16:creationId xmlns:a16="http://schemas.microsoft.com/office/drawing/2014/main" id="{F97DFB5F-6449-74F1-8D12-CDEAD13BAB8D}"/>
                </a:ext>
              </a:extLst>
            </p:cNvPr>
            <p:cNvSpPr/>
            <p:nvPr/>
          </p:nvSpPr>
          <p:spPr>
            <a:xfrm rot="16200000">
              <a:off x="2428318" y="3927591"/>
              <a:ext cx="828404"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145" name="正方形/長方形 144">
              <a:extLst>
                <a:ext uri="{FF2B5EF4-FFF2-40B4-BE49-F238E27FC236}">
                  <a16:creationId xmlns:a16="http://schemas.microsoft.com/office/drawing/2014/main" id="{D78248F4-FA01-1B79-D1EE-D4207E75D2B8}"/>
                </a:ext>
              </a:extLst>
            </p:cNvPr>
            <p:cNvSpPr/>
            <p:nvPr/>
          </p:nvSpPr>
          <p:spPr>
            <a:xfrm rot="16200000">
              <a:off x="2698508" y="5983735"/>
              <a:ext cx="288001" cy="93600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en-US" altLang="ja-JP" sz="1200">
                  <a:latin typeface="Meiryo UI" panose="020B0604030504040204" pitchFamily="50" charset="-128"/>
                  <a:ea typeface="Meiryo UI" panose="020B0604030504040204" pitchFamily="50" charset="-128"/>
                </a:rPr>
                <a:t>BMS</a:t>
              </a:r>
            </a:p>
          </p:txBody>
        </p:sp>
        <p:sp>
          <p:nvSpPr>
            <p:cNvPr id="146" name="正方形/長方形 145">
              <a:extLst>
                <a:ext uri="{FF2B5EF4-FFF2-40B4-BE49-F238E27FC236}">
                  <a16:creationId xmlns:a16="http://schemas.microsoft.com/office/drawing/2014/main" id="{A2D3CA25-C995-E7E2-5517-33889A00D0AE}"/>
                </a:ext>
              </a:extLst>
            </p:cNvPr>
            <p:cNvSpPr/>
            <p:nvPr/>
          </p:nvSpPr>
          <p:spPr>
            <a:xfrm rot="16200000">
              <a:off x="3878641" y="5983734"/>
              <a:ext cx="288001" cy="93600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en-US" altLang="ja-JP" sz="1200">
                  <a:latin typeface="Meiryo UI" panose="020B0604030504040204" pitchFamily="50" charset="-128"/>
                  <a:ea typeface="Meiryo UI" panose="020B0604030504040204" pitchFamily="50" charset="-128"/>
                </a:rPr>
                <a:t>BMS</a:t>
              </a:r>
            </a:p>
          </p:txBody>
        </p:sp>
        <p:sp>
          <p:nvSpPr>
            <p:cNvPr id="147" name="正方形/長方形 146">
              <a:extLst>
                <a:ext uri="{FF2B5EF4-FFF2-40B4-BE49-F238E27FC236}">
                  <a16:creationId xmlns:a16="http://schemas.microsoft.com/office/drawing/2014/main" id="{9B9EEE5E-2968-078C-E6EB-EC2EE4B0330D}"/>
                </a:ext>
              </a:extLst>
            </p:cNvPr>
            <p:cNvSpPr/>
            <p:nvPr/>
          </p:nvSpPr>
          <p:spPr>
            <a:xfrm rot="16200000">
              <a:off x="5050799" y="5983734"/>
              <a:ext cx="288001" cy="93600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en-US" altLang="ja-JP" sz="1200">
                  <a:latin typeface="Meiryo UI" panose="020B0604030504040204" pitchFamily="50" charset="-128"/>
                  <a:ea typeface="Meiryo UI" panose="020B0604030504040204" pitchFamily="50" charset="-128"/>
                </a:rPr>
                <a:t>BMS</a:t>
              </a:r>
            </a:p>
          </p:txBody>
        </p:sp>
        <p:sp>
          <p:nvSpPr>
            <p:cNvPr id="148" name="正方形/長方形 147">
              <a:extLst>
                <a:ext uri="{FF2B5EF4-FFF2-40B4-BE49-F238E27FC236}">
                  <a16:creationId xmlns:a16="http://schemas.microsoft.com/office/drawing/2014/main" id="{1306C91C-1F29-99F0-F3B8-C899C33F00A0}"/>
                </a:ext>
              </a:extLst>
            </p:cNvPr>
            <p:cNvSpPr/>
            <p:nvPr/>
          </p:nvSpPr>
          <p:spPr>
            <a:xfrm rot="16200000">
              <a:off x="6230916" y="5983734"/>
              <a:ext cx="288001" cy="93600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en-US" altLang="ja-JP" sz="1200">
                  <a:latin typeface="Meiryo UI" panose="020B0604030504040204" pitchFamily="50" charset="-128"/>
                  <a:ea typeface="Meiryo UI" panose="020B0604030504040204" pitchFamily="50" charset="-128"/>
                </a:rPr>
                <a:t>BMS</a:t>
              </a:r>
            </a:p>
          </p:txBody>
        </p:sp>
        <p:sp>
          <p:nvSpPr>
            <p:cNvPr id="149" name="正方形/長方形 148">
              <a:extLst>
                <a:ext uri="{FF2B5EF4-FFF2-40B4-BE49-F238E27FC236}">
                  <a16:creationId xmlns:a16="http://schemas.microsoft.com/office/drawing/2014/main" id="{BF345C1B-F7C3-2B1C-9DF1-ECA33CB4DD3B}"/>
                </a:ext>
              </a:extLst>
            </p:cNvPr>
            <p:cNvSpPr/>
            <p:nvPr/>
          </p:nvSpPr>
          <p:spPr>
            <a:xfrm rot="16200000">
              <a:off x="7408390" y="5983734"/>
              <a:ext cx="288001" cy="93600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en-US" altLang="ja-JP" sz="1200">
                  <a:latin typeface="Meiryo UI" panose="020B0604030504040204" pitchFamily="50" charset="-128"/>
                  <a:ea typeface="Meiryo UI" panose="020B0604030504040204" pitchFamily="50" charset="-128"/>
                </a:rPr>
                <a:t>BMS</a:t>
              </a:r>
            </a:p>
          </p:txBody>
        </p:sp>
        <p:sp>
          <p:nvSpPr>
            <p:cNvPr id="150" name="正方形/長方形 149">
              <a:extLst>
                <a:ext uri="{FF2B5EF4-FFF2-40B4-BE49-F238E27FC236}">
                  <a16:creationId xmlns:a16="http://schemas.microsoft.com/office/drawing/2014/main" id="{D1AA4803-2FA9-2717-74D4-BA9850A9A9CF}"/>
                </a:ext>
              </a:extLst>
            </p:cNvPr>
            <p:cNvSpPr/>
            <p:nvPr/>
          </p:nvSpPr>
          <p:spPr>
            <a:xfrm rot="16200000">
              <a:off x="3605785" y="3927591"/>
              <a:ext cx="828404"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151" name="正方形/長方形 150">
              <a:extLst>
                <a:ext uri="{FF2B5EF4-FFF2-40B4-BE49-F238E27FC236}">
                  <a16:creationId xmlns:a16="http://schemas.microsoft.com/office/drawing/2014/main" id="{9E4D643D-9C75-8038-B7EF-A3180FD155D9}"/>
                </a:ext>
              </a:extLst>
            </p:cNvPr>
            <p:cNvSpPr/>
            <p:nvPr/>
          </p:nvSpPr>
          <p:spPr>
            <a:xfrm rot="16200000">
              <a:off x="4783251" y="3927591"/>
              <a:ext cx="828404"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152" name="正方形/長方形 151">
              <a:extLst>
                <a:ext uri="{FF2B5EF4-FFF2-40B4-BE49-F238E27FC236}">
                  <a16:creationId xmlns:a16="http://schemas.microsoft.com/office/drawing/2014/main" id="{8E4974A5-F047-092F-E903-F65AFC0AFD14}"/>
                </a:ext>
              </a:extLst>
            </p:cNvPr>
            <p:cNvSpPr/>
            <p:nvPr/>
          </p:nvSpPr>
          <p:spPr>
            <a:xfrm rot="16200000">
              <a:off x="5960718" y="3927591"/>
              <a:ext cx="828404"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endParaRPr kumimoji="1" lang="ja-JP" altLang="en-US" sz="1200">
                <a:latin typeface="Meiryo UI" panose="020B0604030504040204" pitchFamily="50" charset="-128"/>
                <a:ea typeface="Meiryo UI" panose="020B0604030504040204" pitchFamily="50" charset="-128"/>
              </a:endParaRPr>
            </a:p>
          </p:txBody>
        </p:sp>
        <p:sp>
          <p:nvSpPr>
            <p:cNvPr id="153" name="正方形/長方形 152">
              <a:extLst>
                <a:ext uri="{FF2B5EF4-FFF2-40B4-BE49-F238E27FC236}">
                  <a16:creationId xmlns:a16="http://schemas.microsoft.com/office/drawing/2014/main" id="{031ED680-BCA6-5682-FCF4-93CD75B4DD3E}"/>
                </a:ext>
              </a:extLst>
            </p:cNvPr>
            <p:cNvSpPr/>
            <p:nvPr/>
          </p:nvSpPr>
          <p:spPr>
            <a:xfrm rot="16200000">
              <a:off x="7138190" y="3927591"/>
              <a:ext cx="828404"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endParaRPr kumimoji="1" lang="ja-JP" altLang="en-US" sz="1200">
                <a:latin typeface="Meiryo UI" panose="020B0604030504040204" pitchFamily="50" charset="-128"/>
                <a:ea typeface="Meiryo UI" panose="020B0604030504040204" pitchFamily="50" charset="-128"/>
              </a:endParaRPr>
            </a:p>
          </p:txBody>
        </p:sp>
        <p:cxnSp>
          <p:nvCxnSpPr>
            <p:cNvPr id="154" name="コネクタ: カギ線 153">
              <a:extLst>
                <a:ext uri="{FF2B5EF4-FFF2-40B4-BE49-F238E27FC236}">
                  <a16:creationId xmlns:a16="http://schemas.microsoft.com/office/drawing/2014/main" id="{7C42366B-500C-D160-04B8-B2ED3E0C9237}"/>
                </a:ext>
              </a:extLst>
            </p:cNvPr>
            <p:cNvCxnSpPr>
              <a:cxnSpLocks/>
              <a:stCxn id="144" idx="3"/>
              <a:endCxn id="182" idx="3"/>
            </p:cNvCxnSpPr>
            <p:nvPr/>
          </p:nvCxnSpPr>
          <p:spPr>
            <a:xfrm rot="5400000" flipH="1" flipV="1">
              <a:off x="2911847" y="3508549"/>
              <a:ext cx="446099" cy="584753"/>
            </a:xfrm>
            <a:prstGeom prst="bentConnector4">
              <a:avLst>
                <a:gd name="adj1" fmla="val 17198"/>
                <a:gd name="adj2" fmla="val 139093"/>
              </a:avLst>
            </a:prstGeom>
          </p:spPr>
          <p:style>
            <a:lnRef idx="1">
              <a:schemeClr val="dk1"/>
            </a:lnRef>
            <a:fillRef idx="0">
              <a:schemeClr val="dk1"/>
            </a:fillRef>
            <a:effectRef idx="0">
              <a:schemeClr val="dk1"/>
            </a:effectRef>
            <a:fontRef idx="minor">
              <a:schemeClr val="tx1"/>
            </a:fontRef>
          </p:style>
        </p:cxnSp>
        <p:cxnSp>
          <p:nvCxnSpPr>
            <p:cNvPr id="155" name="コネクタ: カギ線 154">
              <a:extLst>
                <a:ext uri="{FF2B5EF4-FFF2-40B4-BE49-F238E27FC236}">
                  <a16:creationId xmlns:a16="http://schemas.microsoft.com/office/drawing/2014/main" id="{B0173C22-7F7A-B763-1AE9-3498C0A513D3}"/>
                </a:ext>
              </a:extLst>
            </p:cNvPr>
            <p:cNvCxnSpPr>
              <a:cxnSpLocks/>
              <a:stCxn id="150" idx="3"/>
              <a:endCxn id="182" idx="3"/>
            </p:cNvCxnSpPr>
            <p:nvPr/>
          </p:nvCxnSpPr>
          <p:spPr>
            <a:xfrm rot="16200000" flipV="1">
              <a:off x="3500581" y="3504568"/>
              <a:ext cx="446099" cy="592714"/>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コネクタ: カギ線 155">
              <a:extLst>
                <a:ext uri="{FF2B5EF4-FFF2-40B4-BE49-F238E27FC236}">
                  <a16:creationId xmlns:a16="http://schemas.microsoft.com/office/drawing/2014/main" id="{FB0E9CD2-2DDC-8233-F193-BBB9B90CCB18}"/>
                </a:ext>
              </a:extLst>
            </p:cNvPr>
            <p:cNvCxnSpPr>
              <a:cxnSpLocks/>
              <a:stCxn id="151" idx="3"/>
            </p:cNvCxnSpPr>
            <p:nvPr/>
          </p:nvCxnSpPr>
          <p:spPr>
            <a:xfrm rot="16200000" flipV="1">
              <a:off x="3905677" y="2732197"/>
              <a:ext cx="446101" cy="2137453"/>
            </a:xfrm>
            <a:prstGeom prst="bentConnector2">
              <a:avLst/>
            </a:prstGeom>
          </p:spPr>
          <p:style>
            <a:lnRef idx="1">
              <a:schemeClr val="dk1"/>
            </a:lnRef>
            <a:fillRef idx="0">
              <a:schemeClr val="dk1"/>
            </a:fillRef>
            <a:effectRef idx="0">
              <a:schemeClr val="dk1"/>
            </a:effectRef>
            <a:fontRef idx="minor">
              <a:schemeClr val="tx1"/>
            </a:fontRef>
          </p:style>
        </p:cxnSp>
        <p:cxnSp>
          <p:nvCxnSpPr>
            <p:cNvPr id="157" name="コネクタ: カギ線 156">
              <a:extLst>
                <a:ext uri="{FF2B5EF4-FFF2-40B4-BE49-F238E27FC236}">
                  <a16:creationId xmlns:a16="http://schemas.microsoft.com/office/drawing/2014/main" id="{83ED3F25-B136-AA27-3916-00136143DA2E}"/>
                </a:ext>
              </a:extLst>
            </p:cNvPr>
            <p:cNvCxnSpPr>
              <a:cxnSpLocks/>
              <a:stCxn id="152" idx="3"/>
              <a:endCxn id="182" idx="3"/>
            </p:cNvCxnSpPr>
            <p:nvPr/>
          </p:nvCxnSpPr>
          <p:spPr>
            <a:xfrm rot="16200000" flipV="1">
              <a:off x="4678048" y="2327101"/>
              <a:ext cx="446099" cy="2947647"/>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コネクタ: カギ線 157">
              <a:extLst>
                <a:ext uri="{FF2B5EF4-FFF2-40B4-BE49-F238E27FC236}">
                  <a16:creationId xmlns:a16="http://schemas.microsoft.com/office/drawing/2014/main" id="{C2BB856C-6F11-2AEE-4E51-0FBCA825BA0D}"/>
                </a:ext>
              </a:extLst>
            </p:cNvPr>
            <p:cNvCxnSpPr>
              <a:cxnSpLocks/>
              <a:stCxn id="153" idx="3"/>
              <a:endCxn id="182" idx="3"/>
            </p:cNvCxnSpPr>
            <p:nvPr/>
          </p:nvCxnSpPr>
          <p:spPr>
            <a:xfrm rot="16200000" flipV="1">
              <a:off x="5266784" y="1738365"/>
              <a:ext cx="446099" cy="4125119"/>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直線コネクタ 158">
              <a:extLst>
                <a:ext uri="{FF2B5EF4-FFF2-40B4-BE49-F238E27FC236}">
                  <a16:creationId xmlns:a16="http://schemas.microsoft.com/office/drawing/2014/main" id="{C5BF844C-87CC-DB35-C515-FA1EB058BA33}"/>
                </a:ext>
              </a:extLst>
            </p:cNvPr>
            <p:cNvCxnSpPr>
              <a:cxnSpLocks/>
              <a:stCxn id="139" idx="3"/>
              <a:endCxn id="144" idx="1"/>
            </p:cNvCxnSpPr>
            <p:nvPr/>
          </p:nvCxnSpPr>
          <p:spPr>
            <a:xfrm flipH="1" flipV="1">
              <a:off x="2842520" y="4852378"/>
              <a:ext cx="1" cy="1176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直線コネクタ 159">
              <a:extLst>
                <a:ext uri="{FF2B5EF4-FFF2-40B4-BE49-F238E27FC236}">
                  <a16:creationId xmlns:a16="http://schemas.microsoft.com/office/drawing/2014/main" id="{4360AC6D-591B-1B1B-BC5D-75BEFAEA161C}"/>
                </a:ext>
              </a:extLst>
            </p:cNvPr>
            <p:cNvCxnSpPr>
              <a:cxnSpLocks/>
              <a:stCxn id="140" idx="3"/>
              <a:endCxn id="150" idx="1"/>
            </p:cNvCxnSpPr>
            <p:nvPr/>
          </p:nvCxnSpPr>
          <p:spPr>
            <a:xfrm flipV="1">
              <a:off x="4019987" y="4852378"/>
              <a:ext cx="0" cy="117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直線コネクタ 160">
              <a:extLst>
                <a:ext uri="{FF2B5EF4-FFF2-40B4-BE49-F238E27FC236}">
                  <a16:creationId xmlns:a16="http://schemas.microsoft.com/office/drawing/2014/main" id="{43B1C01F-CA4B-5E25-3A5C-37E22A106143}"/>
                </a:ext>
              </a:extLst>
            </p:cNvPr>
            <p:cNvCxnSpPr>
              <a:cxnSpLocks/>
              <a:stCxn id="141" idx="3"/>
              <a:endCxn id="151" idx="1"/>
            </p:cNvCxnSpPr>
            <p:nvPr/>
          </p:nvCxnSpPr>
          <p:spPr>
            <a:xfrm flipH="1" flipV="1">
              <a:off x="5197453" y="4852378"/>
              <a:ext cx="1" cy="10762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直線コネクタ 162">
              <a:extLst>
                <a:ext uri="{FF2B5EF4-FFF2-40B4-BE49-F238E27FC236}">
                  <a16:creationId xmlns:a16="http://schemas.microsoft.com/office/drawing/2014/main" id="{14A835D5-3F77-2122-71BE-21BF5FBEE15D}"/>
                </a:ext>
              </a:extLst>
            </p:cNvPr>
            <p:cNvCxnSpPr>
              <a:cxnSpLocks/>
              <a:stCxn id="142" idx="3"/>
              <a:endCxn id="152" idx="1"/>
            </p:cNvCxnSpPr>
            <p:nvPr/>
          </p:nvCxnSpPr>
          <p:spPr>
            <a:xfrm flipH="1" flipV="1">
              <a:off x="6374920" y="4852378"/>
              <a:ext cx="1" cy="10762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直線コネクタ 163">
              <a:extLst>
                <a:ext uri="{FF2B5EF4-FFF2-40B4-BE49-F238E27FC236}">
                  <a16:creationId xmlns:a16="http://schemas.microsoft.com/office/drawing/2014/main" id="{D9219AE8-72F5-99B4-AD27-4C8A927FAFCA}"/>
                </a:ext>
              </a:extLst>
            </p:cNvPr>
            <p:cNvCxnSpPr>
              <a:cxnSpLocks/>
              <a:stCxn id="143" idx="3"/>
              <a:endCxn id="153" idx="1"/>
            </p:cNvCxnSpPr>
            <p:nvPr/>
          </p:nvCxnSpPr>
          <p:spPr>
            <a:xfrm flipH="1" flipV="1">
              <a:off x="7552392" y="4852378"/>
              <a:ext cx="19" cy="117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5" name="正方形/長方形 164">
              <a:extLst>
                <a:ext uri="{FF2B5EF4-FFF2-40B4-BE49-F238E27FC236}">
                  <a16:creationId xmlns:a16="http://schemas.microsoft.com/office/drawing/2014/main" id="{99F113DE-8115-F87F-C770-A7B7348AFC87}"/>
                </a:ext>
              </a:extLst>
            </p:cNvPr>
            <p:cNvSpPr/>
            <p:nvPr/>
          </p:nvSpPr>
          <p:spPr>
            <a:xfrm>
              <a:off x="2378303" y="4555046"/>
              <a:ext cx="936000" cy="2780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a:solidFill>
                    <a:schemeClr val="tx1"/>
                  </a:solidFill>
                  <a:latin typeface="Meiryo UI" panose="020B0604030504040204" pitchFamily="50" charset="-128"/>
                  <a:ea typeface="Meiryo UI" panose="020B0604030504040204" pitchFamily="50" charset="-128"/>
                </a:rPr>
                <a:t>PCS</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6" name="正方形/長方形 165">
              <a:extLst>
                <a:ext uri="{FF2B5EF4-FFF2-40B4-BE49-F238E27FC236}">
                  <a16:creationId xmlns:a16="http://schemas.microsoft.com/office/drawing/2014/main" id="{46DD52DB-9825-A4EB-D704-EB78EF69D6A7}"/>
                </a:ext>
              </a:extLst>
            </p:cNvPr>
            <p:cNvSpPr/>
            <p:nvPr/>
          </p:nvSpPr>
          <p:spPr>
            <a:xfrm>
              <a:off x="2378303" y="4044118"/>
              <a:ext cx="936000" cy="48322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eiryo UI" panose="020B0604030504040204" pitchFamily="50" charset="-128"/>
                  <a:ea typeface="Meiryo UI" panose="020B0604030504040204" pitchFamily="50" charset="-128"/>
                </a:rPr>
                <a:t>昇圧用</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変圧器</a:t>
              </a:r>
            </a:p>
          </p:txBody>
        </p:sp>
        <p:sp>
          <p:nvSpPr>
            <p:cNvPr id="167" name="正方形/長方形 166">
              <a:extLst>
                <a:ext uri="{FF2B5EF4-FFF2-40B4-BE49-F238E27FC236}">
                  <a16:creationId xmlns:a16="http://schemas.microsoft.com/office/drawing/2014/main" id="{55B0E8A1-1446-BC34-A198-DF57CDC8C54C}"/>
                </a:ext>
              </a:extLst>
            </p:cNvPr>
            <p:cNvSpPr/>
            <p:nvPr/>
          </p:nvSpPr>
          <p:spPr>
            <a:xfrm>
              <a:off x="3551984" y="4555046"/>
              <a:ext cx="936000" cy="2780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a:solidFill>
                    <a:schemeClr val="tx1"/>
                  </a:solidFill>
                  <a:latin typeface="Meiryo UI" panose="020B0604030504040204" pitchFamily="50" charset="-128"/>
                  <a:ea typeface="Meiryo UI" panose="020B0604030504040204" pitchFamily="50" charset="-128"/>
                </a:rPr>
                <a:t>PCS</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8" name="正方形/長方形 167">
              <a:extLst>
                <a:ext uri="{FF2B5EF4-FFF2-40B4-BE49-F238E27FC236}">
                  <a16:creationId xmlns:a16="http://schemas.microsoft.com/office/drawing/2014/main" id="{96AAB416-51F7-28F7-2601-67A305FE9954}"/>
                </a:ext>
              </a:extLst>
            </p:cNvPr>
            <p:cNvSpPr/>
            <p:nvPr/>
          </p:nvSpPr>
          <p:spPr>
            <a:xfrm>
              <a:off x="3551984" y="4044118"/>
              <a:ext cx="936000" cy="48322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eiryo UI" panose="020B0604030504040204" pitchFamily="50" charset="-128"/>
                  <a:ea typeface="Meiryo UI" panose="020B0604030504040204" pitchFamily="50" charset="-128"/>
                </a:rPr>
                <a:t>昇圧用</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変圧器</a:t>
              </a:r>
            </a:p>
          </p:txBody>
        </p:sp>
        <p:sp>
          <p:nvSpPr>
            <p:cNvPr id="169" name="正方形/長方形 168">
              <a:extLst>
                <a:ext uri="{FF2B5EF4-FFF2-40B4-BE49-F238E27FC236}">
                  <a16:creationId xmlns:a16="http://schemas.microsoft.com/office/drawing/2014/main" id="{F8A2E045-B842-499C-8F7E-BF3E83B6D080}"/>
                </a:ext>
              </a:extLst>
            </p:cNvPr>
            <p:cNvSpPr/>
            <p:nvPr/>
          </p:nvSpPr>
          <p:spPr>
            <a:xfrm>
              <a:off x="4729451" y="4555046"/>
              <a:ext cx="936000" cy="2780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a:solidFill>
                    <a:schemeClr val="tx1"/>
                  </a:solidFill>
                  <a:latin typeface="Meiryo UI" panose="020B0604030504040204" pitchFamily="50" charset="-128"/>
                  <a:ea typeface="Meiryo UI" panose="020B0604030504040204" pitchFamily="50" charset="-128"/>
                </a:rPr>
                <a:t>PCS</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70" name="正方形/長方形 169">
              <a:extLst>
                <a:ext uri="{FF2B5EF4-FFF2-40B4-BE49-F238E27FC236}">
                  <a16:creationId xmlns:a16="http://schemas.microsoft.com/office/drawing/2014/main" id="{47A50B67-51A8-2FA9-8206-9F6055461133}"/>
                </a:ext>
              </a:extLst>
            </p:cNvPr>
            <p:cNvSpPr/>
            <p:nvPr/>
          </p:nvSpPr>
          <p:spPr>
            <a:xfrm>
              <a:off x="4729451" y="4044118"/>
              <a:ext cx="936000" cy="48322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eiryo UI" panose="020B0604030504040204" pitchFamily="50" charset="-128"/>
                  <a:ea typeface="Meiryo UI" panose="020B0604030504040204" pitchFamily="50" charset="-128"/>
                </a:rPr>
                <a:t>昇圧用</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変圧器</a:t>
              </a:r>
            </a:p>
          </p:txBody>
        </p:sp>
        <p:sp>
          <p:nvSpPr>
            <p:cNvPr id="171" name="正方形/長方形 170">
              <a:extLst>
                <a:ext uri="{FF2B5EF4-FFF2-40B4-BE49-F238E27FC236}">
                  <a16:creationId xmlns:a16="http://schemas.microsoft.com/office/drawing/2014/main" id="{1EFB88EC-8674-BCC8-7E07-E32AB36B1329}"/>
                </a:ext>
              </a:extLst>
            </p:cNvPr>
            <p:cNvSpPr/>
            <p:nvPr/>
          </p:nvSpPr>
          <p:spPr>
            <a:xfrm>
              <a:off x="5906916" y="4555046"/>
              <a:ext cx="936000" cy="2780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a:solidFill>
                    <a:schemeClr val="tx1"/>
                  </a:solidFill>
                  <a:latin typeface="Meiryo UI" panose="020B0604030504040204" pitchFamily="50" charset="-128"/>
                  <a:ea typeface="Meiryo UI" panose="020B0604030504040204" pitchFamily="50" charset="-128"/>
                </a:rPr>
                <a:t>PCS</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72" name="正方形/長方形 171">
              <a:extLst>
                <a:ext uri="{FF2B5EF4-FFF2-40B4-BE49-F238E27FC236}">
                  <a16:creationId xmlns:a16="http://schemas.microsoft.com/office/drawing/2014/main" id="{4882502B-2731-EE23-2E74-81057457F5E7}"/>
                </a:ext>
              </a:extLst>
            </p:cNvPr>
            <p:cNvSpPr/>
            <p:nvPr/>
          </p:nvSpPr>
          <p:spPr>
            <a:xfrm>
              <a:off x="5906916" y="4044118"/>
              <a:ext cx="936000" cy="48322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eiryo UI" panose="020B0604030504040204" pitchFamily="50" charset="-128"/>
                  <a:ea typeface="Meiryo UI" panose="020B0604030504040204" pitchFamily="50" charset="-128"/>
                </a:rPr>
                <a:t>昇圧用</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変圧器</a:t>
              </a:r>
            </a:p>
          </p:txBody>
        </p:sp>
        <p:sp>
          <p:nvSpPr>
            <p:cNvPr id="173" name="正方形/長方形 172">
              <a:extLst>
                <a:ext uri="{FF2B5EF4-FFF2-40B4-BE49-F238E27FC236}">
                  <a16:creationId xmlns:a16="http://schemas.microsoft.com/office/drawing/2014/main" id="{1B662F9A-1533-80AF-E534-FE6E0860B4FC}"/>
                </a:ext>
              </a:extLst>
            </p:cNvPr>
            <p:cNvSpPr/>
            <p:nvPr/>
          </p:nvSpPr>
          <p:spPr>
            <a:xfrm>
              <a:off x="7084392" y="4555046"/>
              <a:ext cx="936000" cy="2780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a:solidFill>
                    <a:schemeClr val="tx1"/>
                  </a:solidFill>
                  <a:latin typeface="Meiryo UI" panose="020B0604030504040204" pitchFamily="50" charset="-128"/>
                  <a:ea typeface="Meiryo UI" panose="020B0604030504040204" pitchFamily="50" charset="-128"/>
                </a:rPr>
                <a:t>PCS</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74" name="正方形/長方形 173">
              <a:extLst>
                <a:ext uri="{FF2B5EF4-FFF2-40B4-BE49-F238E27FC236}">
                  <a16:creationId xmlns:a16="http://schemas.microsoft.com/office/drawing/2014/main" id="{76F265F0-D1B1-FF45-1D3D-E8B5953B0A1E}"/>
                </a:ext>
              </a:extLst>
            </p:cNvPr>
            <p:cNvSpPr/>
            <p:nvPr/>
          </p:nvSpPr>
          <p:spPr>
            <a:xfrm>
              <a:off x="7084392" y="4044118"/>
              <a:ext cx="936000" cy="48322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eiryo UI" panose="020B0604030504040204" pitchFamily="50" charset="-128"/>
                  <a:ea typeface="Meiryo UI" panose="020B0604030504040204" pitchFamily="50" charset="-128"/>
                </a:rPr>
                <a:t>昇圧用</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変圧器</a:t>
              </a:r>
            </a:p>
          </p:txBody>
        </p:sp>
        <p:sp>
          <p:nvSpPr>
            <p:cNvPr id="175" name="正方形/長方形 174">
              <a:extLst>
                <a:ext uri="{FF2B5EF4-FFF2-40B4-BE49-F238E27FC236}">
                  <a16:creationId xmlns:a16="http://schemas.microsoft.com/office/drawing/2014/main" id="{259C9D23-AE92-1333-1A26-940784F01DD2}"/>
                </a:ext>
              </a:extLst>
            </p:cNvPr>
            <p:cNvSpPr/>
            <p:nvPr/>
          </p:nvSpPr>
          <p:spPr>
            <a:xfrm>
              <a:off x="2374508" y="5026261"/>
              <a:ext cx="935997" cy="122459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eiryo UI" panose="020B0604030504040204" pitchFamily="50" charset="-128"/>
                  <a:ea typeface="Meiryo UI" panose="020B0604030504040204" pitchFamily="50" charset="-128"/>
                </a:rPr>
                <a:t>ﾓｼﾞｭｰﾙ</a:t>
              </a:r>
            </a:p>
          </p:txBody>
        </p:sp>
        <p:sp>
          <p:nvSpPr>
            <p:cNvPr id="177" name="正方形/長方形 176">
              <a:extLst>
                <a:ext uri="{FF2B5EF4-FFF2-40B4-BE49-F238E27FC236}">
                  <a16:creationId xmlns:a16="http://schemas.microsoft.com/office/drawing/2014/main" id="{05673C2C-3CB3-CD1D-B467-B9E9C8D2D4A1}"/>
                </a:ext>
              </a:extLst>
            </p:cNvPr>
            <p:cNvSpPr/>
            <p:nvPr/>
          </p:nvSpPr>
          <p:spPr>
            <a:xfrm>
              <a:off x="3547464" y="5035562"/>
              <a:ext cx="935997" cy="122459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eiryo UI" panose="020B0604030504040204" pitchFamily="50" charset="-128"/>
                  <a:ea typeface="Meiryo UI" panose="020B0604030504040204" pitchFamily="50" charset="-128"/>
                </a:rPr>
                <a:t>ﾓｼﾞｭｰﾙ</a:t>
              </a:r>
            </a:p>
          </p:txBody>
        </p:sp>
        <p:sp>
          <p:nvSpPr>
            <p:cNvPr id="178" name="正方形/長方形 177">
              <a:extLst>
                <a:ext uri="{FF2B5EF4-FFF2-40B4-BE49-F238E27FC236}">
                  <a16:creationId xmlns:a16="http://schemas.microsoft.com/office/drawing/2014/main" id="{BC31106F-5E70-8E84-7B16-404789208355}"/>
                </a:ext>
              </a:extLst>
            </p:cNvPr>
            <p:cNvSpPr/>
            <p:nvPr/>
          </p:nvSpPr>
          <p:spPr>
            <a:xfrm>
              <a:off x="4718838" y="5026261"/>
              <a:ext cx="935997" cy="122459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eiryo UI" panose="020B0604030504040204" pitchFamily="50" charset="-128"/>
                  <a:ea typeface="Meiryo UI" panose="020B0604030504040204" pitchFamily="50" charset="-128"/>
                </a:rPr>
                <a:t>ﾓｼﾞｭｰﾙ</a:t>
              </a:r>
            </a:p>
          </p:txBody>
        </p:sp>
        <p:sp>
          <p:nvSpPr>
            <p:cNvPr id="179" name="正方形/長方形 178">
              <a:extLst>
                <a:ext uri="{FF2B5EF4-FFF2-40B4-BE49-F238E27FC236}">
                  <a16:creationId xmlns:a16="http://schemas.microsoft.com/office/drawing/2014/main" id="{CCDD5808-EFC9-03D3-861D-C21C4EB5F64B}"/>
                </a:ext>
              </a:extLst>
            </p:cNvPr>
            <p:cNvSpPr/>
            <p:nvPr/>
          </p:nvSpPr>
          <p:spPr>
            <a:xfrm>
              <a:off x="5906916" y="5026261"/>
              <a:ext cx="935997" cy="122459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eiryo UI" panose="020B0604030504040204" pitchFamily="50" charset="-128"/>
                  <a:ea typeface="Meiryo UI" panose="020B0604030504040204" pitchFamily="50" charset="-128"/>
                </a:rPr>
                <a:t>ﾓｼﾞｭｰﾙ</a:t>
              </a:r>
            </a:p>
          </p:txBody>
        </p:sp>
        <p:sp>
          <p:nvSpPr>
            <p:cNvPr id="180" name="正方形/長方形 179">
              <a:extLst>
                <a:ext uri="{FF2B5EF4-FFF2-40B4-BE49-F238E27FC236}">
                  <a16:creationId xmlns:a16="http://schemas.microsoft.com/office/drawing/2014/main" id="{27794B11-1EAE-9919-62FC-CCE4C5C69020}"/>
                </a:ext>
              </a:extLst>
            </p:cNvPr>
            <p:cNvSpPr/>
            <p:nvPr/>
          </p:nvSpPr>
          <p:spPr>
            <a:xfrm>
              <a:off x="7082720" y="5021282"/>
              <a:ext cx="935997" cy="122459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latin typeface="Meiryo UI" panose="020B0604030504040204" pitchFamily="50" charset="-128"/>
                  <a:ea typeface="Meiryo UI" panose="020B0604030504040204" pitchFamily="50" charset="-128"/>
                </a:rPr>
                <a:t>ﾓｼﾞｭｰﾙ</a:t>
              </a:r>
            </a:p>
          </p:txBody>
        </p:sp>
        <p:sp>
          <p:nvSpPr>
            <p:cNvPr id="181" name="楕円 180">
              <a:extLst>
                <a:ext uri="{FF2B5EF4-FFF2-40B4-BE49-F238E27FC236}">
                  <a16:creationId xmlns:a16="http://schemas.microsoft.com/office/drawing/2014/main" id="{1F89657E-AB45-8624-1E3C-655EF1BADC67}"/>
                </a:ext>
              </a:extLst>
            </p:cNvPr>
            <p:cNvSpPr/>
            <p:nvPr/>
          </p:nvSpPr>
          <p:spPr>
            <a:xfrm>
              <a:off x="777918" y="2640297"/>
              <a:ext cx="155537" cy="155536"/>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82" name="正方形/長方形 181">
              <a:extLst>
                <a:ext uri="{FF2B5EF4-FFF2-40B4-BE49-F238E27FC236}">
                  <a16:creationId xmlns:a16="http://schemas.microsoft.com/office/drawing/2014/main" id="{3E9801EC-E54C-A4B7-53A7-FC8D3AF89F11}"/>
                </a:ext>
              </a:extLst>
            </p:cNvPr>
            <p:cNvSpPr/>
            <p:nvPr/>
          </p:nvSpPr>
          <p:spPr>
            <a:xfrm>
              <a:off x="2393114" y="3252295"/>
              <a:ext cx="1034159" cy="651159"/>
            </a:xfrm>
            <a:prstGeom prst="rect">
              <a:avLst/>
            </a:prstGeom>
            <a:solidFill>
              <a:schemeClr val="bg1"/>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kumimoji="1" lang="en-US" altLang="ja-JP" sz="1100">
                  <a:solidFill>
                    <a:schemeClr val="tx1"/>
                  </a:solidFill>
                  <a:latin typeface="Meiryo UI" panose="020B0604030504040204" pitchFamily="50" charset="-128"/>
                  <a:ea typeface="Meiryo UI" panose="020B0604030504040204" pitchFamily="50" charset="-128"/>
                </a:rPr>
                <a:t>6.6kV</a:t>
              </a:r>
            </a:p>
            <a:p>
              <a:r>
                <a:rPr kumimoji="1" lang="ja-JP" altLang="en-US" sz="1100">
                  <a:solidFill>
                    <a:schemeClr val="tx1"/>
                  </a:solidFill>
                  <a:latin typeface="Meiryo UI" panose="020B0604030504040204" pitchFamily="50" charset="-128"/>
                  <a:ea typeface="Meiryo UI" panose="020B0604030504040204" pitchFamily="50" charset="-128"/>
                </a:rPr>
                <a:t>配電盤</a:t>
              </a:r>
            </a:p>
          </p:txBody>
        </p:sp>
        <p:sp>
          <p:nvSpPr>
            <p:cNvPr id="183" name="正方形/長方形 182">
              <a:extLst>
                <a:ext uri="{FF2B5EF4-FFF2-40B4-BE49-F238E27FC236}">
                  <a16:creationId xmlns:a16="http://schemas.microsoft.com/office/drawing/2014/main" id="{C3749566-07F8-9322-F3F4-D2437429D5F7}"/>
                </a:ext>
              </a:extLst>
            </p:cNvPr>
            <p:cNvSpPr/>
            <p:nvPr/>
          </p:nvSpPr>
          <p:spPr>
            <a:xfrm>
              <a:off x="1640087" y="3252295"/>
              <a:ext cx="646534" cy="643702"/>
            </a:xfrm>
            <a:prstGeom prst="rect">
              <a:avLst/>
            </a:prstGeom>
            <a:solidFill>
              <a:schemeClr val="bg1"/>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en-US" altLang="ja-JP" sz="1100">
                  <a:solidFill>
                    <a:schemeClr val="tx1"/>
                  </a:solidFill>
                  <a:latin typeface="Meiryo UI" panose="020B0604030504040204" pitchFamily="50" charset="-128"/>
                  <a:ea typeface="Meiryo UI" panose="020B0604030504040204" pitchFamily="50" charset="-128"/>
                </a:rPr>
                <a:t>22/6.6</a:t>
              </a:r>
            </a:p>
            <a:p>
              <a:pPr algn="ctr"/>
              <a:r>
                <a:rPr kumimoji="1" lang="ja-JP" altLang="en-US" sz="1100">
                  <a:solidFill>
                    <a:schemeClr val="tx1"/>
                  </a:solidFill>
                  <a:latin typeface="Meiryo UI" panose="020B0604030504040204" pitchFamily="50" charset="-128"/>
                  <a:ea typeface="Meiryo UI" panose="020B0604030504040204" pitchFamily="50" charset="-128"/>
                </a:rPr>
                <a:t>変圧器</a:t>
              </a:r>
            </a:p>
          </p:txBody>
        </p:sp>
        <p:sp>
          <p:nvSpPr>
            <p:cNvPr id="184" name="楕円 183">
              <a:extLst>
                <a:ext uri="{FF2B5EF4-FFF2-40B4-BE49-F238E27FC236}">
                  <a16:creationId xmlns:a16="http://schemas.microsoft.com/office/drawing/2014/main" id="{9F563D9C-4A02-33D4-5F31-1A6A81901C1D}"/>
                </a:ext>
              </a:extLst>
            </p:cNvPr>
            <p:cNvSpPr/>
            <p:nvPr/>
          </p:nvSpPr>
          <p:spPr>
            <a:xfrm>
              <a:off x="777918" y="3012616"/>
              <a:ext cx="155537" cy="155536"/>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cxnSp>
          <p:nvCxnSpPr>
            <p:cNvPr id="185" name="コネクタ: カギ線 184">
              <a:extLst>
                <a:ext uri="{FF2B5EF4-FFF2-40B4-BE49-F238E27FC236}">
                  <a16:creationId xmlns:a16="http://schemas.microsoft.com/office/drawing/2014/main" id="{8DF9C993-A544-E12B-D927-148EF4A810BF}"/>
                </a:ext>
              </a:extLst>
            </p:cNvPr>
            <p:cNvCxnSpPr>
              <a:cxnSpLocks/>
              <a:stCxn id="184" idx="6"/>
              <a:endCxn id="138" idx="0"/>
            </p:cNvCxnSpPr>
            <p:nvPr/>
          </p:nvCxnSpPr>
          <p:spPr>
            <a:xfrm>
              <a:off x="933455" y="3090384"/>
              <a:ext cx="266697" cy="164785"/>
            </a:xfrm>
            <a:prstGeom prst="bentConnector2">
              <a:avLst/>
            </a:prstGeom>
          </p:spPr>
          <p:style>
            <a:lnRef idx="1">
              <a:schemeClr val="dk1"/>
            </a:lnRef>
            <a:fillRef idx="0">
              <a:schemeClr val="dk1"/>
            </a:fillRef>
            <a:effectRef idx="0">
              <a:schemeClr val="dk1"/>
            </a:effectRef>
            <a:fontRef idx="minor">
              <a:schemeClr val="tx1"/>
            </a:fontRef>
          </p:style>
        </p:cxnSp>
        <p:cxnSp>
          <p:nvCxnSpPr>
            <p:cNvPr id="187" name="直線コネクタ 186">
              <a:extLst>
                <a:ext uri="{FF2B5EF4-FFF2-40B4-BE49-F238E27FC236}">
                  <a16:creationId xmlns:a16="http://schemas.microsoft.com/office/drawing/2014/main" id="{ADDFF849-B4B3-CDCC-C279-07BA55168E3C}"/>
                </a:ext>
              </a:extLst>
            </p:cNvPr>
            <p:cNvCxnSpPr>
              <a:cxnSpLocks/>
              <a:stCxn id="182" idx="1"/>
              <a:endCxn id="183" idx="3"/>
            </p:cNvCxnSpPr>
            <p:nvPr/>
          </p:nvCxnSpPr>
          <p:spPr>
            <a:xfrm flipH="1" flipV="1">
              <a:off x="2286621" y="3574146"/>
              <a:ext cx="106493" cy="3729"/>
            </a:xfrm>
            <a:prstGeom prst="line">
              <a:avLst/>
            </a:prstGeom>
          </p:spPr>
          <p:style>
            <a:lnRef idx="1">
              <a:schemeClr val="dk1"/>
            </a:lnRef>
            <a:fillRef idx="0">
              <a:schemeClr val="dk1"/>
            </a:fillRef>
            <a:effectRef idx="0">
              <a:schemeClr val="dk1"/>
            </a:effectRef>
            <a:fontRef idx="minor">
              <a:schemeClr val="tx1"/>
            </a:fontRef>
          </p:style>
        </p:cxnSp>
        <p:cxnSp>
          <p:nvCxnSpPr>
            <p:cNvPr id="188" name="直線コネクタ 187">
              <a:extLst>
                <a:ext uri="{FF2B5EF4-FFF2-40B4-BE49-F238E27FC236}">
                  <a16:creationId xmlns:a16="http://schemas.microsoft.com/office/drawing/2014/main" id="{20CA3179-9D31-08B5-6014-497BA34544FD}"/>
                </a:ext>
              </a:extLst>
            </p:cNvPr>
            <p:cNvCxnSpPr>
              <a:cxnSpLocks/>
              <a:stCxn id="183" idx="1"/>
              <a:endCxn id="138" idx="3"/>
            </p:cNvCxnSpPr>
            <p:nvPr/>
          </p:nvCxnSpPr>
          <p:spPr>
            <a:xfrm flipH="1">
              <a:off x="1533594" y="3574146"/>
              <a:ext cx="106493" cy="1438"/>
            </a:xfrm>
            <a:prstGeom prst="line">
              <a:avLst/>
            </a:prstGeom>
          </p:spPr>
          <p:style>
            <a:lnRef idx="1">
              <a:schemeClr val="dk1"/>
            </a:lnRef>
            <a:fillRef idx="0">
              <a:schemeClr val="dk1"/>
            </a:fillRef>
            <a:effectRef idx="0">
              <a:schemeClr val="dk1"/>
            </a:effectRef>
            <a:fontRef idx="minor">
              <a:schemeClr val="tx1"/>
            </a:fontRef>
          </p:style>
        </p:cxnSp>
        <p:cxnSp>
          <p:nvCxnSpPr>
            <p:cNvPr id="190" name="直線コネクタ 189">
              <a:extLst>
                <a:ext uri="{FF2B5EF4-FFF2-40B4-BE49-F238E27FC236}">
                  <a16:creationId xmlns:a16="http://schemas.microsoft.com/office/drawing/2014/main" id="{74D51FDD-4EC4-C560-06AE-CD579B400DED}"/>
                </a:ext>
              </a:extLst>
            </p:cNvPr>
            <p:cNvCxnSpPr>
              <a:cxnSpLocks/>
              <a:stCxn id="181" idx="4"/>
              <a:endCxn id="184" idx="0"/>
            </p:cNvCxnSpPr>
            <p:nvPr/>
          </p:nvCxnSpPr>
          <p:spPr>
            <a:xfrm>
              <a:off x="855687" y="2795833"/>
              <a:ext cx="0" cy="216783"/>
            </a:xfrm>
            <a:prstGeom prst="line">
              <a:avLst/>
            </a:prstGeom>
          </p:spPr>
          <p:style>
            <a:lnRef idx="1">
              <a:schemeClr val="dk1"/>
            </a:lnRef>
            <a:fillRef idx="0">
              <a:schemeClr val="dk1"/>
            </a:fillRef>
            <a:effectRef idx="0">
              <a:schemeClr val="dk1"/>
            </a:effectRef>
            <a:fontRef idx="minor">
              <a:schemeClr val="tx1"/>
            </a:fontRef>
          </p:style>
        </p:cxnSp>
        <p:sp>
          <p:nvSpPr>
            <p:cNvPr id="192" name="正方形/長方形 191">
              <a:extLst>
                <a:ext uri="{FF2B5EF4-FFF2-40B4-BE49-F238E27FC236}">
                  <a16:creationId xmlns:a16="http://schemas.microsoft.com/office/drawing/2014/main" id="{35FB21D4-454B-DB29-0FC7-26430FF0F750}"/>
                </a:ext>
              </a:extLst>
            </p:cNvPr>
            <p:cNvSpPr/>
            <p:nvPr/>
          </p:nvSpPr>
          <p:spPr>
            <a:xfrm>
              <a:off x="2249677" y="4540436"/>
              <a:ext cx="5906616" cy="2165165"/>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94" name="正方形/長方形 193">
              <a:extLst>
                <a:ext uri="{FF2B5EF4-FFF2-40B4-BE49-F238E27FC236}">
                  <a16:creationId xmlns:a16="http://schemas.microsoft.com/office/drawing/2014/main" id="{4ABA34F4-FEE1-39A1-9358-067C6E52E065}"/>
                </a:ext>
              </a:extLst>
            </p:cNvPr>
            <p:cNvSpPr/>
            <p:nvPr/>
          </p:nvSpPr>
          <p:spPr>
            <a:xfrm>
              <a:off x="2928509" y="3285846"/>
              <a:ext cx="464664" cy="271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1200">
                  <a:solidFill>
                    <a:schemeClr val="tx1"/>
                  </a:solidFill>
                  <a:latin typeface="Meiryo UI" panose="020B0604030504040204" pitchFamily="50" charset="-128"/>
                  <a:ea typeface="Meiryo UI" panose="020B0604030504040204" pitchFamily="50" charset="-128"/>
                </a:rPr>
                <a:t>EMS</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95" name="正方形/長方形 194">
              <a:extLst>
                <a:ext uri="{FF2B5EF4-FFF2-40B4-BE49-F238E27FC236}">
                  <a16:creationId xmlns:a16="http://schemas.microsoft.com/office/drawing/2014/main" id="{9DD12362-21D9-A1BC-D2D8-CB72C804E56F}"/>
                </a:ext>
              </a:extLst>
            </p:cNvPr>
            <p:cNvSpPr/>
            <p:nvPr/>
          </p:nvSpPr>
          <p:spPr>
            <a:xfrm>
              <a:off x="2928509" y="3600977"/>
              <a:ext cx="464664" cy="271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a:solidFill>
                    <a:schemeClr val="tx1"/>
                  </a:solidFill>
                  <a:latin typeface="Meiryo UI" panose="020B0604030504040204" pitchFamily="50" charset="-128"/>
                  <a:ea typeface="Meiryo UI" panose="020B0604030504040204" pitchFamily="50" charset="-128"/>
                </a:rPr>
                <a:t>通信装置</a:t>
              </a:r>
            </a:p>
          </p:txBody>
        </p:sp>
        <p:sp>
          <p:nvSpPr>
            <p:cNvPr id="197" name="正方形/長方形 196">
              <a:extLst>
                <a:ext uri="{FF2B5EF4-FFF2-40B4-BE49-F238E27FC236}">
                  <a16:creationId xmlns:a16="http://schemas.microsoft.com/office/drawing/2014/main" id="{A70BB8F8-5C56-D56D-8008-5334A1628F8A}"/>
                </a:ext>
              </a:extLst>
            </p:cNvPr>
            <p:cNvSpPr/>
            <p:nvPr/>
          </p:nvSpPr>
          <p:spPr>
            <a:xfrm>
              <a:off x="2903578" y="3268468"/>
              <a:ext cx="513375" cy="626358"/>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98" name="正方形/長方形 197">
              <a:extLst>
                <a:ext uri="{FF2B5EF4-FFF2-40B4-BE49-F238E27FC236}">
                  <a16:creationId xmlns:a16="http://schemas.microsoft.com/office/drawing/2014/main" id="{8168C047-8E95-5746-F347-4D8E27F37623}"/>
                </a:ext>
              </a:extLst>
            </p:cNvPr>
            <p:cNvSpPr/>
            <p:nvPr/>
          </p:nvSpPr>
          <p:spPr>
            <a:xfrm>
              <a:off x="1642568" y="4014008"/>
              <a:ext cx="464664" cy="54103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a:solidFill>
                    <a:schemeClr val="tx1"/>
                  </a:solidFill>
                  <a:latin typeface="Meiryo UI" panose="020B0604030504040204" pitchFamily="50" charset="-128"/>
                  <a:ea typeface="Meiryo UI" panose="020B0604030504040204" pitchFamily="50" charset="-128"/>
                </a:rPr>
                <a:t>監視</a:t>
              </a:r>
              <a:endParaRPr kumimoji="1" lang="en-US" altLang="ja-JP" sz="1000">
                <a:solidFill>
                  <a:schemeClr val="tx1"/>
                </a:solidFill>
                <a:latin typeface="Meiryo UI" panose="020B0604030504040204" pitchFamily="50" charset="-128"/>
                <a:ea typeface="Meiryo UI" panose="020B0604030504040204" pitchFamily="50" charset="-128"/>
              </a:endParaRPr>
            </a:p>
            <a:p>
              <a:pPr algn="ctr"/>
              <a:r>
                <a:rPr kumimoji="1" lang="ja-JP" altLang="en-US" sz="1000">
                  <a:solidFill>
                    <a:schemeClr val="tx1"/>
                  </a:solidFill>
                  <a:latin typeface="Meiryo UI" panose="020B0604030504040204" pitchFamily="50" charset="-128"/>
                  <a:ea typeface="Meiryo UI" panose="020B0604030504040204" pitchFamily="50" charset="-128"/>
                </a:rPr>
                <a:t>システム</a:t>
              </a:r>
            </a:p>
          </p:txBody>
        </p:sp>
        <p:sp>
          <p:nvSpPr>
            <p:cNvPr id="199" name="テキスト ボックス 198">
              <a:extLst>
                <a:ext uri="{FF2B5EF4-FFF2-40B4-BE49-F238E27FC236}">
                  <a16:creationId xmlns:a16="http://schemas.microsoft.com/office/drawing/2014/main" id="{BF00F5CD-499D-ACB3-30D0-813FAA0ED41E}"/>
                </a:ext>
              </a:extLst>
            </p:cNvPr>
            <p:cNvSpPr txBox="1"/>
            <p:nvPr/>
          </p:nvSpPr>
          <p:spPr>
            <a:xfrm>
              <a:off x="1474790" y="4696376"/>
              <a:ext cx="800219" cy="231452"/>
            </a:xfrm>
            <a:prstGeom prst="rect">
              <a:avLst/>
            </a:prstGeom>
            <a:noFill/>
          </p:spPr>
          <p:txBody>
            <a:bodyPr wrap="none" rtlCol="0">
              <a:spAutoFit/>
            </a:bodyPr>
            <a:lstStyle/>
            <a:p>
              <a:r>
                <a:rPr kumimoji="1" lang="ja-JP" altLang="en-US" sz="800" b="1">
                  <a:solidFill>
                    <a:srgbClr val="FF0000"/>
                  </a:solidFill>
                  <a:latin typeface="Meiryo UI" panose="020B0604030504040204" pitchFamily="50" charset="-128"/>
                  <a:ea typeface="Meiryo UI" panose="020B0604030504040204" pitchFamily="50" charset="-128"/>
                </a:rPr>
                <a:t>補助対象範囲</a:t>
              </a:r>
            </a:p>
          </p:txBody>
        </p:sp>
        <p:sp>
          <p:nvSpPr>
            <p:cNvPr id="200" name="テキスト ボックス 199">
              <a:extLst>
                <a:ext uri="{FF2B5EF4-FFF2-40B4-BE49-F238E27FC236}">
                  <a16:creationId xmlns:a16="http://schemas.microsoft.com/office/drawing/2014/main" id="{CEE03BCF-6547-5145-9581-B8702B9625D9}"/>
                </a:ext>
              </a:extLst>
            </p:cNvPr>
            <p:cNvSpPr txBox="1"/>
            <p:nvPr/>
          </p:nvSpPr>
          <p:spPr>
            <a:xfrm>
              <a:off x="2842506" y="3059216"/>
              <a:ext cx="800219" cy="231452"/>
            </a:xfrm>
            <a:prstGeom prst="rect">
              <a:avLst/>
            </a:prstGeom>
            <a:noFill/>
          </p:spPr>
          <p:txBody>
            <a:bodyPr wrap="none" rtlCol="0">
              <a:spAutoFit/>
            </a:bodyPr>
            <a:lstStyle/>
            <a:p>
              <a:r>
                <a:rPr kumimoji="1" lang="ja-JP" altLang="en-US" sz="800" b="1">
                  <a:solidFill>
                    <a:srgbClr val="FF0000"/>
                  </a:solidFill>
                  <a:latin typeface="Meiryo UI" panose="020B0604030504040204" pitchFamily="50" charset="-128"/>
                  <a:ea typeface="Meiryo UI" panose="020B0604030504040204" pitchFamily="50" charset="-128"/>
                </a:rPr>
                <a:t>補助対象範囲</a:t>
              </a:r>
            </a:p>
          </p:txBody>
        </p:sp>
        <p:sp>
          <p:nvSpPr>
            <p:cNvPr id="201" name="テキスト ボックス 200">
              <a:extLst>
                <a:ext uri="{FF2B5EF4-FFF2-40B4-BE49-F238E27FC236}">
                  <a16:creationId xmlns:a16="http://schemas.microsoft.com/office/drawing/2014/main" id="{F64F5D7D-D8D5-C364-4C33-CA568F0FE0A3}"/>
                </a:ext>
              </a:extLst>
            </p:cNvPr>
            <p:cNvSpPr txBox="1"/>
            <p:nvPr/>
          </p:nvSpPr>
          <p:spPr>
            <a:xfrm>
              <a:off x="7831447" y="2744833"/>
              <a:ext cx="800219" cy="231452"/>
            </a:xfrm>
            <a:prstGeom prst="rect">
              <a:avLst/>
            </a:prstGeom>
            <a:noFill/>
          </p:spPr>
          <p:txBody>
            <a:bodyPr wrap="none" rtlCol="0">
              <a:spAutoFit/>
            </a:bodyPr>
            <a:lstStyle/>
            <a:p>
              <a:r>
                <a:rPr kumimoji="1" lang="ja-JP" altLang="en-US" sz="800" b="1">
                  <a:latin typeface="Meiryo UI" panose="020B0604030504040204" pitchFamily="50" charset="-128"/>
                  <a:ea typeface="Meiryo UI" panose="020B0604030504040204" pitchFamily="50" charset="-128"/>
                </a:rPr>
                <a:t>蓄電所敷地内</a:t>
              </a:r>
            </a:p>
          </p:txBody>
        </p:sp>
        <p:sp>
          <p:nvSpPr>
            <p:cNvPr id="203" name="テキスト ボックス 202">
              <a:extLst>
                <a:ext uri="{FF2B5EF4-FFF2-40B4-BE49-F238E27FC236}">
                  <a16:creationId xmlns:a16="http://schemas.microsoft.com/office/drawing/2014/main" id="{5D93EAB4-25BD-6F97-88E5-BD85AC715BF1}"/>
                </a:ext>
              </a:extLst>
            </p:cNvPr>
            <p:cNvSpPr txBox="1"/>
            <p:nvPr/>
          </p:nvSpPr>
          <p:spPr>
            <a:xfrm>
              <a:off x="857826" y="2906870"/>
              <a:ext cx="492443" cy="231452"/>
            </a:xfrm>
            <a:prstGeom prst="rect">
              <a:avLst/>
            </a:prstGeom>
            <a:noFill/>
          </p:spPr>
          <p:txBody>
            <a:bodyPr wrap="none" rtlCol="0">
              <a:spAutoFit/>
            </a:bodyPr>
            <a:lstStyle/>
            <a:p>
              <a:r>
                <a:rPr kumimoji="1" lang="ja-JP" altLang="en-US" sz="800" b="1">
                  <a:latin typeface="Meiryo UI" panose="020B0604030504040204" pitchFamily="50" charset="-128"/>
                  <a:ea typeface="Meiryo UI" panose="020B0604030504040204" pitchFamily="50" charset="-128"/>
                </a:rPr>
                <a:t>受電柱</a:t>
              </a:r>
            </a:p>
          </p:txBody>
        </p:sp>
        <p:sp>
          <p:nvSpPr>
            <p:cNvPr id="204" name="テキスト ボックス 203">
              <a:extLst>
                <a:ext uri="{FF2B5EF4-FFF2-40B4-BE49-F238E27FC236}">
                  <a16:creationId xmlns:a16="http://schemas.microsoft.com/office/drawing/2014/main" id="{2BA897A9-7575-1B83-6F1F-15A23A19C079}"/>
                </a:ext>
              </a:extLst>
            </p:cNvPr>
            <p:cNvSpPr txBox="1"/>
            <p:nvPr/>
          </p:nvSpPr>
          <p:spPr>
            <a:xfrm>
              <a:off x="350890" y="2613228"/>
              <a:ext cx="492443" cy="231452"/>
            </a:xfrm>
            <a:prstGeom prst="rect">
              <a:avLst/>
            </a:prstGeom>
            <a:noFill/>
          </p:spPr>
          <p:txBody>
            <a:bodyPr wrap="none" rtlCol="0">
              <a:spAutoFit/>
            </a:bodyPr>
            <a:lstStyle/>
            <a:p>
              <a:r>
                <a:rPr kumimoji="1" lang="ja-JP" altLang="en-US" sz="800" b="1">
                  <a:latin typeface="Meiryo UI" panose="020B0604030504040204" pitchFamily="50" charset="-128"/>
                  <a:ea typeface="Meiryo UI" panose="020B0604030504040204" pitchFamily="50" charset="-128"/>
                </a:rPr>
                <a:t>電力柱</a:t>
              </a:r>
            </a:p>
          </p:txBody>
        </p:sp>
        <p:cxnSp>
          <p:nvCxnSpPr>
            <p:cNvPr id="206" name="直線コネクタ 205">
              <a:extLst>
                <a:ext uri="{FF2B5EF4-FFF2-40B4-BE49-F238E27FC236}">
                  <a16:creationId xmlns:a16="http://schemas.microsoft.com/office/drawing/2014/main" id="{87AFF0FF-BD7D-3C46-1D83-B3DD55EF6664}"/>
                </a:ext>
              </a:extLst>
            </p:cNvPr>
            <p:cNvCxnSpPr>
              <a:cxnSpLocks/>
            </p:cNvCxnSpPr>
            <p:nvPr/>
          </p:nvCxnSpPr>
          <p:spPr>
            <a:xfrm flipH="1">
              <a:off x="855686" y="2712283"/>
              <a:ext cx="1734557" cy="0"/>
            </a:xfrm>
            <a:prstGeom prst="line">
              <a:avLst/>
            </a:prstGeom>
          </p:spPr>
          <p:style>
            <a:lnRef idx="1">
              <a:schemeClr val="dk1"/>
            </a:lnRef>
            <a:fillRef idx="0">
              <a:schemeClr val="dk1"/>
            </a:fillRef>
            <a:effectRef idx="0">
              <a:schemeClr val="dk1"/>
            </a:effectRef>
            <a:fontRef idx="minor">
              <a:schemeClr val="tx1"/>
            </a:fontRef>
          </p:style>
        </p:cxnSp>
        <p:sp>
          <p:nvSpPr>
            <p:cNvPr id="207" name="テキスト ボックス 206">
              <a:extLst>
                <a:ext uri="{FF2B5EF4-FFF2-40B4-BE49-F238E27FC236}">
                  <a16:creationId xmlns:a16="http://schemas.microsoft.com/office/drawing/2014/main" id="{C4058394-FE96-D7C7-6408-278A810F148B}"/>
                </a:ext>
              </a:extLst>
            </p:cNvPr>
            <p:cNvSpPr txBox="1"/>
            <p:nvPr/>
          </p:nvSpPr>
          <p:spPr>
            <a:xfrm>
              <a:off x="2590243" y="2584219"/>
              <a:ext cx="1079142" cy="281048"/>
            </a:xfrm>
            <a:prstGeom prst="rect">
              <a:avLst/>
            </a:prstGeom>
            <a:noFill/>
          </p:spPr>
          <p:txBody>
            <a:bodyPr wrap="none" rtlCol="0">
              <a:spAutoFit/>
            </a:bodyPr>
            <a:lstStyle/>
            <a:p>
              <a:r>
                <a:rPr kumimoji="1" lang="ja-JP" altLang="en-US" sz="1100">
                  <a:latin typeface="Meiryo UI" panose="020B0604030504040204" pitchFamily="50" charset="-128"/>
                  <a:ea typeface="Meiryo UI" panose="020B0604030504040204" pitchFamily="50" charset="-128"/>
                </a:rPr>
                <a:t>至 ○○変電所</a:t>
              </a:r>
            </a:p>
          </p:txBody>
        </p:sp>
        <p:sp>
          <p:nvSpPr>
            <p:cNvPr id="208" name="テキスト ボックス 207">
              <a:extLst>
                <a:ext uri="{FF2B5EF4-FFF2-40B4-BE49-F238E27FC236}">
                  <a16:creationId xmlns:a16="http://schemas.microsoft.com/office/drawing/2014/main" id="{6BCB7398-30E9-8524-9C6E-7A32333CFCE8}"/>
                </a:ext>
              </a:extLst>
            </p:cNvPr>
            <p:cNvSpPr txBox="1"/>
            <p:nvPr/>
          </p:nvSpPr>
          <p:spPr>
            <a:xfrm>
              <a:off x="7693763" y="3299573"/>
              <a:ext cx="938077" cy="281048"/>
            </a:xfrm>
            <a:prstGeom prst="rect">
              <a:avLst/>
            </a:prstGeom>
            <a:noFill/>
          </p:spPr>
          <p:txBody>
            <a:bodyPr wrap="none" rtlCol="0">
              <a:spAutoFit/>
            </a:bodyPr>
            <a:lstStyle/>
            <a:p>
              <a:r>
                <a:rPr kumimoji="1" lang="ja-JP" altLang="en-US" sz="1100">
                  <a:latin typeface="Meiryo UI" panose="020B0604030504040204" pitchFamily="50" charset="-128"/>
                  <a:ea typeface="Meiryo UI" panose="020B0604030504040204" pitchFamily="50" charset="-128"/>
                </a:rPr>
                <a:t>至 負荷設備</a:t>
              </a:r>
            </a:p>
          </p:txBody>
        </p:sp>
        <p:sp>
          <p:nvSpPr>
            <p:cNvPr id="209" name="正方形/長方形 208">
              <a:extLst>
                <a:ext uri="{FF2B5EF4-FFF2-40B4-BE49-F238E27FC236}">
                  <a16:creationId xmlns:a16="http://schemas.microsoft.com/office/drawing/2014/main" id="{8A1FF3FC-2EEF-FEB7-46BF-D66E0B1F106F}"/>
                </a:ext>
              </a:extLst>
            </p:cNvPr>
            <p:cNvSpPr/>
            <p:nvPr/>
          </p:nvSpPr>
          <p:spPr>
            <a:xfrm>
              <a:off x="1617293" y="3968282"/>
              <a:ext cx="513375" cy="626358"/>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grpSp>
      <p:cxnSp>
        <p:nvCxnSpPr>
          <p:cNvPr id="210" name="直線コネクタ 209">
            <a:extLst>
              <a:ext uri="{FF2B5EF4-FFF2-40B4-BE49-F238E27FC236}">
                <a16:creationId xmlns:a16="http://schemas.microsoft.com/office/drawing/2014/main" id="{5694A60C-8E71-8E06-AC40-28FE81F7A921}"/>
              </a:ext>
            </a:extLst>
          </p:cNvPr>
          <p:cNvCxnSpPr>
            <a:cxnSpLocks/>
          </p:cNvCxnSpPr>
          <p:nvPr/>
        </p:nvCxnSpPr>
        <p:spPr>
          <a:xfrm>
            <a:off x="7558427" y="3295855"/>
            <a:ext cx="1203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コネクタ: カギ線 210">
            <a:extLst>
              <a:ext uri="{FF2B5EF4-FFF2-40B4-BE49-F238E27FC236}">
                <a16:creationId xmlns:a16="http://schemas.microsoft.com/office/drawing/2014/main" id="{EBFB453E-7879-5461-A391-6CD3F128CCA3}"/>
              </a:ext>
            </a:extLst>
          </p:cNvPr>
          <p:cNvCxnSpPr>
            <a:cxnSpLocks/>
            <a:stCxn id="194" idx="3"/>
            <a:endCxn id="169" idx="1"/>
          </p:cNvCxnSpPr>
          <p:nvPr/>
        </p:nvCxnSpPr>
        <p:spPr>
          <a:xfrm>
            <a:off x="3393288" y="3153409"/>
            <a:ext cx="1336278" cy="1184283"/>
          </a:xfrm>
          <a:prstGeom prst="bentConnector3">
            <a:avLst>
              <a:gd name="adj1" fmla="val 92163"/>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12" name="コネクタ: カギ線 211">
            <a:extLst>
              <a:ext uri="{FF2B5EF4-FFF2-40B4-BE49-F238E27FC236}">
                <a16:creationId xmlns:a16="http://schemas.microsoft.com/office/drawing/2014/main" id="{E852AE5A-94B7-D47F-620D-54A69CE9F562}"/>
              </a:ext>
            </a:extLst>
          </p:cNvPr>
          <p:cNvCxnSpPr>
            <a:cxnSpLocks/>
            <a:stCxn id="194" idx="3"/>
            <a:endCxn id="165" idx="3"/>
          </p:cNvCxnSpPr>
          <p:nvPr/>
        </p:nvCxnSpPr>
        <p:spPr>
          <a:xfrm flipH="1">
            <a:off x="3314418" y="3153409"/>
            <a:ext cx="78870" cy="1184283"/>
          </a:xfrm>
          <a:prstGeom prst="bentConnector3">
            <a:avLst>
              <a:gd name="adj1" fmla="val -7246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13" name="コネクタ: カギ線 212">
            <a:extLst>
              <a:ext uri="{FF2B5EF4-FFF2-40B4-BE49-F238E27FC236}">
                <a16:creationId xmlns:a16="http://schemas.microsoft.com/office/drawing/2014/main" id="{99ADC105-D7E2-D39C-83C4-BD79DA65CC64}"/>
              </a:ext>
            </a:extLst>
          </p:cNvPr>
          <p:cNvCxnSpPr>
            <a:cxnSpLocks/>
            <a:stCxn id="194" idx="3"/>
            <a:endCxn id="167" idx="1"/>
          </p:cNvCxnSpPr>
          <p:nvPr/>
        </p:nvCxnSpPr>
        <p:spPr>
          <a:xfrm>
            <a:off x="3393288" y="3153409"/>
            <a:ext cx="158811" cy="1184283"/>
          </a:xfrm>
          <a:prstGeom prst="bentConnector3">
            <a:avLst>
              <a:gd name="adj1" fmla="val 50000"/>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14" name="コネクタ: カギ線 213">
            <a:extLst>
              <a:ext uri="{FF2B5EF4-FFF2-40B4-BE49-F238E27FC236}">
                <a16:creationId xmlns:a16="http://schemas.microsoft.com/office/drawing/2014/main" id="{D65B6A10-9290-BD96-C369-45E639CB4736}"/>
              </a:ext>
            </a:extLst>
          </p:cNvPr>
          <p:cNvCxnSpPr>
            <a:cxnSpLocks/>
            <a:stCxn id="194" idx="3"/>
            <a:endCxn id="171" idx="1"/>
          </p:cNvCxnSpPr>
          <p:nvPr/>
        </p:nvCxnSpPr>
        <p:spPr>
          <a:xfrm>
            <a:off x="3393288" y="3153409"/>
            <a:ext cx="2513743" cy="1184283"/>
          </a:xfrm>
          <a:prstGeom prst="bentConnector3">
            <a:avLst>
              <a:gd name="adj1" fmla="val 95194"/>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15" name="コネクタ: カギ線 214">
            <a:extLst>
              <a:ext uri="{FF2B5EF4-FFF2-40B4-BE49-F238E27FC236}">
                <a16:creationId xmlns:a16="http://schemas.microsoft.com/office/drawing/2014/main" id="{7726CFF8-0973-C7AE-C2DD-4FF95AF8A8F6}"/>
              </a:ext>
            </a:extLst>
          </p:cNvPr>
          <p:cNvCxnSpPr>
            <a:cxnSpLocks/>
            <a:stCxn id="194" idx="3"/>
            <a:endCxn id="173" idx="1"/>
          </p:cNvCxnSpPr>
          <p:nvPr/>
        </p:nvCxnSpPr>
        <p:spPr>
          <a:xfrm>
            <a:off x="3393288" y="3153409"/>
            <a:ext cx="3691219" cy="1184283"/>
          </a:xfrm>
          <a:prstGeom prst="bentConnector3">
            <a:avLst>
              <a:gd name="adj1" fmla="val 96542"/>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16" name="直線コネクタ 215">
            <a:extLst>
              <a:ext uri="{FF2B5EF4-FFF2-40B4-BE49-F238E27FC236}">
                <a16:creationId xmlns:a16="http://schemas.microsoft.com/office/drawing/2014/main" id="{F127C8C2-B40A-7AEC-C12B-E4AA8186F2B9}"/>
              </a:ext>
            </a:extLst>
          </p:cNvPr>
          <p:cNvCxnSpPr>
            <a:cxnSpLocks/>
            <a:stCxn id="194" idx="2"/>
            <a:endCxn id="195" idx="0"/>
          </p:cNvCxnSpPr>
          <p:nvPr/>
        </p:nvCxnSpPr>
        <p:spPr>
          <a:xfrm>
            <a:off x="3160956" y="3279948"/>
            <a:ext cx="0" cy="4025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17" name="コネクタ: カギ線 216">
            <a:extLst>
              <a:ext uri="{FF2B5EF4-FFF2-40B4-BE49-F238E27FC236}">
                <a16:creationId xmlns:a16="http://schemas.microsoft.com/office/drawing/2014/main" id="{9BE0EBB8-636C-47CD-964A-ECAA7CD8A331}"/>
              </a:ext>
            </a:extLst>
          </p:cNvPr>
          <p:cNvCxnSpPr>
            <a:cxnSpLocks/>
            <a:stCxn id="195" idx="2"/>
            <a:endCxn id="198" idx="0"/>
          </p:cNvCxnSpPr>
          <p:nvPr/>
        </p:nvCxnSpPr>
        <p:spPr>
          <a:xfrm rot="5400000">
            <a:off x="2452294" y="2996005"/>
            <a:ext cx="131385" cy="1285941"/>
          </a:xfrm>
          <a:prstGeom prst="bentConnector3">
            <a:avLst>
              <a:gd name="adj1" fmla="val 3695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18" name="テキスト ボックス 217">
            <a:extLst>
              <a:ext uri="{FF2B5EF4-FFF2-40B4-BE49-F238E27FC236}">
                <a16:creationId xmlns:a16="http://schemas.microsoft.com/office/drawing/2014/main" id="{CD2A84A6-62D1-1A9F-4413-AAC6B4BCC89F}"/>
              </a:ext>
            </a:extLst>
          </p:cNvPr>
          <p:cNvSpPr txBox="1"/>
          <p:nvPr/>
        </p:nvSpPr>
        <p:spPr>
          <a:xfrm>
            <a:off x="332646" y="5938369"/>
            <a:ext cx="992579" cy="415498"/>
          </a:xfrm>
          <a:prstGeom prst="rect">
            <a:avLst/>
          </a:prstGeom>
          <a:noFill/>
          <a:ln>
            <a:solidFill>
              <a:schemeClr val="tx1"/>
            </a:solidFill>
          </a:ln>
        </p:spPr>
        <p:txBody>
          <a:bodyPr wrap="none" rtlCol="0">
            <a:spAutoFit/>
          </a:bodyPr>
          <a:lstStyle/>
          <a:p>
            <a:r>
              <a:rPr kumimoji="1" lang="ja-JP" altLang="en-US" sz="1050">
                <a:latin typeface="Meiryo UI" panose="020B0604030504040204" pitchFamily="50" charset="-128"/>
                <a:ea typeface="Meiryo UI" panose="020B0604030504040204" pitchFamily="50" charset="-128"/>
              </a:rPr>
              <a:t>電力線：実線</a:t>
            </a:r>
            <a:endParaRPr kumimoji="1" lang="en-US" altLang="ja-JP" sz="1050">
              <a:latin typeface="Meiryo UI" panose="020B0604030504040204" pitchFamily="50" charset="-128"/>
              <a:ea typeface="Meiryo UI" panose="020B0604030504040204" pitchFamily="50" charset="-128"/>
            </a:endParaRPr>
          </a:p>
          <a:p>
            <a:r>
              <a:rPr kumimoji="1" lang="ja-JP" altLang="en-US" sz="1050">
                <a:latin typeface="Meiryo UI" panose="020B0604030504040204" pitchFamily="50" charset="-128"/>
                <a:ea typeface="Meiryo UI" panose="020B0604030504040204" pitchFamily="50" charset="-128"/>
              </a:rPr>
              <a:t>通信線：点線</a:t>
            </a:r>
            <a:endParaRPr kumimoji="1" lang="en-US" altLang="ja-JP" sz="1050">
              <a:latin typeface="Meiryo UI" panose="020B0604030504040204" pitchFamily="50" charset="-128"/>
              <a:ea typeface="Meiryo UI" panose="020B0604030504040204" pitchFamily="50" charset="-128"/>
            </a:endParaRPr>
          </a:p>
        </p:txBody>
      </p:sp>
      <p:sp>
        <p:nvSpPr>
          <p:cNvPr id="12" name="タイトル 1">
            <a:extLst>
              <a:ext uri="{FF2B5EF4-FFF2-40B4-BE49-F238E27FC236}">
                <a16:creationId xmlns:a16="http://schemas.microsoft.com/office/drawing/2014/main" id="{2AA9458F-7FAB-0A66-8C6F-3A88A5275775}"/>
              </a:ext>
            </a:extLst>
          </p:cNvPr>
          <p:cNvSpPr>
            <a:spLocks noGrp="1"/>
          </p:cNvSpPr>
          <p:nvPr>
            <p:ph type="title"/>
          </p:nvPr>
        </p:nvSpPr>
        <p:spPr>
          <a:xfrm>
            <a:off x="190043" y="191458"/>
            <a:ext cx="8631936" cy="572633"/>
          </a:xfrm>
        </p:spPr>
        <p:txBody>
          <a:bodyPr>
            <a:normAutofit/>
          </a:bodyPr>
          <a:lstStyle/>
          <a:p>
            <a:r>
              <a:rPr lang="ja-JP" altLang="en-US"/>
              <a:t>４．機器配置図、単線結線図</a:t>
            </a:r>
            <a:endParaRPr kumimoji="1" lang="ja-JP" altLang="en-US"/>
          </a:p>
        </p:txBody>
      </p:sp>
    </p:spTree>
    <p:extLst>
      <p:ext uri="{BB962C8B-B14F-4D97-AF65-F5344CB8AC3E}">
        <p14:creationId xmlns:p14="http://schemas.microsoft.com/office/powerpoint/2010/main" val="3517727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a:extLst>
              <a:ext uri="{FF2B5EF4-FFF2-40B4-BE49-F238E27FC236}">
                <a16:creationId xmlns:a16="http://schemas.microsoft.com/office/drawing/2014/main" id="{81159E91-47AE-6A74-B22E-FEFFBCCBF8A2}"/>
              </a:ext>
            </a:extLst>
          </p:cNvPr>
          <p:cNvSpPr txBox="1"/>
          <p:nvPr/>
        </p:nvSpPr>
        <p:spPr>
          <a:xfrm>
            <a:off x="6192000" y="0"/>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
        <p:nvSpPr>
          <p:cNvPr id="12" name="テキスト ボックス 11">
            <a:extLst>
              <a:ext uri="{FF2B5EF4-FFF2-40B4-BE49-F238E27FC236}">
                <a16:creationId xmlns:a16="http://schemas.microsoft.com/office/drawing/2014/main" id="{EB5D084A-DD29-AFD5-6F81-2F54C0C7A0BF}"/>
              </a:ext>
            </a:extLst>
          </p:cNvPr>
          <p:cNvSpPr txBox="1"/>
          <p:nvPr/>
        </p:nvSpPr>
        <p:spPr>
          <a:xfrm>
            <a:off x="6192000" y="361895"/>
            <a:ext cx="2952000" cy="461665"/>
          </a:xfrm>
          <a:prstGeom prst="rect">
            <a:avLst/>
          </a:prstGeom>
          <a:noFill/>
          <a:ln>
            <a:solidFill>
              <a:srgbClr val="00B050"/>
            </a:solidFill>
          </a:ln>
        </p:spPr>
        <p:txBody>
          <a:bodyPr wrap="square" rtlCol="0">
            <a:spAutoFit/>
          </a:bodyPr>
          <a:lstStyle/>
          <a:p>
            <a:r>
              <a:rPr kumimoji="1" lang="ja-JP" altLang="en-US" sz="1200">
                <a:solidFill>
                  <a:srgbClr val="00B050"/>
                </a:solidFill>
              </a:rPr>
              <a:t>採点審査項目</a:t>
            </a:r>
            <a:endParaRPr kumimoji="1" lang="en-US" altLang="ja-JP" sz="1200">
              <a:solidFill>
                <a:srgbClr val="00B050"/>
              </a:solidFill>
            </a:endParaRPr>
          </a:p>
          <a:p>
            <a:r>
              <a:rPr kumimoji="1" lang="ja-JP" altLang="en-US" sz="1200">
                <a:solidFill>
                  <a:srgbClr val="00B050"/>
                </a:solidFill>
              </a:rPr>
              <a:t>　</a:t>
            </a:r>
            <a:r>
              <a:rPr kumimoji="1" lang="en-US" altLang="ja-JP" sz="1200">
                <a:solidFill>
                  <a:srgbClr val="00B050"/>
                </a:solidFill>
              </a:rPr>
              <a:t>3)</a:t>
            </a:r>
            <a:r>
              <a:rPr kumimoji="1" lang="ja-JP" altLang="en-US" sz="1200">
                <a:solidFill>
                  <a:srgbClr val="00B050"/>
                </a:solidFill>
              </a:rPr>
              <a:t> </a:t>
            </a:r>
            <a:r>
              <a:rPr kumimoji="1" lang="en-US" altLang="ja-JP" sz="1200">
                <a:solidFill>
                  <a:srgbClr val="00B050"/>
                </a:solidFill>
              </a:rPr>
              <a:t>-</a:t>
            </a:r>
            <a:r>
              <a:rPr kumimoji="1" lang="ja-JP" altLang="en-US" sz="1200">
                <a:solidFill>
                  <a:srgbClr val="00B050"/>
                </a:solidFill>
              </a:rPr>
              <a:t>①ビジネスモデルの構造</a:t>
            </a:r>
            <a:endParaRPr kumimoji="1" lang="en-US" altLang="ja-JP" sz="1200">
              <a:solidFill>
                <a:srgbClr val="00B050"/>
              </a:solidFill>
            </a:endParaRPr>
          </a:p>
        </p:txBody>
      </p:sp>
      <p:graphicFrame>
        <p:nvGraphicFramePr>
          <p:cNvPr id="14" name="表 13">
            <a:extLst>
              <a:ext uri="{FF2B5EF4-FFF2-40B4-BE49-F238E27FC236}">
                <a16:creationId xmlns:a16="http://schemas.microsoft.com/office/drawing/2014/main" id="{13FF4D65-AED5-6976-4557-3BF27B9D096D}"/>
              </a:ext>
            </a:extLst>
          </p:cNvPr>
          <p:cNvGraphicFramePr>
            <a:graphicFrameLocks noGrp="1"/>
          </p:cNvGraphicFramePr>
          <p:nvPr>
            <p:extLst>
              <p:ext uri="{D42A27DB-BD31-4B8C-83A1-F6EECF244321}">
                <p14:modId xmlns:p14="http://schemas.microsoft.com/office/powerpoint/2010/main" val="77157619"/>
              </p:ext>
            </p:extLst>
          </p:nvPr>
        </p:nvGraphicFramePr>
        <p:xfrm>
          <a:off x="327046" y="2559001"/>
          <a:ext cx="8426628" cy="3938157"/>
        </p:xfrm>
        <a:graphic>
          <a:graphicData uri="http://schemas.openxmlformats.org/drawingml/2006/table">
            <a:tbl>
              <a:tblPr firstRow="1" bandRow="1">
                <a:tableStyleId>{2D5ABB26-0587-4C30-8999-92F81FD0307C}</a:tableStyleId>
              </a:tblPr>
              <a:tblGrid>
                <a:gridCol w="1322645">
                  <a:extLst>
                    <a:ext uri="{9D8B030D-6E8A-4147-A177-3AD203B41FA5}">
                      <a16:colId xmlns:a16="http://schemas.microsoft.com/office/drawing/2014/main" val="3483945183"/>
                    </a:ext>
                  </a:extLst>
                </a:gridCol>
                <a:gridCol w="630549">
                  <a:extLst>
                    <a:ext uri="{9D8B030D-6E8A-4147-A177-3AD203B41FA5}">
                      <a16:colId xmlns:a16="http://schemas.microsoft.com/office/drawing/2014/main" val="3490380813"/>
                    </a:ext>
                  </a:extLst>
                </a:gridCol>
                <a:gridCol w="462145">
                  <a:extLst>
                    <a:ext uri="{9D8B030D-6E8A-4147-A177-3AD203B41FA5}">
                      <a16:colId xmlns:a16="http://schemas.microsoft.com/office/drawing/2014/main" val="3858989760"/>
                    </a:ext>
                  </a:extLst>
                </a:gridCol>
                <a:gridCol w="462145">
                  <a:extLst>
                    <a:ext uri="{9D8B030D-6E8A-4147-A177-3AD203B41FA5}">
                      <a16:colId xmlns:a16="http://schemas.microsoft.com/office/drawing/2014/main" val="2352135187"/>
                    </a:ext>
                  </a:extLst>
                </a:gridCol>
                <a:gridCol w="462145">
                  <a:extLst>
                    <a:ext uri="{9D8B030D-6E8A-4147-A177-3AD203B41FA5}">
                      <a16:colId xmlns:a16="http://schemas.microsoft.com/office/drawing/2014/main" val="1440603442"/>
                    </a:ext>
                  </a:extLst>
                </a:gridCol>
                <a:gridCol w="462145">
                  <a:extLst>
                    <a:ext uri="{9D8B030D-6E8A-4147-A177-3AD203B41FA5}">
                      <a16:colId xmlns:a16="http://schemas.microsoft.com/office/drawing/2014/main" val="691739075"/>
                    </a:ext>
                  </a:extLst>
                </a:gridCol>
                <a:gridCol w="462145">
                  <a:extLst>
                    <a:ext uri="{9D8B030D-6E8A-4147-A177-3AD203B41FA5}">
                      <a16:colId xmlns:a16="http://schemas.microsoft.com/office/drawing/2014/main" val="2659373666"/>
                    </a:ext>
                  </a:extLst>
                </a:gridCol>
                <a:gridCol w="462145">
                  <a:extLst>
                    <a:ext uri="{9D8B030D-6E8A-4147-A177-3AD203B41FA5}">
                      <a16:colId xmlns:a16="http://schemas.microsoft.com/office/drawing/2014/main" val="1664821158"/>
                    </a:ext>
                  </a:extLst>
                </a:gridCol>
                <a:gridCol w="717618">
                  <a:extLst>
                    <a:ext uri="{9D8B030D-6E8A-4147-A177-3AD203B41FA5}">
                      <a16:colId xmlns:a16="http://schemas.microsoft.com/office/drawing/2014/main" val="1581816956"/>
                    </a:ext>
                  </a:extLst>
                </a:gridCol>
                <a:gridCol w="210076">
                  <a:extLst>
                    <a:ext uri="{9D8B030D-6E8A-4147-A177-3AD203B41FA5}">
                      <a16:colId xmlns:a16="http://schemas.microsoft.com/office/drawing/2014/main" val="796949989"/>
                    </a:ext>
                  </a:extLst>
                </a:gridCol>
                <a:gridCol w="567338">
                  <a:extLst>
                    <a:ext uri="{9D8B030D-6E8A-4147-A177-3AD203B41FA5}">
                      <a16:colId xmlns:a16="http://schemas.microsoft.com/office/drawing/2014/main" val="3571479823"/>
                    </a:ext>
                  </a:extLst>
                </a:gridCol>
                <a:gridCol w="356952">
                  <a:extLst>
                    <a:ext uri="{9D8B030D-6E8A-4147-A177-3AD203B41FA5}">
                      <a16:colId xmlns:a16="http://schemas.microsoft.com/office/drawing/2014/main" val="510981657"/>
                    </a:ext>
                  </a:extLst>
                </a:gridCol>
                <a:gridCol w="575961">
                  <a:extLst>
                    <a:ext uri="{9D8B030D-6E8A-4147-A177-3AD203B41FA5}">
                      <a16:colId xmlns:a16="http://schemas.microsoft.com/office/drawing/2014/main" val="2023844321"/>
                    </a:ext>
                  </a:extLst>
                </a:gridCol>
                <a:gridCol w="348329">
                  <a:extLst>
                    <a:ext uri="{9D8B030D-6E8A-4147-A177-3AD203B41FA5}">
                      <a16:colId xmlns:a16="http://schemas.microsoft.com/office/drawing/2014/main" val="523260226"/>
                    </a:ext>
                  </a:extLst>
                </a:gridCol>
                <a:gridCol w="462145">
                  <a:extLst>
                    <a:ext uri="{9D8B030D-6E8A-4147-A177-3AD203B41FA5}">
                      <a16:colId xmlns:a16="http://schemas.microsoft.com/office/drawing/2014/main" val="3531576173"/>
                    </a:ext>
                  </a:extLst>
                </a:gridCol>
                <a:gridCol w="462145">
                  <a:extLst>
                    <a:ext uri="{9D8B030D-6E8A-4147-A177-3AD203B41FA5}">
                      <a16:colId xmlns:a16="http://schemas.microsoft.com/office/drawing/2014/main" val="918487642"/>
                    </a:ext>
                  </a:extLst>
                </a:gridCol>
              </a:tblGrid>
              <a:tr h="446228">
                <a:tc>
                  <a:txBody>
                    <a:bodyPr/>
                    <a:lstStyle/>
                    <a:p>
                      <a:pPr marL="0" algn="l" defTabSz="914400" rtl="0" eaLnBrk="1" latinLnBrk="0" hangingPunct="1"/>
                      <a:r>
                        <a:rPr kumimoji="1" lang="ja-JP" altLang="en-US" sz="1100" b="1" kern="1200">
                          <a:solidFill>
                            <a:schemeClr val="dk1"/>
                          </a:solidFill>
                          <a:latin typeface="Meiryo UI" panose="020B0604030504040204" pitchFamily="50" charset="-128"/>
                          <a:ea typeface="Meiryo UI" panose="020B0604030504040204" pitchFamily="50" charset="-128"/>
                          <a:cs typeface="+mn-cs"/>
                        </a:rPr>
                        <a:t>活用の用途</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15">
                  <a:txBody>
                    <a:bodyPr/>
                    <a:lstStyle/>
                    <a:p>
                      <a:r>
                        <a:rPr kumimoji="1" lang="ja-JP" altLang="en-US" sz="1100" kern="1200">
                          <a:solidFill>
                            <a:schemeClr val="dk1"/>
                          </a:solidFill>
                          <a:latin typeface="Meiryo UI" panose="020B0604030504040204" pitchFamily="50" charset="-128"/>
                          <a:ea typeface="Meiryo UI" panose="020B0604030504040204" pitchFamily="50" charset="-128"/>
                          <a:cs typeface="+mn-cs"/>
                        </a:rPr>
                        <a:t>①容量市場、②卸電力市場、③需給調整市場（三次調整力②）、④需給調整市場（一次調整力）、</a:t>
                      </a:r>
                    </a:p>
                    <a:p>
                      <a:r>
                        <a:rPr kumimoji="1" lang="ja-JP" altLang="en-US" sz="1100" kern="1200">
                          <a:solidFill>
                            <a:schemeClr val="dk1"/>
                          </a:solidFill>
                          <a:latin typeface="Meiryo UI" panose="020B0604030504040204" pitchFamily="50" charset="-128"/>
                          <a:ea typeface="Meiryo UI" panose="020B0604030504040204" pitchFamily="50" charset="-128"/>
                          <a:cs typeface="+mn-cs"/>
                        </a:rPr>
                        <a:t>⑤インバランス抑制、⑥デマンド抑制（積算除外）、⑦その他（相対取引等の具体的な契約内容）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92658855"/>
                  </a:ext>
                </a:extLst>
              </a:tr>
              <a:tr h="453217">
                <a:tc>
                  <a:txBody>
                    <a:bodyPr/>
                    <a:lstStyle/>
                    <a:p>
                      <a:pPr marL="0" algn="l" defTabSz="914400" rtl="0" eaLnBrk="1" latinLnBrk="0" hangingPunct="1"/>
                      <a:r>
                        <a:rPr kumimoji="1" lang="ja-JP" altLang="en-US" sz="1100" b="1" kern="1200">
                          <a:solidFill>
                            <a:schemeClr val="dk1"/>
                          </a:solidFill>
                          <a:latin typeface="Meiryo UI" panose="020B0604030504040204" pitchFamily="50" charset="-128"/>
                          <a:ea typeface="Meiryo UI" panose="020B0604030504040204" pitchFamily="50" charset="-128"/>
                          <a:cs typeface="+mn-cs"/>
                        </a:rPr>
                        <a:t>活用電力量</a:t>
                      </a:r>
                      <a:r>
                        <a:rPr kumimoji="1" lang="en-US" altLang="ja-JP" sz="1100" b="1" kern="1200">
                          <a:solidFill>
                            <a:schemeClr val="dk1"/>
                          </a:solidFill>
                          <a:latin typeface="Meiryo UI" panose="020B0604030504040204" pitchFamily="50" charset="-128"/>
                          <a:ea typeface="Meiryo UI" panose="020B0604030504040204" pitchFamily="50" charset="-128"/>
                          <a:cs typeface="+mn-cs"/>
                        </a:rPr>
                        <a:t>(</a:t>
                      </a:r>
                      <a:r>
                        <a:rPr kumimoji="1" lang="ja-JP" altLang="en-US" sz="1100" b="1" kern="1200">
                          <a:solidFill>
                            <a:schemeClr val="dk1"/>
                          </a:solidFill>
                          <a:latin typeface="Meiryo UI" panose="020B0604030504040204" pitchFamily="50" charset="-128"/>
                          <a:ea typeface="Meiryo UI" panose="020B0604030504040204" pitchFamily="50" charset="-128"/>
                          <a:cs typeface="+mn-cs"/>
                        </a:rPr>
                        <a:t>積算</a:t>
                      </a:r>
                      <a:r>
                        <a:rPr kumimoji="1" lang="en-US" altLang="ja-JP" sz="1100" b="1" kern="1200">
                          <a:solidFill>
                            <a:schemeClr val="dk1"/>
                          </a:solidFill>
                          <a:latin typeface="Meiryo UI" panose="020B0604030504040204" pitchFamily="50" charset="-128"/>
                          <a:ea typeface="Meiryo UI" panose="020B0604030504040204" pitchFamily="50" charset="-128"/>
                          <a:cs typeface="+mn-cs"/>
                        </a:rPr>
                        <a:t>)</a:t>
                      </a:r>
                    </a:p>
                    <a:p>
                      <a:pPr marL="0" algn="l" defTabSz="914400" rtl="0" eaLnBrk="1" latinLnBrk="0" hangingPunct="1"/>
                      <a:r>
                        <a:rPr kumimoji="1" lang="ja-JP" altLang="en-US" sz="1100" b="1" kern="1200">
                          <a:solidFill>
                            <a:schemeClr val="dk1"/>
                          </a:solidFill>
                          <a:latin typeface="Meiryo UI" panose="020B0604030504040204" pitchFamily="50" charset="-128"/>
                          <a:ea typeface="Meiryo UI" panose="020B0604030504040204" pitchFamily="50" charset="-128"/>
                          <a:cs typeface="+mn-cs"/>
                        </a:rPr>
                        <a:t>想定量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1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a:latin typeface="Meiryo UI" panose="020B0604030504040204" pitchFamily="50" charset="-128"/>
                          <a:ea typeface="Meiryo UI" panose="020B0604030504040204" pitchFamily="50" charset="-128"/>
                        </a:rPr>
                        <a:t>1,250,000kWh/</a:t>
                      </a:r>
                      <a:r>
                        <a:rPr kumimoji="1" lang="ja-JP" altLang="en-US" sz="1100">
                          <a:latin typeface="Meiryo UI" panose="020B0604030504040204" pitchFamily="50" charset="-128"/>
                          <a:ea typeface="Meiryo UI" panose="020B0604030504040204" pitchFamily="50" charset="-128"/>
                        </a:rPr>
                        <a:t>年</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820801372"/>
                  </a:ext>
                </a:extLst>
              </a:tr>
              <a:tr h="379839">
                <a:tc rowSpan="8">
                  <a:txBody>
                    <a:bodyPr/>
                    <a:lstStyle/>
                    <a:p>
                      <a:pPr marL="0" algn="l" defTabSz="914400" rtl="0" eaLnBrk="1" latinLnBrk="0" hangingPunct="1"/>
                      <a:r>
                        <a:rPr kumimoji="1" lang="ja-JP" altLang="en-US" sz="1100" b="1" kern="1200">
                          <a:solidFill>
                            <a:schemeClr val="dk1"/>
                          </a:solidFill>
                          <a:latin typeface="Meiryo UI" panose="020B0604030504040204" pitchFamily="50" charset="-128"/>
                          <a:ea typeface="Meiryo UI" panose="020B0604030504040204" pitchFamily="50" charset="-128"/>
                          <a:cs typeface="+mn-cs"/>
                        </a:rPr>
                        <a:t>用途毎の活用電力および活用電力量の関係図</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ja-JP" altLang="en-US"/>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6295799"/>
                  </a:ext>
                </a:extLst>
              </a:tr>
              <a:tr h="379839">
                <a:tc vMerge="1">
                  <a:txBody>
                    <a:bodyPr/>
                    <a:lstStyle/>
                    <a:p>
                      <a:endParaRPr kumimoji="1" lang="ja-JP" altLang="en-US"/>
                    </a:p>
                  </a:txBody>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90369219"/>
                  </a:ext>
                </a:extLst>
              </a:tr>
              <a:tr h="379839">
                <a:tc vMerge="1">
                  <a:txBody>
                    <a:bodyPr/>
                    <a:lstStyle/>
                    <a:p>
                      <a:endParaRPr kumimoji="1" lang="ja-JP" altLang="en-US"/>
                    </a:p>
                  </a:txBody>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42091398"/>
                  </a:ext>
                </a:extLst>
              </a:tr>
              <a:tr h="379839">
                <a:tc vMerge="1">
                  <a:txBody>
                    <a:bodyPr/>
                    <a:lstStyle/>
                    <a:p>
                      <a:endParaRPr kumimoji="1" lang="ja-JP" altLang="en-US"/>
                    </a:p>
                  </a:txBody>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61340744"/>
                  </a:ext>
                </a:extLst>
              </a:tr>
              <a:tr h="379839">
                <a:tc vMerge="1">
                  <a:txBody>
                    <a:bodyPr/>
                    <a:lstStyle/>
                    <a:p>
                      <a:endParaRPr kumimoji="1" lang="ja-JP" altLang="en-US"/>
                    </a:p>
                  </a:txBody>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76721831"/>
                  </a:ext>
                </a:extLst>
              </a:tr>
              <a:tr h="379839">
                <a:tc vMerge="1">
                  <a:txBody>
                    <a:bodyPr/>
                    <a:lstStyle/>
                    <a:p>
                      <a:endParaRPr kumimoji="1" lang="ja-JP" altLang="en-US"/>
                    </a:p>
                  </a:txBody>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60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eiryo UI" panose="020B0604030504040204" pitchFamily="50" charset="-128"/>
                          <a:ea typeface="Meiryo UI" panose="020B0604030504040204" pitchFamily="50" charset="-128"/>
                          <a:cs typeface="+mn-cs"/>
                        </a:rPr>
                        <a:t>想定される活用電力量</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050" kern="1200">
                          <a:solidFill>
                            <a:schemeClr val="tx1"/>
                          </a:solidFill>
                          <a:latin typeface="Meiryo UI" panose="020B0604030504040204" pitchFamily="50" charset="-128"/>
                          <a:ea typeface="Meiryo UI" panose="020B0604030504040204" pitchFamily="50" charset="-128"/>
                          <a:cs typeface="+mn-cs"/>
                        </a:rPr>
                        <a:t>MWh</a:t>
                      </a:r>
                      <a:endParaRPr kumimoji="1" lang="ja-JP" altLang="en-US" sz="1050" kern="1200">
                        <a:solidFill>
                          <a:schemeClr val="tx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82049608"/>
                  </a:ext>
                </a:extLst>
              </a:tr>
              <a:tr h="379839">
                <a:tc vMerge="1">
                  <a:txBody>
                    <a:bodyPr/>
                    <a:lstStyle/>
                    <a:p>
                      <a:endParaRPr kumimoji="1" lang="ja-JP" altLang="en-US"/>
                    </a:p>
                  </a:txBody>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eiryo UI" panose="020B0604030504040204" pitchFamily="50" charset="-128"/>
                          <a:ea typeface="Meiryo UI" panose="020B0604030504040204" pitchFamily="50" charset="-128"/>
                          <a:cs typeface="+mn-cs"/>
                        </a:rPr>
                        <a:t>自家消費分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050" kern="1200">
                          <a:solidFill>
                            <a:schemeClr val="tx1"/>
                          </a:solidFill>
                          <a:latin typeface="Meiryo UI" panose="020B0604030504040204" pitchFamily="50" charset="-128"/>
                          <a:ea typeface="Meiryo UI" panose="020B0604030504040204" pitchFamily="50" charset="-128"/>
                          <a:cs typeface="+mn-cs"/>
                        </a:rPr>
                        <a:t>MWh</a:t>
                      </a:r>
                      <a:endParaRPr kumimoji="1" lang="ja-JP" altLang="en-US" sz="1050" kern="1200">
                        <a:solidFill>
                          <a:schemeClr val="tx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20861915"/>
                  </a:ext>
                </a:extLst>
              </a:tr>
              <a:tr h="379839">
                <a:tc vMerge="1">
                  <a:txBody>
                    <a:bodyPr/>
                    <a:lstStyle/>
                    <a:p>
                      <a:endParaRPr kumimoji="1" lang="ja-JP" altLang="en-US"/>
                    </a:p>
                  </a:txBody>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a:solidFill>
                            <a:schemeClr val="tx1"/>
                          </a:solidFill>
                          <a:latin typeface="Meiryo UI" panose="020B0604030504040204" pitchFamily="50" charset="-128"/>
                          <a:ea typeface="Meiryo UI" panose="020B0604030504040204" pitchFamily="50" charset="-128"/>
                          <a:cs typeface="+mn-cs"/>
                        </a:rPr>
                        <a:t>デマンド抑制・</a:t>
                      </a:r>
                      <a:r>
                        <a:rPr kumimoji="1" lang="en-US" altLang="ja-JP" sz="1050" kern="1200">
                          <a:solidFill>
                            <a:schemeClr val="tx1"/>
                          </a:solidFill>
                          <a:latin typeface="Meiryo UI" panose="020B0604030504040204" pitchFamily="50" charset="-128"/>
                          <a:ea typeface="Meiryo UI" panose="020B0604030504040204" pitchFamily="50" charset="-128"/>
                          <a:cs typeface="+mn-cs"/>
                        </a:rPr>
                        <a:t>BCP</a:t>
                      </a:r>
                      <a:r>
                        <a:rPr kumimoji="1" lang="ja-JP" altLang="en-US" sz="1050" kern="1200">
                          <a:solidFill>
                            <a:schemeClr val="tx1"/>
                          </a:solidFill>
                          <a:latin typeface="Meiryo UI" panose="020B0604030504040204" pitchFamily="50" charset="-128"/>
                          <a:ea typeface="Meiryo UI" panose="020B0604030504040204" pitchFamily="50" charset="-128"/>
                          <a:cs typeface="+mn-cs"/>
                        </a:rPr>
                        <a:t>対応分</a:t>
                      </a:r>
                      <a:endParaRPr kumimoji="1" lang="en-US" altLang="ja-JP" sz="1050" kern="1200">
                        <a:solidFill>
                          <a:schemeClr val="tx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solidFill>
                          <a:latin typeface="Meiryo UI" panose="020B0604030504040204" pitchFamily="50" charset="-128"/>
                          <a:ea typeface="Meiryo UI" panose="020B0604030504040204" pitchFamily="50" charset="-128"/>
                          <a:cs typeface="+mn-cs"/>
                        </a:rPr>
                        <a:t>MWh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52206239"/>
                  </a:ext>
                </a:extLst>
              </a:tr>
            </a:tbl>
          </a:graphicData>
        </a:graphic>
      </p:graphicFrame>
      <p:sp>
        <p:nvSpPr>
          <p:cNvPr id="15" name="テキスト ボックス 14">
            <a:extLst>
              <a:ext uri="{FF2B5EF4-FFF2-40B4-BE49-F238E27FC236}">
                <a16:creationId xmlns:a16="http://schemas.microsoft.com/office/drawing/2014/main" id="{D62FD1AC-3851-076C-06D5-FE552F0CDB3C}"/>
              </a:ext>
            </a:extLst>
          </p:cNvPr>
          <p:cNvSpPr txBox="1"/>
          <p:nvPr/>
        </p:nvSpPr>
        <p:spPr>
          <a:xfrm>
            <a:off x="178206" y="1169910"/>
            <a:ext cx="8640000" cy="1015663"/>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kumimoji="1" lang="ja-JP" altLang="en-US" sz="1200" dirty="0">
                <a:latin typeface="Meiryo UI" panose="020B0604030504040204" pitchFamily="50" charset="-128"/>
                <a:ea typeface="Meiryo UI" panose="020B0604030504040204" pitchFamily="50" charset="-128"/>
              </a:rPr>
              <a:t>再エネ導入拡大に資する電力価値を提供するための、蓄電池の用途（参入を予定する市場及び、相対取引等）を記載すること。</a:t>
            </a:r>
            <a:endParaRPr kumimoji="1" lang="en-US" altLang="ja-JP" sz="1200" dirty="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kumimoji="1" lang="ja-JP" altLang="en-US" sz="1200" dirty="0">
                <a:latin typeface="Meiryo UI" panose="020B0604030504040204" pitchFamily="50" charset="-128"/>
                <a:ea typeface="Meiryo UI" panose="020B0604030504040204" pitchFamily="50" charset="-128"/>
              </a:rPr>
              <a:t>想定される活用電力量（積算）を記載すること。（次のページの算出される活用電力量とは異なる）</a:t>
            </a:r>
            <a:endParaRPr kumimoji="1" lang="en-US" altLang="ja-JP" sz="1200" dirty="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kumimoji="1" lang="ja-JP" altLang="en-US" sz="1200" dirty="0">
                <a:latin typeface="Meiryo UI" panose="020B0604030504040204" pitchFamily="50" charset="-128"/>
                <a:ea typeface="Meiryo UI" panose="020B0604030504040204" pitchFamily="50" charset="-128"/>
              </a:rPr>
              <a:t>想定される活用電力量（積算）には、申請時点で想定が困難と判断した用途における電力量を含めることを必須とはしない（任意）。</a:t>
            </a:r>
            <a:endParaRPr kumimoji="1" lang="en-US" altLang="ja-JP" sz="1200" dirty="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kumimoji="1" lang="ja-JP" altLang="en-US" sz="1200" dirty="0">
                <a:latin typeface="Meiryo UI" panose="020B0604030504040204" pitchFamily="50" charset="-128"/>
                <a:ea typeface="Meiryo UI" panose="020B0604030504040204" pitchFamily="50" charset="-128"/>
              </a:rPr>
              <a:t>再エネの普及拡大に資する用途であると判断できない用途（例：デマンド抑制、</a:t>
            </a:r>
            <a:r>
              <a:rPr kumimoji="1" lang="en-US" altLang="ja-JP" sz="1200" dirty="0">
                <a:latin typeface="Meiryo UI" panose="020B0604030504040204" pitchFamily="50" charset="-128"/>
                <a:ea typeface="Meiryo UI" panose="020B0604030504040204" pitchFamily="50" charset="-128"/>
              </a:rPr>
              <a:t>BCP</a:t>
            </a:r>
            <a:r>
              <a:rPr kumimoji="1" lang="ja-JP" altLang="en-US" sz="1200" dirty="0">
                <a:latin typeface="Meiryo UI" panose="020B0604030504040204" pitchFamily="50" charset="-128"/>
                <a:ea typeface="Meiryo UI" panose="020B0604030504040204" pitchFamily="50" charset="-128"/>
              </a:rPr>
              <a:t>対応 等）で使用する電力量及び、自家消費分に</a:t>
            </a:r>
            <a:br>
              <a:rPr kumimoji="1" lang="en-US" altLang="ja-JP" sz="1200" dirty="0">
                <a:latin typeface="Meiryo UI" panose="020B0604030504040204" pitchFamily="50" charset="-128"/>
                <a:ea typeface="Meiryo UI" panose="020B0604030504040204" pitchFamily="50" charset="-128"/>
              </a:rPr>
            </a:br>
            <a:r>
              <a:rPr kumimoji="1" lang="ja-JP" altLang="en-US" sz="1200" dirty="0">
                <a:latin typeface="Meiryo UI" panose="020B0604030504040204" pitchFamily="50" charset="-128"/>
                <a:ea typeface="Meiryo UI" panose="020B0604030504040204" pitchFamily="50" charset="-128"/>
              </a:rPr>
              <a:t>ついても記載すること。</a:t>
            </a:r>
            <a:endParaRPr kumimoji="1" lang="en-US" altLang="ja-JP" sz="1200"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B3040460-CC8D-1934-F778-EF8D8A0E839B}"/>
              </a:ext>
            </a:extLst>
          </p:cNvPr>
          <p:cNvSpPr txBox="1"/>
          <p:nvPr/>
        </p:nvSpPr>
        <p:spPr>
          <a:xfrm>
            <a:off x="179388" y="2245328"/>
            <a:ext cx="1640779" cy="253916"/>
          </a:xfrm>
          <a:prstGeom prst="rect">
            <a:avLst/>
          </a:prstGeom>
          <a:solidFill>
            <a:schemeClr val="bg1">
              <a:lumMod val="95000"/>
            </a:schemeClr>
          </a:solidFill>
          <a:ln>
            <a:solidFill>
              <a:schemeClr val="tx1"/>
            </a:solidFill>
          </a:ln>
        </p:spPr>
        <p:txBody>
          <a:bodyPr wrap="square" rtlCol="0">
            <a:spAutoFit/>
          </a:bodyPr>
          <a:lstStyle/>
          <a:p>
            <a:r>
              <a:rPr kumimoji="1" lang="ja-JP" altLang="en-US" sz="1050" b="1">
                <a:latin typeface="Meiryo UI" panose="020B0604030504040204" pitchFamily="50" charset="-128"/>
                <a:ea typeface="Meiryo UI" panose="020B0604030504040204" pitchFamily="50" charset="-128"/>
              </a:rPr>
              <a:t>記載例</a:t>
            </a:r>
            <a:endParaRPr kumimoji="1" lang="ja-JP" altLang="en-US" sz="1050" b="1">
              <a:solidFill>
                <a:srgbClr val="00B050"/>
              </a:solidFill>
              <a:latin typeface="Meiryo UI" panose="020B0604030504040204" pitchFamily="50" charset="-128"/>
              <a:ea typeface="Meiryo UI" panose="020B0604030504040204" pitchFamily="50" charset="-128"/>
            </a:endParaRPr>
          </a:p>
        </p:txBody>
      </p:sp>
      <p:cxnSp>
        <p:nvCxnSpPr>
          <p:cNvPr id="18" name="直線矢印コネクタ 17">
            <a:extLst>
              <a:ext uri="{FF2B5EF4-FFF2-40B4-BE49-F238E27FC236}">
                <a16:creationId xmlns:a16="http://schemas.microsoft.com/office/drawing/2014/main" id="{4417BD92-35B8-7F02-A8BB-7F8890C4958E}"/>
              </a:ext>
            </a:extLst>
          </p:cNvPr>
          <p:cNvCxnSpPr>
            <a:cxnSpLocks/>
          </p:cNvCxnSpPr>
          <p:nvPr/>
        </p:nvCxnSpPr>
        <p:spPr>
          <a:xfrm flipV="1">
            <a:off x="1947809" y="3515066"/>
            <a:ext cx="0" cy="272581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6E76D571-F73B-84A9-8117-B629F5888D60}"/>
              </a:ext>
            </a:extLst>
          </p:cNvPr>
          <p:cNvSpPr txBox="1"/>
          <p:nvPr/>
        </p:nvSpPr>
        <p:spPr>
          <a:xfrm>
            <a:off x="2945409" y="6258743"/>
            <a:ext cx="697627" cy="215444"/>
          </a:xfrm>
          <a:prstGeom prst="rect">
            <a:avLst/>
          </a:prstGeom>
          <a:noFill/>
        </p:spPr>
        <p:txBody>
          <a:bodyPr wrap="square" rtlCol="0">
            <a:spAutoFit/>
          </a:bodyPr>
          <a:lstStyle/>
          <a:p>
            <a:r>
              <a:rPr kumimoji="1" lang="ja-JP" altLang="en-US" sz="800">
                <a:latin typeface="Meiryo UI" panose="020B0604030504040204" pitchFamily="50" charset="-128"/>
                <a:ea typeface="Meiryo UI" panose="020B0604030504040204" pitchFamily="50" charset="-128"/>
              </a:rPr>
              <a:t>活用の用途</a:t>
            </a:r>
          </a:p>
        </p:txBody>
      </p:sp>
      <p:sp>
        <p:nvSpPr>
          <p:cNvPr id="20" name="正方形/長方形 19">
            <a:extLst>
              <a:ext uri="{FF2B5EF4-FFF2-40B4-BE49-F238E27FC236}">
                <a16:creationId xmlns:a16="http://schemas.microsoft.com/office/drawing/2014/main" id="{1162E966-809A-FFF2-8388-EFC55E0399F1}"/>
              </a:ext>
            </a:extLst>
          </p:cNvPr>
          <p:cNvSpPr/>
          <p:nvPr/>
        </p:nvSpPr>
        <p:spPr>
          <a:xfrm>
            <a:off x="2042843" y="3549487"/>
            <a:ext cx="1986585" cy="2016278"/>
          </a:xfrm>
          <a:prstGeom prst="rect">
            <a:avLst/>
          </a:prstGeom>
          <a:solidFill>
            <a:schemeClr val="accent1">
              <a:lumMod val="20000"/>
              <a:lumOff val="80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rtlCol="0" anchor="t"/>
          <a:lstStyle/>
          <a:p>
            <a:pPr algn="r"/>
            <a:endParaRPr kumimoji="1" lang="ja-JP" altLang="en-US"/>
          </a:p>
        </p:txBody>
      </p:sp>
      <p:sp>
        <p:nvSpPr>
          <p:cNvPr id="21" name="正方形/長方形 20">
            <a:extLst>
              <a:ext uri="{FF2B5EF4-FFF2-40B4-BE49-F238E27FC236}">
                <a16:creationId xmlns:a16="http://schemas.microsoft.com/office/drawing/2014/main" id="{7BF2E411-D849-A80D-D586-9F0A749FDA53}"/>
              </a:ext>
            </a:extLst>
          </p:cNvPr>
          <p:cNvSpPr/>
          <p:nvPr/>
        </p:nvSpPr>
        <p:spPr>
          <a:xfrm>
            <a:off x="3502201" y="3898865"/>
            <a:ext cx="468000" cy="2268000"/>
          </a:xfrm>
          <a:prstGeom prst="rect">
            <a:avLst/>
          </a:prstGeom>
          <a:solidFill>
            <a:schemeClr val="accent4">
              <a:lumMod val="20000"/>
              <a:lumOff val="80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vert="eaVert" rtlCol="0" anchor="ctr"/>
          <a:lstStyle/>
          <a:p>
            <a:r>
              <a:rPr kumimoji="1" lang="ja-JP" altLang="en-US" sz="1000">
                <a:latin typeface="Meiryo UI" panose="020B0604030504040204" pitchFamily="50" charset="-128"/>
                <a:ea typeface="Meiryo UI" panose="020B0604030504040204" pitchFamily="50" charset="-128"/>
              </a:rPr>
              <a:t>④需給調整市場</a:t>
            </a:r>
            <a:r>
              <a:rPr kumimoji="1" lang="en-US" altLang="ja-JP" sz="1000">
                <a:latin typeface="Meiryo UI" panose="020B0604030504040204" pitchFamily="50" charset="-128"/>
                <a:ea typeface="Meiryo UI" panose="020B0604030504040204" pitchFamily="50" charset="-128"/>
              </a:rPr>
              <a:t>(</a:t>
            </a:r>
            <a:r>
              <a:rPr kumimoji="1" lang="ja-JP" altLang="en-US" sz="1000">
                <a:latin typeface="Meiryo UI" panose="020B0604030504040204" pitchFamily="50" charset="-128"/>
                <a:ea typeface="Meiryo UI" panose="020B0604030504040204" pitchFamily="50" charset="-128"/>
              </a:rPr>
              <a:t>一次</a:t>
            </a:r>
            <a:r>
              <a:rPr kumimoji="1" lang="en-US" altLang="ja-JP" sz="1000">
                <a:latin typeface="Meiryo UI" panose="020B0604030504040204" pitchFamily="50" charset="-128"/>
                <a:ea typeface="Meiryo UI" panose="020B0604030504040204" pitchFamily="50" charset="-128"/>
              </a:rPr>
              <a:t>)</a:t>
            </a:r>
          </a:p>
          <a:p>
            <a:r>
              <a:rPr kumimoji="1" lang="ja-JP" altLang="en-US" sz="1000">
                <a:latin typeface="Meiryo UI" panose="020B0604030504040204" pitchFamily="50" charset="-128"/>
                <a:ea typeface="Meiryo UI" panose="020B0604030504040204" pitchFamily="50" charset="-128"/>
              </a:rPr>
              <a:t>　１０００</a:t>
            </a:r>
            <a:r>
              <a:rPr kumimoji="1" lang="en-US" altLang="ja-JP" sz="1000">
                <a:latin typeface="Meiryo UI" panose="020B0604030504040204" pitchFamily="50" charset="-128"/>
                <a:ea typeface="Meiryo UI" panose="020B0604030504040204" pitchFamily="50" charset="-128"/>
              </a:rPr>
              <a:t>kW</a:t>
            </a:r>
          </a:p>
        </p:txBody>
      </p:sp>
      <p:cxnSp>
        <p:nvCxnSpPr>
          <p:cNvPr id="22" name="直線矢印コネクタ 21">
            <a:extLst>
              <a:ext uri="{FF2B5EF4-FFF2-40B4-BE49-F238E27FC236}">
                <a16:creationId xmlns:a16="http://schemas.microsoft.com/office/drawing/2014/main" id="{C76937B1-DFD7-4498-A6F6-43C44B18560E}"/>
              </a:ext>
            </a:extLst>
          </p:cNvPr>
          <p:cNvCxnSpPr>
            <a:cxnSpLocks/>
          </p:cNvCxnSpPr>
          <p:nvPr/>
        </p:nvCxnSpPr>
        <p:spPr>
          <a:xfrm>
            <a:off x="1935643" y="6242600"/>
            <a:ext cx="2994146" cy="0"/>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630609A4-DCCA-38A9-2A36-BAC98835EBD3}"/>
              </a:ext>
            </a:extLst>
          </p:cNvPr>
          <p:cNvSpPr txBox="1"/>
          <p:nvPr/>
        </p:nvSpPr>
        <p:spPr>
          <a:xfrm rot="16200000">
            <a:off x="1530403" y="4911915"/>
            <a:ext cx="595035" cy="215444"/>
          </a:xfrm>
          <a:prstGeom prst="rect">
            <a:avLst/>
          </a:prstGeom>
          <a:noFill/>
        </p:spPr>
        <p:txBody>
          <a:bodyPr wrap="square" rtlCol="0">
            <a:spAutoFit/>
          </a:bodyPr>
          <a:lstStyle/>
          <a:p>
            <a:r>
              <a:rPr kumimoji="1" lang="ja-JP" altLang="en-US" sz="800">
                <a:latin typeface="Meiryo UI" panose="020B0604030504040204" pitchFamily="50" charset="-128"/>
                <a:ea typeface="Meiryo UI" panose="020B0604030504040204" pitchFamily="50" charset="-128"/>
              </a:rPr>
              <a:t>定格出力</a:t>
            </a:r>
          </a:p>
        </p:txBody>
      </p:sp>
      <p:sp>
        <p:nvSpPr>
          <p:cNvPr id="24" name="テキスト ボックス 23">
            <a:extLst>
              <a:ext uri="{FF2B5EF4-FFF2-40B4-BE49-F238E27FC236}">
                <a16:creationId xmlns:a16="http://schemas.microsoft.com/office/drawing/2014/main" id="{25A17E2D-55E3-396A-EACE-4DB88A6B7C69}"/>
              </a:ext>
            </a:extLst>
          </p:cNvPr>
          <p:cNvSpPr txBox="1"/>
          <p:nvPr/>
        </p:nvSpPr>
        <p:spPr>
          <a:xfrm>
            <a:off x="4496954" y="5378303"/>
            <a:ext cx="1137429" cy="830997"/>
          </a:xfrm>
          <a:prstGeom prst="rect">
            <a:avLst/>
          </a:prstGeom>
          <a:noFill/>
        </p:spPr>
        <p:txBody>
          <a:bodyPr vert="horz" wrap="square" rtlCol="0">
            <a:spAutoFit/>
          </a:bodyPr>
          <a:lstStyle/>
          <a:p>
            <a:r>
              <a:rPr kumimoji="1" lang="ja-JP" altLang="en-US" sz="1000">
                <a:latin typeface="Meiryo UI" panose="020B0604030504040204" pitchFamily="50" charset="-128"/>
                <a:ea typeface="Meiryo UI" panose="020B0604030504040204" pitchFamily="50" charset="-128"/>
              </a:rPr>
              <a:t>⑥デマンド</a:t>
            </a:r>
            <a:endParaRPr kumimoji="1" lang="en-US" altLang="ja-JP" sz="1000">
              <a:latin typeface="Meiryo UI" panose="020B0604030504040204" pitchFamily="50" charset="-128"/>
              <a:ea typeface="Meiryo UI" panose="020B0604030504040204" pitchFamily="50" charset="-128"/>
            </a:endParaRPr>
          </a:p>
          <a:p>
            <a:r>
              <a:rPr kumimoji="1" lang="ja-JP" altLang="en-US" sz="1000">
                <a:latin typeface="Meiryo UI" panose="020B0604030504040204" pitchFamily="50" charset="-128"/>
                <a:ea typeface="Meiryo UI" panose="020B0604030504040204" pitchFamily="50" charset="-128"/>
              </a:rPr>
              <a:t>　抑制</a:t>
            </a:r>
            <a:endParaRPr kumimoji="1" lang="en-US" altLang="ja-JP" sz="1000">
              <a:latin typeface="Meiryo UI" panose="020B0604030504040204" pitchFamily="50" charset="-128"/>
              <a:ea typeface="Meiryo UI" panose="020B0604030504040204" pitchFamily="50" charset="-128"/>
            </a:endParaRPr>
          </a:p>
          <a:p>
            <a:r>
              <a:rPr kumimoji="1" lang="ja-JP" altLang="en-US" sz="1000">
                <a:solidFill>
                  <a:srgbClr val="FF0000"/>
                </a:solidFill>
                <a:latin typeface="Meiryo UI" panose="020B0604030504040204" pitchFamily="50" charset="-128"/>
                <a:ea typeface="Meiryo UI" panose="020B0604030504040204" pitchFamily="50" charset="-128"/>
              </a:rPr>
              <a:t>　</a:t>
            </a:r>
            <a:r>
              <a:rPr kumimoji="1" lang="en-US" altLang="ja-JP" sz="800">
                <a:solidFill>
                  <a:srgbClr val="FF0000"/>
                </a:solidFill>
                <a:latin typeface="Meiryo UI" panose="020B0604030504040204" pitchFamily="50" charset="-128"/>
                <a:ea typeface="Meiryo UI" panose="020B0604030504040204" pitchFamily="50" charset="-128"/>
              </a:rPr>
              <a:t>(</a:t>
            </a:r>
            <a:r>
              <a:rPr kumimoji="1" lang="ja-JP" altLang="en-US" sz="800">
                <a:solidFill>
                  <a:srgbClr val="FF0000"/>
                </a:solidFill>
                <a:latin typeface="Meiryo UI" panose="020B0604030504040204" pitchFamily="50" charset="-128"/>
                <a:ea typeface="Meiryo UI" panose="020B0604030504040204" pitchFamily="50" charset="-128"/>
              </a:rPr>
              <a:t>用途不適の</a:t>
            </a:r>
            <a:endParaRPr kumimoji="1" lang="en-US" altLang="ja-JP" sz="800">
              <a:solidFill>
                <a:srgbClr val="FF0000"/>
              </a:solidFill>
              <a:latin typeface="Meiryo UI" panose="020B0604030504040204" pitchFamily="50" charset="-128"/>
              <a:ea typeface="Meiryo UI" panose="020B0604030504040204" pitchFamily="50" charset="-128"/>
            </a:endParaRPr>
          </a:p>
          <a:p>
            <a:r>
              <a:rPr kumimoji="1" lang="ja-JP" altLang="en-US" sz="800">
                <a:solidFill>
                  <a:srgbClr val="FF0000"/>
                </a:solidFill>
                <a:latin typeface="Meiryo UI" panose="020B0604030504040204" pitchFamily="50" charset="-128"/>
                <a:ea typeface="Meiryo UI" panose="020B0604030504040204" pitchFamily="50" charset="-128"/>
              </a:rPr>
              <a:t>　ため除外</a:t>
            </a:r>
            <a:r>
              <a:rPr kumimoji="1" lang="en-US" altLang="ja-JP" sz="800">
                <a:solidFill>
                  <a:srgbClr val="FF0000"/>
                </a:solidFill>
                <a:latin typeface="Meiryo UI" panose="020B0604030504040204" pitchFamily="50" charset="-128"/>
                <a:ea typeface="Meiryo UI" panose="020B0604030504040204" pitchFamily="50" charset="-128"/>
              </a:rPr>
              <a:t>)</a:t>
            </a:r>
            <a:endParaRPr kumimoji="1" lang="en-US" altLang="ja-JP" sz="1000">
              <a:solidFill>
                <a:srgbClr val="FF0000"/>
              </a:solidFill>
              <a:latin typeface="Meiryo UI" panose="020B0604030504040204" pitchFamily="50" charset="-128"/>
              <a:ea typeface="Meiryo UI" panose="020B0604030504040204" pitchFamily="50" charset="-128"/>
            </a:endParaRPr>
          </a:p>
          <a:p>
            <a:r>
              <a:rPr kumimoji="1" lang="ja-JP" altLang="en-US" sz="1000">
                <a:latin typeface="Meiryo UI" panose="020B0604030504040204" pitchFamily="50" charset="-128"/>
                <a:ea typeface="Meiryo UI" panose="020B0604030504040204" pitchFamily="50" charset="-128"/>
              </a:rPr>
              <a:t>　</a:t>
            </a:r>
            <a:r>
              <a:rPr kumimoji="1" lang="en-US" altLang="ja-JP" sz="1000">
                <a:latin typeface="Meiryo UI" panose="020B0604030504040204" pitchFamily="50" charset="-128"/>
                <a:ea typeface="Meiryo UI" panose="020B0604030504040204" pitchFamily="50" charset="-128"/>
              </a:rPr>
              <a:t>200kW</a:t>
            </a:r>
          </a:p>
        </p:txBody>
      </p:sp>
      <p:sp>
        <p:nvSpPr>
          <p:cNvPr id="25" name="左中かっこ 24">
            <a:extLst>
              <a:ext uri="{FF2B5EF4-FFF2-40B4-BE49-F238E27FC236}">
                <a16:creationId xmlns:a16="http://schemas.microsoft.com/office/drawing/2014/main" id="{9A4F18D2-9D96-7927-166D-7A8B865A3EBA}"/>
              </a:ext>
            </a:extLst>
          </p:cNvPr>
          <p:cNvSpPr/>
          <p:nvPr/>
        </p:nvSpPr>
        <p:spPr>
          <a:xfrm flipH="1">
            <a:off x="4221673" y="5564001"/>
            <a:ext cx="73962" cy="61200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27" name="直線コネクタ 26">
            <a:extLst>
              <a:ext uri="{FF2B5EF4-FFF2-40B4-BE49-F238E27FC236}">
                <a16:creationId xmlns:a16="http://schemas.microsoft.com/office/drawing/2014/main" id="{BFB7D934-98FF-0FAE-BB3B-E7D59B7FF049}"/>
              </a:ext>
            </a:extLst>
          </p:cNvPr>
          <p:cNvCxnSpPr>
            <a:cxnSpLocks/>
          </p:cNvCxnSpPr>
          <p:nvPr/>
        </p:nvCxnSpPr>
        <p:spPr>
          <a:xfrm>
            <a:off x="3970201" y="3905392"/>
            <a:ext cx="1404219"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8" name="左中かっこ 27">
            <a:extLst>
              <a:ext uri="{FF2B5EF4-FFF2-40B4-BE49-F238E27FC236}">
                <a16:creationId xmlns:a16="http://schemas.microsoft.com/office/drawing/2014/main" id="{7F318624-843A-B0C8-AA2C-AA2B62BF29F1}"/>
              </a:ext>
            </a:extLst>
          </p:cNvPr>
          <p:cNvSpPr/>
          <p:nvPr/>
        </p:nvSpPr>
        <p:spPr>
          <a:xfrm flipH="1">
            <a:off x="5374419" y="3905392"/>
            <a:ext cx="168679" cy="2270484"/>
          </a:xfrm>
          <a:prstGeom prst="leftBrace">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0" name="テキスト ボックス 29">
            <a:extLst>
              <a:ext uri="{FF2B5EF4-FFF2-40B4-BE49-F238E27FC236}">
                <a16:creationId xmlns:a16="http://schemas.microsoft.com/office/drawing/2014/main" id="{38F320CB-6712-816A-A11E-D6FD859B4D6C}"/>
              </a:ext>
            </a:extLst>
          </p:cNvPr>
          <p:cNvSpPr txBox="1"/>
          <p:nvPr/>
        </p:nvSpPr>
        <p:spPr>
          <a:xfrm>
            <a:off x="5559375" y="4659035"/>
            <a:ext cx="954108" cy="400110"/>
          </a:xfrm>
          <a:prstGeom prst="rect">
            <a:avLst/>
          </a:prstGeom>
          <a:solidFill>
            <a:schemeClr val="bg1"/>
          </a:solidFill>
          <a:ln>
            <a:solidFill>
              <a:srgbClr val="FF0000"/>
            </a:solidFill>
          </a:ln>
        </p:spPr>
        <p:txBody>
          <a:bodyPr wrap="none" rtlCol="0">
            <a:spAutoFit/>
          </a:bodyPr>
          <a:lstStyle/>
          <a:p>
            <a:pPr algn="ctr"/>
            <a:r>
              <a:rPr kumimoji="1" lang="ja-JP" altLang="en-US" sz="1000" b="1">
                <a:solidFill>
                  <a:srgbClr val="FF0000"/>
                </a:solidFill>
                <a:latin typeface="Meiryo UI" panose="020B0604030504040204" pitchFamily="50" charset="-128"/>
                <a:ea typeface="Meiryo UI" panose="020B0604030504040204" pitchFamily="50" charset="-128"/>
              </a:rPr>
              <a:t>最大受電電力</a:t>
            </a:r>
            <a:endParaRPr kumimoji="1" lang="en-US" altLang="ja-JP" sz="1000" b="1">
              <a:solidFill>
                <a:srgbClr val="FF0000"/>
              </a:solidFill>
              <a:latin typeface="Meiryo UI" panose="020B0604030504040204" pitchFamily="50" charset="-128"/>
              <a:ea typeface="Meiryo UI" panose="020B0604030504040204" pitchFamily="50" charset="-128"/>
            </a:endParaRPr>
          </a:p>
          <a:p>
            <a:pPr algn="ctr"/>
            <a:r>
              <a:rPr kumimoji="1" lang="en-US" altLang="ja-JP" sz="1000" b="1">
                <a:solidFill>
                  <a:srgbClr val="FF0000"/>
                </a:solidFill>
                <a:latin typeface="Meiryo UI" panose="020B0604030504040204" pitchFamily="50" charset="-128"/>
                <a:ea typeface="Meiryo UI" panose="020B0604030504040204" pitchFamily="50" charset="-128"/>
              </a:rPr>
              <a:t>1,000kW</a:t>
            </a:r>
            <a:endParaRPr kumimoji="1" lang="ja-JP" altLang="en-US" sz="1000" b="1">
              <a:solidFill>
                <a:srgbClr val="FF0000"/>
              </a:solidFill>
              <a:latin typeface="Meiryo UI" panose="020B0604030504040204" pitchFamily="50" charset="-128"/>
              <a:ea typeface="Meiryo UI" panose="020B0604030504040204" pitchFamily="50" charset="-128"/>
            </a:endParaRPr>
          </a:p>
        </p:txBody>
      </p:sp>
      <p:sp>
        <p:nvSpPr>
          <p:cNvPr id="31" name="左中かっこ 30">
            <a:extLst>
              <a:ext uri="{FF2B5EF4-FFF2-40B4-BE49-F238E27FC236}">
                <a16:creationId xmlns:a16="http://schemas.microsoft.com/office/drawing/2014/main" id="{FA22FCCB-9716-98C2-B722-E340D39CC541}"/>
              </a:ext>
            </a:extLst>
          </p:cNvPr>
          <p:cNvSpPr/>
          <p:nvPr/>
        </p:nvSpPr>
        <p:spPr>
          <a:xfrm flipH="1">
            <a:off x="4233707" y="3908620"/>
            <a:ext cx="46688" cy="1615364"/>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2" name="テキスト ボックス 31">
            <a:extLst>
              <a:ext uri="{FF2B5EF4-FFF2-40B4-BE49-F238E27FC236}">
                <a16:creationId xmlns:a16="http://schemas.microsoft.com/office/drawing/2014/main" id="{13B82804-9D3A-5766-2FC5-3EA1CA960BC1}"/>
              </a:ext>
            </a:extLst>
          </p:cNvPr>
          <p:cNvSpPr txBox="1"/>
          <p:nvPr/>
        </p:nvSpPr>
        <p:spPr>
          <a:xfrm>
            <a:off x="4411872" y="4373509"/>
            <a:ext cx="945799" cy="646331"/>
          </a:xfrm>
          <a:prstGeom prst="rect">
            <a:avLst/>
          </a:prstGeom>
          <a:noFill/>
        </p:spPr>
        <p:txBody>
          <a:bodyPr wrap="square">
            <a:spAutoFit/>
          </a:bodyPr>
          <a:lstStyle/>
          <a:p>
            <a:pPr algn="ctr"/>
            <a:r>
              <a:rPr kumimoji="1" lang="ja-JP" altLang="en-US" sz="1000">
                <a:latin typeface="Meiryo UI" panose="020B0604030504040204" pitchFamily="50" charset="-128"/>
                <a:ea typeface="Meiryo UI" panose="020B0604030504040204" pitchFamily="50" charset="-128"/>
              </a:rPr>
              <a:t>①容量市場</a:t>
            </a:r>
            <a:endParaRPr kumimoji="1" lang="en-US" altLang="ja-JP" sz="1000">
              <a:latin typeface="Meiryo UI" panose="020B0604030504040204" pitchFamily="50" charset="-128"/>
              <a:ea typeface="Meiryo UI" panose="020B0604030504040204" pitchFamily="50" charset="-128"/>
            </a:endParaRPr>
          </a:p>
          <a:p>
            <a:pPr algn="ctr"/>
            <a:r>
              <a:rPr kumimoji="1" lang="en-US" altLang="ja-JP" sz="800">
                <a:solidFill>
                  <a:srgbClr val="FF0000"/>
                </a:solidFill>
                <a:latin typeface="Meiryo UI" panose="020B0604030504040204" pitchFamily="50" charset="-128"/>
                <a:ea typeface="Meiryo UI" panose="020B0604030504040204" pitchFamily="50" charset="-128"/>
              </a:rPr>
              <a:t>(</a:t>
            </a:r>
            <a:r>
              <a:rPr kumimoji="1" lang="ja-JP" altLang="en-US" sz="800">
                <a:solidFill>
                  <a:srgbClr val="FF0000"/>
                </a:solidFill>
                <a:latin typeface="Meiryo UI" panose="020B0604030504040204" pitchFamily="50" charset="-128"/>
                <a:ea typeface="Meiryo UI" panose="020B0604030504040204" pitchFamily="50" charset="-128"/>
              </a:rPr>
              <a:t>併用のため</a:t>
            </a:r>
            <a:endParaRPr kumimoji="1" lang="en-US" altLang="ja-JP" sz="800">
              <a:solidFill>
                <a:srgbClr val="FF0000"/>
              </a:solidFill>
              <a:latin typeface="Meiryo UI" panose="020B0604030504040204" pitchFamily="50" charset="-128"/>
              <a:ea typeface="Meiryo UI" panose="020B0604030504040204" pitchFamily="50" charset="-128"/>
            </a:endParaRPr>
          </a:p>
          <a:p>
            <a:pPr algn="ctr"/>
            <a:r>
              <a:rPr kumimoji="1" lang="ja-JP" altLang="en-US" sz="800">
                <a:solidFill>
                  <a:srgbClr val="FF0000"/>
                </a:solidFill>
                <a:latin typeface="Meiryo UI" panose="020B0604030504040204" pitchFamily="50" charset="-128"/>
                <a:ea typeface="Meiryo UI" panose="020B0604030504040204" pitchFamily="50" charset="-128"/>
              </a:rPr>
              <a:t>除外</a:t>
            </a:r>
            <a:r>
              <a:rPr kumimoji="1" lang="en-US" altLang="ja-JP" sz="800">
                <a:solidFill>
                  <a:srgbClr val="FF0000"/>
                </a:solidFill>
                <a:latin typeface="Meiryo UI" panose="020B0604030504040204" pitchFamily="50" charset="-128"/>
                <a:ea typeface="Meiryo UI" panose="020B0604030504040204" pitchFamily="50" charset="-128"/>
              </a:rPr>
              <a:t>)</a:t>
            </a:r>
            <a:endParaRPr kumimoji="1" lang="en-US" altLang="ja-JP" sz="1000">
              <a:solidFill>
                <a:srgbClr val="FF0000"/>
              </a:solidFill>
              <a:latin typeface="Meiryo UI" panose="020B0604030504040204" pitchFamily="50" charset="-128"/>
              <a:ea typeface="Meiryo UI" panose="020B0604030504040204" pitchFamily="50" charset="-128"/>
            </a:endParaRPr>
          </a:p>
          <a:p>
            <a:pPr algn="ctr"/>
            <a:r>
              <a:rPr kumimoji="1" lang="ja-JP" altLang="en-US" sz="1000">
                <a:latin typeface="Meiryo UI" panose="020B0604030504040204" pitchFamily="50" charset="-128"/>
                <a:ea typeface="Meiryo UI" panose="020B0604030504040204" pitchFamily="50" charset="-128"/>
              </a:rPr>
              <a:t>　</a:t>
            </a:r>
            <a:r>
              <a:rPr kumimoji="1" lang="en-US" altLang="ja-JP" sz="1000">
                <a:latin typeface="Meiryo UI" panose="020B0604030504040204" pitchFamily="50" charset="-128"/>
                <a:ea typeface="Meiryo UI" panose="020B0604030504040204" pitchFamily="50" charset="-128"/>
              </a:rPr>
              <a:t>800kW</a:t>
            </a:r>
          </a:p>
        </p:txBody>
      </p:sp>
      <p:sp>
        <p:nvSpPr>
          <p:cNvPr id="33" name="テキスト ボックス 32">
            <a:extLst>
              <a:ext uri="{FF2B5EF4-FFF2-40B4-BE49-F238E27FC236}">
                <a16:creationId xmlns:a16="http://schemas.microsoft.com/office/drawing/2014/main" id="{B4ED8D06-E353-1DC0-3E43-204A3F79102D}"/>
              </a:ext>
            </a:extLst>
          </p:cNvPr>
          <p:cNvSpPr txBox="1"/>
          <p:nvPr/>
        </p:nvSpPr>
        <p:spPr>
          <a:xfrm>
            <a:off x="2513166" y="3581382"/>
            <a:ext cx="1030584" cy="338554"/>
          </a:xfrm>
          <a:prstGeom prst="rect">
            <a:avLst/>
          </a:prstGeom>
          <a:noFill/>
        </p:spPr>
        <p:txBody>
          <a:bodyPr wrap="square">
            <a:spAutoFit/>
          </a:bodyPr>
          <a:lstStyle/>
          <a:p>
            <a:pPr algn="ctr"/>
            <a:r>
              <a:rPr kumimoji="1" lang="ja-JP" altLang="en-US" sz="800">
                <a:latin typeface="Meiryo UI" panose="020B0604030504040204" pitchFamily="50" charset="-128"/>
                <a:ea typeface="Meiryo UI" panose="020B0604030504040204" pitchFamily="50" charset="-128"/>
              </a:rPr>
              <a:t>定格出力</a:t>
            </a:r>
            <a:endParaRPr kumimoji="1" lang="en-US" altLang="ja-JP" sz="800">
              <a:latin typeface="Meiryo UI" panose="020B0604030504040204" pitchFamily="50" charset="-128"/>
              <a:ea typeface="Meiryo UI" panose="020B0604030504040204" pitchFamily="50" charset="-128"/>
            </a:endParaRPr>
          </a:p>
          <a:p>
            <a:pPr algn="ctr"/>
            <a:r>
              <a:rPr kumimoji="1" lang="ja-JP" altLang="en-US" sz="800">
                <a:latin typeface="Meiryo UI" panose="020B0604030504040204" pitchFamily="50" charset="-128"/>
                <a:ea typeface="Meiryo UI" panose="020B0604030504040204" pitchFamily="50" charset="-128"/>
              </a:rPr>
              <a:t>（</a:t>
            </a:r>
            <a:r>
              <a:rPr kumimoji="1" lang="en-US" altLang="ja-JP" sz="800">
                <a:latin typeface="Meiryo UI" panose="020B0604030504040204" pitchFamily="50" charset="-128"/>
                <a:ea typeface="Meiryo UI" panose="020B0604030504040204" pitchFamily="50" charset="-128"/>
              </a:rPr>
              <a:t>1,250kW</a:t>
            </a:r>
            <a:r>
              <a:rPr kumimoji="1" lang="ja-JP" altLang="en-US" sz="800">
                <a:latin typeface="Meiryo UI" panose="020B0604030504040204" pitchFamily="50" charset="-128"/>
                <a:ea typeface="Meiryo UI" panose="020B0604030504040204" pitchFamily="50" charset="-128"/>
              </a:rPr>
              <a:t>）</a:t>
            </a:r>
            <a:endParaRPr kumimoji="1" lang="en-US" altLang="ja-JP" sz="800">
              <a:latin typeface="Meiryo UI" panose="020B0604030504040204" pitchFamily="50" charset="-128"/>
              <a:ea typeface="Meiryo UI" panose="020B0604030504040204" pitchFamily="50" charset="-128"/>
            </a:endParaRPr>
          </a:p>
        </p:txBody>
      </p:sp>
      <p:cxnSp>
        <p:nvCxnSpPr>
          <p:cNvPr id="34" name="直線コネクタ 33">
            <a:extLst>
              <a:ext uri="{FF2B5EF4-FFF2-40B4-BE49-F238E27FC236}">
                <a16:creationId xmlns:a16="http://schemas.microsoft.com/office/drawing/2014/main" id="{215120F9-F863-C8D4-4015-7C9B623D8598}"/>
              </a:ext>
            </a:extLst>
          </p:cNvPr>
          <p:cNvCxnSpPr>
            <a:cxnSpLocks/>
          </p:cNvCxnSpPr>
          <p:nvPr/>
        </p:nvCxnSpPr>
        <p:spPr>
          <a:xfrm>
            <a:off x="4300119" y="6154953"/>
            <a:ext cx="1046145" cy="11912"/>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5" name="正方形/長方形 34">
            <a:extLst>
              <a:ext uri="{FF2B5EF4-FFF2-40B4-BE49-F238E27FC236}">
                <a16:creationId xmlns:a16="http://schemas.microsoft.com/office/drawing/2014/main" id="{5DEF5136-9E13-7884-E37B-90747143FE8F}"/>
              </a:ext>
            </a:extLst>
          </p:cNvPr>
          <p:cNvSpPr/>
          <p:nvPr/>
        </p:nvSpPr>
        <p:spPr>
          <a:xfrm>
            <a:off x="176955" y="2245328"/>
            <a:ext cx="8639999" cy="44200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A8F204FA-761B-365E-3E87-0B289572C5A8}"/>
              </a:ext>
            </a:extLst>
          </p:cNvPr>
          <p:cNvSpPr/>
          <p:nvPr/>
        </p:nvSpPr>
        <p:spPr>
          <a:xfrm>
            <a:off x="3019583" y="3898865"/>
            <a:ext cx="468000" cy="2268000"/>
          </a:xfrm>
          <a:prstGeom prst="rect">
            <a:avLst/>
          </a:prstGeom>
          <a:solidFill>
            <a:schemeClr val="accent2">
              <a:lumMod val="20000"/>
              <a:lumOff val="80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vert="eaVert" rtlCol="0" anchor="ctr"/>
          <a:lstStyle/>
          <a:p>
            <a:r>
              <a:rPr kumimoji="1" lang="ja-JP" altLang="en-US" sz="1000">
                <a:latin typeface="Meiryo UI" panose="020B0604030504040204" pitchFamily="50" charset="-128"/>
                <a:ea typeface="Meiryo UI" panose="020B0604030504040204" pitchFamily="50" charset="-128"/>
              </a:rPr>
              <a:t>③需給調整市場</a:t>
            </a:r>
            <a:r>
              <a:rPr kumimoji="1" lang="en-US" altLang="ja-JP" sz="1000">
                <a:latin typeface="Meiryo UI" panose="020B0604030504040204" pitchFamily="50" charset="-128"/>
                <a:ea typeface="Meiryo UI" panose="020B0604030504040204" pitchFamily="50" charset="-128"/>
              </a:rPr>
              <a:t>(</a:t>
            </a:r>
            <a:r>
              <a:rPr kumimoji="1" lang="ja-JP" altLang="en-US" sz="1000">
                <a:latin typeface="Meiryo UI" panose="020B0604030504040204" pitchFamily="50" charset="-128"/>
                <a:ea typeface="Meiryo UI" panose="020B0604030504040204" pitchFamily="50" charset="-128"/>
              </a:rPr>
              <a:t>三次②</a:t>
            </a:r>
            <a:r>
              <a:rPr kumimoji="1" lang="en-US" altLang="ja-JP" sz="1000">
                <a:latin typeface="Meiryo UI" panose="020B0604030504040204" pitchFamily="50" charset="-128"/>
                <a:ea typeface="Meiryo UI" panose="020B0604030504040204" pitchFamily="50" charset="-128"/>
              </a:rPr>
              <a:t>)</a:t>
            </a:r>
          </a:p>
          <a:p>
            <a:r>
              <a:rPr kumimoji="1" lang="ja-JP" altLang="en-US" sz="1000">
                <a:latin typeface="Meiryo UI" panose="020B0604030504040204" pitchFamily="50" charset="-128"/>
                <a:ea typeface="Meiryo UI" panose="020B0604030504040204" pitchFamily="50" charset="-128"/>
              </a:rPr>
              <a:t>　１０００</a:t>
            </a:r>
            <a:r>
              <a:rPr kumimoji="1" lang="en-US" altLang="ja-JP" sz="1000">
                <a:latin typeface="Meiryo UI" panose="020B0604030504040204" pitchFamily="50" charset="-128"/>
                <a:ea typeface="Meiryo UI" panose="020B0604030504040204" pitchFamily="50" charset="-128"/>
              </a:rPr>
              <a:t>kW</a:t>
            </a:r>
          </a:p>
        </p:txBody>
      </p:sp>
      <p:sp>
        <p:nvSpPr>
          <p:cNvPr id="37" name="正方形/長方形 36">
            <a:extLst>
              <a:ext uri="{FF2B5EF4-FFF2-40B4-BE49-F238E27FC236}">
                <a16:creationId xmlns:a16="http://schemas.microsoft.com/office/drawing/2014/main" id="{567D91FF-DAB6-BA8B-F68E-599B3C2DAF1E}"/>
              </a:ext>
            </a:extLst>
          </p:cNvPr>
          <p:cNvSpPr/>
          <p:nvPr/>
        </p:nvSpPr>
        <p:spPr>
          <a:xfrm>
            <a:off x="2046533" y="3898865"/>
            <a:ext cx="468000" cy="2268000"/>
          </a:xfrm>
          <a:prstGeom prst="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nchorCtr="0"/>
          <a:lstStyle/>
          <a:p>
            <a:r>
              <a:rPr kumimoji="1" lang="ja-JP" altLang="en-US" sz="1000">
                <a:solidFill>
                  <a:schemeClr val="tx1"/>
                </a:solidFill>
                <a:latin typeface="Meiryo UI" panose="020B0604030504040204" pitchFamily="50" charset="-128"/>
                <a:ea typeface="Meiryo UI" panose="020B0604030504040204" pitchFamily="50" charset="-128"/>
              </a:rPr>
              <a:t>②卸電力市場</a:t>
            </a:r>
            <a:endParaRPr kumimoji="1" lang="en-US" altLang="ja-JP" sz="1000">
              <a:solidFill>
                <a:schemeClr val="tx1"/>
              </a:solidFill>
              <a:latin typeface="Meiryo UI" panose="020B0604030504040204" pitchFamily="50" charset="-128"/>
              <a:ea typeface="Meiryo UI" panose="020B0604030504040204" pitchFamily="50" charset="-128"/>
            </a:endParaRPr>
          </a:p>
          <a:p>
            <a:r>
              <a:rPr kumimoji="1" lang="ja-JP" altLang="en-US" sz="1000">
                <a:solidFill>
                  <a:schemeClr val="tx1"/>
                </a:solidFill>
                <a:latin typeface="Meiryo UI" panose="020B0604030504040204" pitchFamily="50" charset="-128"/>
                <a:ea typeface="Meiryo UI" panose="020B0604030504040204" pitchFamily="50" charset="-128"/>
              </a:rPr>
              <a:t>　１０００</a:t>
            </a:r>
            <a:r>
              <a:rPr kumimoji="1" lang="en-US" altLang="ja-JP" sz="1000">
                <a:solidFill>
                  <a:schemeClr val="tx1"/>
                </a:solidFill>
                <a:latin typeface="Meiryo UI" panose="020B0604030504040204" pitchFamily="50" charset="-128"/>
                <a:ea typeface="Meiryo UI" panose="020B0604030504040204" pitchFamily="50" charset="-128"/>
              </a:rPr>
              <a:t>kW</a:t>
            </a:r>
          </a:p>
        </p:txBody>
      </p:sp>
      <p:sp>
        <p:nvSpPr>
          <p:cNvPr id="39" name="正方形/長方形 38">
            <a:extLst>
              <a:ext uri="{FF2B5EF4-FFF2-40B4-BE49-F238E27FC236}">
                <a16:creationId xmlns:a16="http://schemas.microsoft.com/office/drawing/2014/main" id="{5213437D-20D0-1AC9-8C3E-178015C65847}"/>
              </a:ext>
            </a:extLst>
          </p:cNvPr>
          <p:cNvSpPr/>
          <p:nvPr/>
        </p:nvSpPr>
        <p:spPr>
          <a:xfrm>
            <a:off x="2533058" y="3898865"/>
            <a:ext cx="468000" cy="2268000"/>
          </a:xfrm>
          <a:prstGeom prst="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nchorCtr="0"/>
          <a:lstStyle/>
          <a:p>
            <a:r>
              <a:rPr kumimoji="1" lang="ja-JP" altLang="en-US" sz="1000">
                <a:solidFill>
                  <a:schemeClr val="tx1"/>
                </a:solidFill>
                <a:latin typeface="Meiryo UI" panose="020B0604030504040204" pitchFamily="50" charset="-128"/>
                <a:ea typeface="Meiryo UI" panose="020B0604030504040204" pitchFamily="50" charset="-128"/>
              </a:rPr>
              <a:t>⑤インバランス抑制</a:t>
            </a:r>
            <a:endParaRPr kumimoji="1" lang="en-US" altLang="ja-JP" sz="1000">
              <a:solidFill>
                <a:schemeClr val="tx1"/>
              </a:solidFill>
              <a:latin typeface="Meiryo UI" panose="020B0604030504040204" pitchFamily="50" charset="-128"/>
              <a:ea typeface="Meiryo UI" panose="020B0604030504040204" pitchFamily="50" charset="-128"/>
            </a:endParaRPr>
          </a:p>
          <a:p>
            <a:r>
              <a:rPr kumimoji="1" lang="ja-JP" altLang="en-US" sz="1000">
                <a:solidFill>
                  <a:schemeClr val="tx1"/>
                </a:solidFill>
                <a:latin typeface="Meiryo UI" panose="020B0604030504040204" pitchFamily="50" charset="-128"/>
                <a:ea typeface="Meiryo UI" panose="020B0604030504040204" pitchFamily="50" charset="-128"/>
              </a:rPr>
              <a:t>　１０００</a:t>
            </a:r>
            <a:r>
              <a:rPr kumimoji="1" lang="en-US" altLang="ja-JP" sz="1000">
                <a:solidFill>
                  <a:schemeClr val="tx1"/>
                </a:solidFill>
                <a:latin typeface="Meiryo UI" panose="020B0604030504040204" pitchFamily="50" charset="-128"/>
                <a:ea typeface="Meiryo UI" panose="020B0604030504040204" pitchFamily="50" charset="-128"/>
              </a:rPr>
              <a:t>KW</a:t>
            </a:r>
          </a:p>
        </p:txBody>
      </p:sp>
      <p:sp>
        <p:nvSpPr>
          <p:cNvPr id="40" name="正方形/長方形 39">
            <a:extLst>
              <a:ext uri="{FF2B5EF4-FFF2-40B4-BE49-F238E27FC236}">
                <a16:creationId xmlns:a16="http://schemas.microsoft.com/office/drawing/2014/main" id="{32A6B380-7BC3-3ECE-F530-2B075E2660D0}"/>
              </a:ext>
            </a:extLst>
          </p:cNvPr>
          <p:cNvSpPr/>
          <p:nvPr/>
        </p:nvSpPr>
        <p:spPr>
          <a:xfrm>
            <a:off x="2038361" y="5528283"/>
            <a:ext cx="1986584" cy="630337"/>
          </a:xfrm>
          <a:prstGeom prst="rect">
            <a:avLst/>
          </a:prstGeom>
          <a:solidFill>
            <a:schemeClr val="bg1">
              <a:lumMod val="65000"/>
              <a:alpha val="44000"/>
            </a:schemeClr>
          </a:solidFill>
        </p:spPr>
        <p:style>
          <a:lnRef idx="1">
            <a:schemeClr val="dk1"/>
          </a:lnRef>
          <a:fillRef idx="2">
            <a:schemeClr val="dk1"/>
          </a:fillRef>
          <a:effectRef idx="1">
            <a:schemeClr val="dk1"/>
          </a:effectRef>
          <a:fontRef idx="minor">
            <a:schemeClr val="dk1"/>
          </a:fontRef>
        </p:style>
        <p:txBody>
          <a:bodyPr rtlCol="0" anchor="t"/>
          <a:lstStyle/>
          <a:p>
            <a:pPr algn="r"/>
            <a:endParaRPr kumimoji="1" lang="ja-JP" altLang="en-US" sz="1400"/>
          </a:p>
        </p:txBody>
      </p:sp>
      <p:sp>
        <p:nvSpPr>
          <p:cNvPr id="4" name="タイトル 1">
            <a:extLst>
              <a:ext uri="{FF2B5EF4-FFF2-40B4-BE49-F238E27FC236}">
                <a16:creationId xmlns:a16="http://schemas.microsoft.com/office/drawing/2014/main" id="{1323610B-C69B-C91B-9E09-C662A5EEA295}"/>
              </a:ext>
            </a:extLst>
          </p:cNvPr>
          <p:cNvSpPr txBox="1">
            <a:spLocks/>
          </p:cNvSpPr>
          <p:nvPr/>
        </p:nvSpPr>
        <p:spPr>
          <a:xfrm>
            <a:off x="176954" y="232728"/>
            <a:ext cx="8640000" cy="540000"/>
          </a:xfrm>
          <a:prstGeom prst="rect">
            <a:avLst/>
          </a:prstGeom>
          <a:ln>
            <a:noFill/>
          </a:ln>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eiryo UI" panose="020B0604030504040204" pitchFamily="50" charset="-128"/>
                <a:ea typeface="Meiryo UI" panose="020B0604030504040204" pitchFamily="50" charset="-128"/>
                <a:cs typeface="+mj-cs"/>
              </a:defRPr>
            </a:lvl1pPr>
          </a:lstStyle>
          <a:p>
            <a:r>
              <a:rPr lang="ja-JP" altLang="en-US"/>
              <a:t>５．ビジネスモデルの構造</a:t>
            </a:r>
          </a:p>
        </p:txBody>
      </p:sp>
      <p:sp>
        <p:nvSpPr>
          <p:cNvPr id="7" name="テキスト ボックス 6">
            <a:extLst>
              <a:ext uri="{FF2B5EF4-FFF2-40B4-BE49-F238E27FC236}">
                <a16:creationId xmlns:a16="http://schemas.microsoft.com/office/drawing/2014/main" id="{04EEAB04-74DB-17B5-DA5F-FB4137FD161A}"/>
              </a:ext>
            </a:extLst>
          </p:cNvPr>
          <p:cNvSpPr txBox="1"/>
          <p:nvPr/>
        </p:nvSpPr>
        <p:spPr>
          <a:xfrm>
            <a:off x="178206" y="763291"/>
            <a:ext cx="6287088" cy="400110"/>
          </a:xfrm>
          <a:prstGeom prst="rect">
            <a:avLst/>
          </a:prstGeom>
          <a:noFill/>
        </p:spPr>
        <p:txBody>
          <a:bodyPr wrap="squar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１</a:t>
            </a:r>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 </a:t>
            </a:r>
            <a:r>
              <a:rPr kumimoji="1" lang="ja-JP" altLang="en-US" sz="2000" b="1">
                <a:solidFill>
                  <a:sysClr val="windowText" lastClr="000000"/>
                </a:solidFill>
                <a:latin typeface="Meiryo UI" panose="020B0604030504040204" pitchFamily="50" charset="-128"/>
                <a:ea typeface="Meiryo UI" panose="020B0604030504040204" pitchFamily="50" charset="-128"/>
              </a:rPr>
              <a:t>補助対象設備の用途　</a:t>
            </a:r>
            <a:r>
              <a:rPr kumimoji="1" lang="en-US" altLang="ja-JP" sz="2000" b="1">
                <a:solidFill>
                  <a:sysClr val="windowText" lastClr="000000"/>
                </a:solidFill>
                <a:latin typeface="Meiryo UI" panose="020B0604030504040204" pitchFamily="50" charset="-128"/>
                <a:ea typeface="Meiryo UI" panose="020B0604030504040204" pitchFamily="50" charset="-128"/>
              </a:rPr>
              <a:t>A.</a:t>
            </a:r>
            <a:r>
              <a:rPr kumimoji="1" lang="ja-JP" altLang="en-US" sz="2000" b="1">
                <a:solidFill>
                  <a:sysClr val="windowText" lastClr="000000"/>
                </a:solidFill>
                <a:latin typeface="Meiryo UI" panose="020B0604030504040204" pitchFamily="50" charset="-128"/>
                <a:ea typeface="Meiryo UI" panose="020B0604030504040204" pitchFamily="50" charset="-128"/>
              </a:rPr>
              <a:t>概要（用途、関係図）</a:t>
            </a:r>
            <a:endParaRPr kumimoji="1" lang="en-US" altLang="ja-JP" sz="2000" b="1">
              <a:solidFill>
                <a:sysClr val="windowText" lastClr="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253348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E3E89C-05A6-D07D-2A62-A3284B057943}"/>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334999CE-A350-34E0-1904-6BC2339C6BE8}"/>
              </a:ext>
            </a:extLst>
          </p:cNvPr>
          <p:cNvSpPr>
            <a:spLocks noGrp="1"/>
          </p:cNvSpPr>
          <p:nvPr>
            <p:ph type="title"/>
          </p:nvPr>
        </p:nvSpPr>
        <p:spPr>
          <a:xfrm>
            <a:off x="178206" y="202622"/>
            <a:ext cx="8640000" cy="540000"/>
          </a:xfrm>
          <a:ln>
            <a:noFill/>
          </a:ln>
        </p:spPr>
        <p:txBody>
          <a:bodyPr>
            <a:normAutofit/>
          </a:bodyPr>
          <a:lstStyle/>
          <a:p>
            <a:r>
              <a:rPr lang="ja-JP" altLang="en-US"/>
              <a:t>５．ビジネスモデルの構造</a:t>
            </a:r>
            <a:endParaRPr kumimoji="1" lang="ja-JP" altLang="en-US"/>
          </a:p>
        </p:txBody>
      </p:sp>
      <p:sp>
        <p:nvSpPr>
          <p:cNvPr id="162" name="正方形/長方形 161">
            <a:extLst>
              <a:ext uri="{FF2B5EF4-FFF2-40B4-BE49-F238E27FC236}">
                <a16:creationId xmlns:a16="http://schemas.microsoft.com/office/drawing/2014/main" id="{38137FB9-31E4-366F-919F-3C229FC41E79}"/>
              </a:ext>
            </a:extLst>
          </p:cNvPr>
          <p:cNvSpPr/>
          <p:nvPr/>
        </p:nvSpPr>
        <p:spPr>
          <a:xfrm>
            <a:off x="178206" y="1871878"/>
            <a:ext cx="8640000" cy="47835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DA921771-47C5-8EB5-CDA4-4516F12D149F}"/>
              </a:ext>
            </a:extLst>
          </p:cNvPr>
          <p:cNvSpPr txBox="1"/>
          <p:nvPr/>
        </p:nvSpPr>
        <p:spPr>
          <a:xfrm>
            <a:off x="178206" y="1184070"/>
            <a:ext cx="8640000" cy="461665"/>
          </a:xfrm>
          <a:prstGeom prst="rect">
            <a:avLst/>
          </a:prstGeom>
          <a:solidFill>
            <a:schemeClr val="accent3">
              <a:lumMod val="20000"/>
              <a:lumOff val="80000"/>
            </a:schemeClr>
          </a:solidFill>
        </p:spPr>
        <p:txBody>
          <a:bodyPr wrap="square" rtlCol="0">
            <a:spAutoFit/>
          </a:bodyPr>
          <a:lstStyle/>
          <a:p>
            <a:pPr marL="108000" indent="-108000">
              <a:buFont typeface="Arial" panose="020B0604020202020204" pitchFamily="34" charset="0"/>
              <a:buChar char="•"/>
            </a:pPr>
            <a:r>
              <a:rPr kumimoji="1" lang="ja-JP" altLang="en-US" sz="1200">
                <a:latin typeface="Meiryo UI" panose="020B0604030504040204" pitchFamily="50" charset="-128"/>
                <a:ea typeface="Meiryo UI" panose="020B0604030504040204" pitchFamily="50" charset="-128"/>
              </a:rPr>
              <a:t>このページは、黄色箇所に数字を入れ、他の箇所は変更しないこと。</a:t>
            </a:r>
            <a:endParaRPr kumimoji="1" lang="en-US" altLang="ja-JP" sz="1200">
              <a:latin typeface="Meiryo UI" panose="020B0604030504040204" pitchFamily="50" charset="-128"/>
              <a:ea typeface="Meiryo UI" panose="020B0604030504040204" pitchFamily="50" charset="-128"/>
            </a:endParaRPr>
          </a:p>
          <a:p>
            <a:pPr marL="108000" indent="-108000">
              <a:buFont typeface="Arial" panose="020B0604020202020204" pitchFamily="34" charset="0"/>
              <a:buChar char="•"/>
            </a:pPr>
            <a:r>
              <a:rPr kumimoji="1" lang="ja-JP" altLang="en-US" sz="1200">
                <a:latin typeface="Meiryo UI" panose="020B0604030504040204" pitchFamily="50" charset="-128"/>
                <a:ea typeface="Meiryo UI" panose="020B0604030504040204" pitchFamily="50" charset="-128"/>
              </a:rPr>
              <a:t>値の根拠等は次のページに記載してもよい。</a:t>
            </a:r>
            <a:endParaRPr kumimoji="1" lang="en-US" altLang="ja-JP" sz="1200">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A2AFE9C3-DF39-2612-11BC-87060EBEEF02}"/>
              </a:ext>
            </a:extLst>
          </p:cNvPr>
          <p:cNvSpPr txBox="1"/>
          <p:nvPr/>
        </p:nvSpPr>
        <p:spPr>
          <a:xfrm>
            <a:off x="6192000" y="0"/>
            <a:ext cx="2952000" cy="360000"/>
          </a:xfrm>
          <a:prstGeom prst="rect">
            <a:avLst/>
          </a:prstGeom>
          <a:solidFill>
            <a:srgbClr val="00B050"/>
          </a:solidFill>
          <a:ln>
            <a:solidFill>
              <a:srgbClr val="00B050"/>
            </a:solidFill>
          </a:ln>
        </p:spPr>
        <p:txBody>
          <a:bodyPr wrap="square" rtlCol="0">
            <a:spAutoFit/>
          </a:bodyPr>
          <a:lstStyle/>
          <a:p>
            <a:r>
              <a:rPr kumimoji="1" lang="ja-JP" altLang="en-US" b="1">
                <a:solidFill>
                  <a:schemeClr val="bg1"/>
                </a:solidFill>
              </a:rPr>
              <a:t>蓄電システムの場合</a:t>
            </a:r>
          </a:p>
        </p:txBody>
      </p:sp>
      <p:sp>
        <p:nvSpPr>
          <p:cNvPr id="3" name="テキスト ボックス 2">
            <a:extLst>
              <a:ext uri="{FF2B5EF4-FFF2-40B4-BE49-F238E27FC236}">
                <a16:creationId xmlns:a16="http://schemas.microsoft.com/office/drawing/2014/main" id="{98EF1434-1AAA-575B-4180-DCD45D29D550}"/>
              </a:ext>
            </a:extLst>
          </p:cNvPr>
          <p:cNvSpPr txBox="1"/>
          <p:nvPr/>
        </p:nvSpPr>
        <p:spPr>
          <a:xfrm>
            <a:off x="178206" y="763291"/>
            <a:ext cx="6287088" cy="400110"/>
          </a:xfrm>
          <a:prstGeom prst="rect">
            <a:avLst/>
          </a:prstGeom>
          <a:noFill/>
        </p:spPr>
        <p:txBody>
          <a:bodyPr wrap="square" rtlCol="0">
            <a:spAutoFit/>
          </a:bodyPr>
          <a:lstStyle/>
          <a:p>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１</a:t>
            </a:r>
            <a:r>
              <a:rPr kumimoji="1" lang="en-US" altLang="ja-JP" sz="2000" b="1">
                <a:latin typeface="Meiryo UI" panose="020B0604030504040204" pitchFamily="50" charset="-128"/>
                <a:ea typeface="Meiryo UI" panose="020B0604030504040204" pitchFamily="50" charset="-128"/>
              </a:rPr>
              <a:t>)</a:t>
            </a:r>
            <a:r>
              <a:rPr kumimoji="1" lang="ja-JP" altLang="en-US" sz="2000" b="1">
                <a:latin typeface="Meiryo UI" panose="020B0604030504040204" pitchFamily="50" charset="-128"/>
                <a:ea typeface="Meiryo UI" panose="020B0604030504040204" pitchFamily="50" charset="-128"/>
              </a:rPr>
              <a:t> 補助対象設備の用途　</a:t>
            </a:r>
            <a:r>
              <a:rPr kumimoji="1" lang="en-US" altLang="ja-JP" sz="2000" b="1">
                <a:latin typeface="Meiryo UI" panose="020B0604030504040204" pitchFamily="50" charset="-128"/>
                <a:ea typeface="Meiryo UI" panose="020B0604030504040204" pitchFamily="50" charset="-128"/>
              </a:rPr>
              <a:t>B.</a:t>
            </a:r>
            <a:r>
              <a:rPr kumimoji="1" lang="ja-JP" altLang="en-US" sz="2000" b="1">
                <a:latin typeface="Meiryo UI" panose="020B0604030504040204" pitchFamily="50" charset="-128"/>
                <a:ea typeface="Meiryo UI" panose="020B0604030504040204" pitchFamily="50" charset="-128"/>
              </a:rPr>
              <a:t>根拠（算出根拠 等）</a:t>
            </a:r>
          </a:p>
        </p:txBody>
      </p:sp>
      <p:sp>
        <p:nvSpPr>
          <p:cNvPr id="4" name="テキスト ボックス 3">
            <a:extLst>
              <a:ext uri="{FF2B5EF4-FFF2-40B4-BE49-F238E27FC236}">
                <a16:creationId xmlns:a16="http://schemas.microsoft.com/office/drawing/2014/main" id="{94D32B72-5EDD-354D-760F-B5A67024A9DC}"/>
              </a:ext>
            </a:extLst>
          </p:cNvPr>
          <p:cNvSpPr txBox="1"/>
          <p:nvPr/>
        </p:nvSpPr>
        <p:spPr>
          <a:xfrm>
            <a:off x="272688" y="3827643"/>
            <a:ext cx="1728465" cy="292388"/>
          </a:xfrm>
          <a:prstGeom prst="rect">
            <a:avLst/>
          </a:prstGeom>
          <a:noFill/>
        </p:spPr>
        <p:txBody>
          <a:bodyPr wrap="square" rtlCol="0">
            <a:spAutoFit/>
          </a:bodyPr>
          <a:lstStyle/>
          <a:p>
            <a:r>
              <a:rPr lang="ja-JP" altLang="en-US" sz="1300">
                <a:latin typeface="Meiryo UI" panose="020B0604030504040204" pitchFamily="50" charset="-128"/>
                <a:ea typeface="Meiryo UI" panose="020B0604030504040204" pitchFamily="50" charset="-128"/>
              </a:rPr>
              <a:t>■</a:t>
            </a:r>
            <a:r>
              <a:rPr lang="zh-TW" altLang="en-US" sz="1300">
                <a:latin typeface="Meiryo UI" panose="020B0604030504040204" pitchFamily="50" charset="-128"/>
                <a:ea typeface="Meiryo UI" panose="020B0604030504040204" pitchFamily="50" charset="-128"/>
              </a:rPr>
              <a:t>活用電力量率</a:t>
            </a:r>
            <a:endParaRPr lang="ja-JP" altLang="en-US" sz="1300">
              <a:latin typeface="Meiryo UI" panose="020B0604030504040204" pitchFamily="50" charset="-128"/>
              <a:ea typeface="Meiryo UI" panose="020B0604030504040204" pitchFamily="50" charset="-128"/>
            </a:endParaRPr>
          </a:p>
        </p:txBody>
      </p:sp>
      <p:sp>
        <p:nvSpPr>
          <p:cNvPr id="5" name="テキスト ボックス 1">
            <a:extLst>
              <a:ext uri="{FF2B5EF4-FFF2-40B4-BE49-F238E27FC236}">
                <a16:creationId xmlns:a16="http://schemas.microsoft.com/office/drawing/2014/main" id="{A15AC7D4-E690-8A12-B7D6-5349CD09F374}"/>
              </a:ext>
            </a:extLst>
          </p:cNvPr>
          <p:cNvSpPr txBox="1"/>
          <p:nvPr/>
        </p:nvSpPr>
        <p:spPr>
          <a:xfrm>
            <a:off x="411869" y="4113147"/>
            <a:ext cx="7817495" cy="927891"/>
          </a:xfrm>
          <a:prstGeom prst="rect">
            <a:avLst/>
          </a:prstGeom>
          <a:noFill/>
          <a:ln w="12700"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ts val="1662"/>
              </a:lnSpc>
            </a:pPr>
            <a:r>
              <a:rPr lang="en-US" altLang="ja-JP" sz="1000">
                <a:latin typeface="Meiryo UI" panose="020B0604030504040204" pitchFamily="50" charset="-128"/>
                <a:ea typeface="Meiryo UI" panose="020B0604030504040204" pitchFamily="50" charset="-128"/>
              </a:rPr>
              <a:t>【</a:t>
            </a:r>
            <a:r>
              <a:rPr lang="ja-JP" altLang="en-US" sz="1000">
                <a:latin typeface="Meiryo UI" panose="020B0604030504040204" pitchFamily="50" charset="-128"/>
                <a:ea typeface="Meiryo UI" panose="020B0604030504040204" pitchFamily="50" charset="-128"/>
              </a:rPr>
              <a:t>活用電力量率（％）＝｛ｃ／（ｄ</a:t>
            </a:r>
            <a:r>
              <a:rPr lang="en-US" altLang="ja-JP" sz="1000">
                <a:latin typeface="Meiryo UI" panose="020B0604030504040204" pitchFamily="50" charset="-128"/>
                <a:ea typeface="Meiryo UI" panose="020B0604030504040204" pitchFamily="50" charset="-128"/>
              </a:rPr>
              <a:t>×24</a:t>
            </a:r>
            <a:r>
              <a:rPr lang="ja-JP" altLang="en-US" sz="1000">
                <a:latin typeface="Meiryo UI" panose="020B0604030504040204" pitchFamily="50" charset="-128"/>
                <a:ea typeface="Meiryo UI" panose="020B0604030504040204" pitchFamily="50" charset="-128"/>
              </a:rPr>
              <a:t>（時間）</a:t>
            </a:r>
            <a:r>
              <a:rPr lang="en-US" altLang="ja-JP" sz="1000">
                <a:latin typeface="Meiryo UI" panose="020B0604030504040204" pitchFamily="50" charset="-128"/>
                <a:ea typeface="Meiryo UI" panose="020B0604030504040204" pitchFamily="50" charset="-128"/>
              </a:rPr>
              <a:t>×365</a:t>
            </a:r>
            <a:r>
              <a:rPr lang="ja-JP" altLang="en-US" sz="1000">
                <a:latin typeface="Meiryo UI" panose="020B0604030504040204" pitchFamily="50" charset="-128"/>
                <a:ea typeface="Meiryo UI" panose="020B0604030504040204" pitchFamily="50" charset="-128"/>
              </a:rPr>
              <a:t>（日）／</a:t>
            </a:r>
            <a:r>
              <a:rPr lang="en-US" altLang="ja-JP" sz="1000">
                <a:latin typeface="Meiryo UI" panose="020B0604030504040204" pitchFamily="50" charset="-128"/>
                <a:ea typeface="Meiryo UI" panose="020B0604030504040204" pitchFamily="50" charset="-128"/>
              </a:rPr>
              <a:t>2</a:t>
            </a:r>
            <a:r>
              <a:rPr lang="ja-JP" altLang="en-US" sz="1000">
                <a:latin typeface="Meiryo UI" panose="020B0604030504040204" pitchFamily="50" charset="-128"/>
                <a:ea typeface="Meiryo UI" panose="020B0604030504040204" pitchFamily="50" charset="-128"/>
              </a:rPr>
              <a:t>）｝</a:t>
            </a:r>
            <a:r>
              <a:rPr lang="en-US" altLang="ja-JP" sz="1000">
                <a:latin typeface="Meiryo UI" panose="020B0604030504040204" pitchFamily="50" charset="-128"/>
                <a:ea typeface="Meiryo UI" panose="020B0604030504040204" pitchFamily="50" charset="-128"/>
              </a:rPr>
              <a:t>×100】</a:t>
            </a:r>
          </a:p>
          <a:p>
            <a:pPr>
              <a:lnSpc>
                <a:spcPts val="1662"/>
              </a:lnSpc>
            </a:pPr>
            <a:r>
              <a:rPr lang="ja-JP" altLang="en-US" sz="1000">
                <a:latin typeface="Meiryo UI" panose="020B0604030504040204" pitchFamily="50" charset="-128"/>
                <a:ea typeface="Meiryo UI" panose="020B0604030504040204" pitchFamily="50" charset="-128"/>
              </a:rPr>
              <a:t>ｃ（１年間の活用電力量（</a:t>
            </a:r>
            <a:r>
              <a:rPr lang="en-US" altLang="ja-JP" sz="1000">
                <a:latin typeface="Meiryo UI" panose="020B0604030504040204" pitchFamily="50" charset="-128"/>
                <a:ea typeface="Meiryo UI" panose="020B0604030504040204" pitchFamily="50" charset="-128"/>
              </a:rPr>
              <a:t>kWh/</a:t>
            </a:r>
            <a:r>
              <a:rPr lang="ja-JP" altLang="en-US" sz="1000">
                <a:latin typeface="Meiryo UI" panose="020B0604030504040204" pitchFamily="50" charset="-128"/>
                <a:ea typeface="Meiryo UI" panose="020B0604030504040204" pitchFamily="50" charset="-128"/>
              </a:rPr>
              <a:t>年））</a:t>
            </a:r>
            <a:endParaRPr lang="en-US" altLang="ja-JP" sz="1000">
              <a:latin typeface="Meiryo UI" panose="020B0604030504040204" pitchFamily="50" charset="-128"/>
              <a:ea typeface="Meiryo UI" panose="020B0604030504040204" pitchFamily="50" charset="-128"/>
            </a:endParaRPr>
          </a:p>
          <a:p>
            <a:pPr>
              <a:lnSpc>
                <a:spcPts val="1662"/>
              </a:lnSpc>
            </a:pPr>
            <a:r>
              <a:rPr lang="en-US" altLang="ja-JP" sz="1000">
                <a:latin typeface="Meiryo UI" panose="020B0604030504040204" pitchFamily="50" charset="-128"/>
                <a:ea typeface="Meiryo UI" panose="020B0604030504040204" pitchFamily="50" charset="-128"/>
              </a:rPr>
              <a:t>※1</a:t>
            </a:r>
            <a:r>
              <a:rPr lang="ja-JP" altLang="en-US" sz="1000">
                <a:latin typeface="Meiryo UI" panose="020B0604030504040204" pitchFamily="50" charset="-128"/>
                <a:ea typeface="Meiryo UI" panose="020B0604030504040204" pitchFamily="50" charset="-128"/>
              </a:rPr>
              <a:t>年間の活用電力量は、年間稼働日数（日）、定格容量</a:t>
            </a:r>
            <a:r>
              <a:rPr lang="en-US" altLang="ja-JP" sz="1000">
                <a:latin typeface="Meiryo UI" panose="020B0604030504040204" pitchFamily="50" charset="-128"/>
                <a:ea typeface="Meiryo UI" panose="020B0604030504040204" pitchFamily="50" charset="-128"/>
              </a:rPr>
              <a:t>(kWh)</a:t>
            </a:r>
            <a:r>
              <a:rPr lang="ja-JP" altLang="en-US" sz="1000">
                <a:latin typeface="Meiryo UI" panose="020B0604030504040204" pitchFamily="50" charset="-128"/>
                <a:ea typeface="Meiryo UI" panose="020B0604030504040204" pitchFamily="50" charset="-128"/>
              </a:rPr>
              <a:t>、活用する</a:t>
            </a:r>
            <a:r>
              <a:rPr lang="en-US" altLang="ja-JP" sz="1000">
                <a:latin typeface="Meiryo UI" panose="020B0604030504040204" pitchFamily="50" charset="-128"/>
                <a:ea typeface="Meiryo UI" panose="020B0604030504040204" pitchFamily="50" charset="-128"/>
              </a:rPr>
              <a:t>SOC</a:t>
            </a:r>
            <a:r>
              <a:rPr lang="ja-JP" altLang="en-US" sz="1000">
                <a:latin typeface="Meiryo UI" panose="020B0604030504040204" pitchFamily="50" charset="-128"/>
                <a:ea typeface="Meiryo UI" panose="020B0604030504040204" pitchFamily="50" charset="-128"/>
              </a:rPr>
              <a:t>（</a:t>
            </a:r>
            <a:r>
              <a:rPr lang="en-US" altLang="ja-JP" sz="1000">
                <a:latin typeface="Meiryo UI" panose="020B0604030504040204" pitchFamily="50" charset="-128"/>
                <a:ea typeface="Meiryo UI" panose="020B0604030504040204" pitchFamily="50" charset="-128"/>
              </a:rPr>
              <a:t>%</a:t>
            </a:r>
            <a:r>
              <a:rPr lang="ja-JP" altLang="en-US" sz="1000">
                <a:latin typeface="Meiryo UI" panose="020B0604030504040204" pitchFamily="50" charset="-128"/>
                <a:ea typeface="Meiryo UI" panose="020B0604030504040204" pitchFamily="50" charset="-128"/>
              </a:rPr>
              <a:t>）の積で算出すること。</a:t>
            </a:r>
          </a:p>
          <a:p>
            <a:pPr>
              <a:lnSpc>
                <a:spcPts val="1662"/>
              </a:lnSpc>
            </a:pPr>
            <a:r>
              <a:rPr lang="ja-JP" altLang="en-US" sz="1000">
                <a:latin typeface="Meiryo UI" panose="020B0604030504040204" pitchFamily="50" charset="-128"/>
                <a:ea typeface="Meiryo UI" panose="020B0604030504040204" pitchFamily="50" charset="-128"/>
              </a:rPr>
              <a:t>ｄ（補助対象設備の、電力系統側の定格出力（</a:t>
            </a:r>
            <a:r>
              <a:rPr lang="en-US" altLang="ja-JP" sz="1000">
                <a:latin typeface="Meiryo UI" panose="020B0604030504040204" pitchFamily="50" charset="-128"/>
                <a:ea typeface="Meiryo UI" panose="020B0604030504040204" pitchFamily="50" charset="-128"/>
              </a:rPr>
              <a:t>PCS</a:t>
            </a:r>
            <a:r>
              <a:rPr lang="ja-JP" altLang="en-US" sz="1000">
                <a:latin typeface="Meiryo UI" panose="020B0604030504040204" pitchFamily="50" charset="-128"/>
                <a:ea typeface="Meiryo UI" panose="020B0604030504040204" pitchFamily="50" charset="-128"/>
              </a:rPr>
              <a:t>定格出力） （</a:t>
            </a:r>
            <a:r>
              <a:rPr lang="en-US" altLang="ja-JP" sz="1000">
                <a:latin typeface="Meiryo UI" panose="020B0604030504040204" pitchFamily="50" charset="-128"/>
                <a:ea typeface="Meiryo UI" panose="020B0604030504040204" pitchFamily="50" charset="-128"/>
              </a:rPr>
              <a:t>kW</a:t>
            </a:r>
            <a:r>
              <a:rPr lang="ja-JP" altLang="en-US" sz="1000">
                <a:latin typeface="Meiryo UI" panose="020B0604030504040204" pitchFamily="50" charset="-128"/>
                <a:ea typeface="Meiryo UI" panose="020B0604030504040204" pitchFamily="50" charset="-128"/>
              </a:rPr>
              <a:t>））</a:t>
            </a:r>
          </a:p>
        </p:txBody>
      </p:sp>
      <p:grpSp>
        <p:nvGrpSpPr>
          <p:cNvPr id="6" name="グループ化 5">
            <a:extLst>
              <a:ext uri="{FF2B5EF4-FFF2-40B4-BE49-F238E27FC236}">
                <a16:creationId xmlns:a16="http://schemas.microsoft.com/office/drawing/2014/main" id="{3595D839-14F5-4453-E394-9393CB7F6A28}"/>
              </a:ext>
            </a:extLst>
          </p:cNvPr>
          <p:cNvGrpSpPr/>
          <p:nvPr/>
        </p:nvGrpSpPr>
        <p:grpSpPr>
          <a:xfrm>
            <a:off x="411869" y="5130187"/>
            <a:ext cx="1627860" cy="374693"/>
            <a:chOff x="315693" y="5202688"/>
            <a:chExt cx="1660225" cy="374693"/>
          </a:xfrm>
        </p:grpSpPr>
        <p:sp>
          <p:nvSpPr>
            <p:cNvPr id="7" name="正方形/長方形 6">
              <a:extLst>
                <a:ext uri="{FF2B5EF4-FFF2-40B4-BE49-F238E27FC236}">
                  <a16:creationId xmlns:a16="http://schemas.microsoft.com/office/drawing/2014/main" id="{476B5568-2992-0002-E2E1-2DE9087D58D9}"/>
                </a:ext>
              </a:extLst>
            </p:cNvPr>
            <p:cNvSpPr/>
            <p:nvPr/>
          </p:nvSpPr>
          <p:spPr>
            <a:xfrm>
              <a:off x="315693" y="5202688"/>
              <a:ext cx="960670" cy="374693"/>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TW" altLang="en-US" sz="969">
                  <a:solidFill>
                    <a:sysClr val="windowText" lastClr="000000"/>
                  </a:solidFill>
                  <a:latin typeface="Meiryo UI" panose="020B0604030504040204" pitchFamily="50" charset="-128"/>
                  <a:ea typeface="Meiryo UI" panose="020B0604030504040204" pitchFamily="50" charset="-128"/>
                </a:rPr>
                <a:t>活用電力</a:t>
              </a:r>
              <a:r>
                <a:rPr lang="ja-JP" altLang="en-US" sz="969">
                  <a:solidFill>
                    <a:sysClr val="windowText" lastClr="000000"/>
                  </a:solidFill>
                  <a:latin typeface="Meiryo UI" panose="020B0604030504040204" pitchFamily="50" charset="-128"/>
                  <a:ea typeface="Meiryo UI" panose="020B0604030504040204" pitchFamily="50" charset="-128"/>
                </a:rPr>
                <a:t>量</a:t>
              </a:r>
              <a:r>
                <a:rPr lang="zh-TW" altLang="en-US" sz="969">
                  <a:solidFill>
                    <a:sysClr val="windowText" lastClr="000000"/>
                  </a:solidFill>
                  <a:latin typeface="Meiryo UI" panose="020B0604030504040204" pitchFamily="50" charset="-128"/>
                  <a:ea typeface="Meiryo UI" panose="020B0604030504040204" pitchFamily="50" charset="-128"/>
                </a:rPr>
                <a:t>率</a:t>
              </a:r>
              <a:endParaRPr lang="en-US" altLang="zh-TW" sz="969">
                <a:solidFill>
                  <a:sysClr val="windowText" lastClr="000000"/>
                </a:solidFill>
                <a:latin typeface="Meiryo UI" panose="020B0604030504040204" pitchFamily="50" charset="-128"/>
                <a:ea typeface="Meiryo UI" panose="020B0604030504040204" pitchFamily="50" charset="-128"/>
              </a:endParaRPr>
            </a:p>
            <a:p>
              <a:pPr algn="ctr"/>
              <a:r>
                <a:rPr lang="en-US" altLang="zh-TW" sz="969">
                  <a:solidFill>
                    <a:sysClr val="windowText" lastClr="000000"/>
                  </a:solidFill>
                  <a:latin typeface="Meiryo UI" panose="020B0604030504040204" pitchFamily="50" charset="-128"/>
                  <a:ea typeface="Meiryo UI" panose="020B0604030504040204" pitchFamily="50" charset="-128"/>
                </a:rPr>
                <a:t>(</a:t>
              </a:r>
              <a:r>
                <a:rPr lang="zh-TW" altLang="en-US" sz="969">
                  <a:solidFill>
                    <a:sysClr val="windowText" lastClr="000000"/>
                  </a:solidFill>
                  <a:latin typeface="Meiryo UI" panose="020B0604030504040204" pitchFamily="50" charset="-128"/>
                  <a:ea typeface="Meiryo UI" panose="020B0604030504040204" pitchFamily="50" charset="-128"/>
                </a:rPr>
                <a:t>％</a:t>
              </a:r>
              <a:r>
                <a:rPr lang="en-US" altLang="zh-TW" sz="969">
                  <a:solidFill>
                    <a:sysClr val="windowText" lastClr="000000"/>
                  </a:solidFill>
                  <a:latin typeface="Meiryo UI" panose="020B0604030504040204" pitchFamily="50" charset="-128"/>
                  <a:ea typeface="Meiryo UI" panose="020B0604030504040204" pitchFamily="50" charset="-128"/>
                </a:rPr>
                <a:t>)</a:t>
              </a:r>
              <a:endParaRPr lang="ja-JP" altLang="en-US" sz="1662">
                <a:solidFill>
                  <a:sysClr val="windowText" lastClr="000000"/>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26A975C0-2AC5-E5F7-7A07-AE63EA4BB745}"/>
                </a:ext>
              </a:extLst>
            </p:cNvPr>
            <p:cNvSpPr/>
            <p:nvPr/>
          </p:nvSpPr>
          <p:spPr>
            <a:xfrm>
              <a:off x="1276363" y="5202688"/>
              <a:ext cx="699555" cy="374693"/>
            </a:xfrm>
            <a:prstGeom prst="rect">
              <a:avLst/>
            </a:prstGeom>
            <a:solidFill>
              <a:srgbClr val="FFFF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ja-JP" altLang="en-US" sz="969" u="sng">
                <a:solidFill>
                  <a:schemeClr val="tx1"/>
                </a:solidFill>
                <a:latin typeface="Meiryo UI" panose="020B0604030504040204" pitchFamily="50" charset="-128"/>
                <a:ea typeface="Meiryo UI" panose="020B0604030504040204" pitchFamily="50" charset="-128"/>
              </a:endParaRPr>
            </a:p>
          </p:txBody>
        </p:sp>
      </p:grpSp>
      <p:sp>
        <p:nvSpPr>
          <p:cNvPr id="10" name="テキスト ボックス 9">
            <a:extLst>
              <a:ext uri="{FF2B5EF4-FFF2-40B4-BE49-F238E27FC236}">
                <a16:creationId xmlns:a16="http://schemas.microsoft.com/office/drawing/2014/main" id="{2A978983-FC9F-23C1-CF7C-A6C411CB90F7}"/>
              </a:ext>
            </a:extLst>
          </p:cNvPr>
          <p:cNvSpPr txBox="1"/>
          <p:nvPr/>
        </p:nvSpPr>
        <p:spPr>
          <a:xfrm>
            <a:off x="3043769" y="6197888"/>
            <a:ext cx="381110" cy="319639"/>
          </a:xfrm>
          <a:prstGeom prst="rect">
            <a:avLst/>
          </a:prstGeom>
          <a:noFill/>
        </p:spPr>
        <p:txBody>
          <a:bodyPr wrap="square" rtlCol="0">
            <a:spAutoFit/>
          </a:bodyPr>
          <a:lstStyle/>
          <a:p>
            <a:r>
              <a:rPr lang="en-US" altLang="ja-JP" sz="1477">
                <a:latin typeface="Meiryo UI" panose="020B0604030504040204" pitchFamily="50" charset="-128"/>
                <a:ea typeface="Meiryo UI" panose="020B0604030504040204" pitchFamily="50" charset="-128"/>
              </a:rPr>
              <a:t>×</a:t>
            </a:r>
            <a:endParaRPr lang="ja-JP" altLang="en-US" sz="1477">
              <a:latin typeface="Meiryo UI" panose="020B0604030504040204" pitchFamily="50" charset="-128"/>
              <a:ea typeface="Meiryo UI" panose="020B0604030504040204" pitchFamily="50" charset="-128"/>
            </a:endParaRPr>
          </a:p>
        </p:txBody>
      </p:sp>
      <p:grpSp>
        <p:nvGrpSpPr>
          <p:cNvPr id="37" name="グループ化 36">
            <a:extLst>
              <a:ext uri="{FF2B5EF4-FFF2-40B4-BE49-F238E27FC236}">
                <a16:creationId xmlns:a16="http://schemas.microsoft.com/office/drawing/2014/main" id="{29B9DE5C-0DC9-0F4F-7A9D-3EB542BC159E}"/>
              </a:ext>
            </a:extLst>
          </p:cNvPr>
          <p:cNvGrpSpPr/>
          <p:nvPr/>
        </p:nvGrpSpPr>
        <p:grpSpPr>
          <a:xfrm>
            <a:off x="1528398" y="6156412"/>
            <a:ext cx="1558628" cy="361116"/>
            <a:chOff x="1528398" y="6156412"/>
            <a:chExt cx="1558628" cy="361116"/>
          </a:xfrm>
        </p:grpSpPr>
        <p:sp>
          <p:nvSpPr>
            <p:cNvPr id="11" name="正方形/長方形 10">
              <a:extLst>
                <a:ext uri="{FF2B5EF4-FFF2-40B4-BE49-F238E27FC236}">
                  <a16:creationId xmlns:a16="http://schemas.microsoft.com/office/drawing/2014/main" id="{36B4D6D3-AFC8-77A1-FCD4-C83FE99B8E37}"/>
                </a:ext>
              </a:extLst>
            </p:cNvPr>
            <p:cNvSpPr/>
            <p:nvPr/>
          </p:nvSpPr>
          <p:spPr>
            <a:xfrm>
              <a:off x="1528398" y="6156412"/>
              <a:ext cx="970220" cy="361116"/>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900">
                  <a:solidFill>
                    <a:sysClr val="windowText" lastClr="000000"/>
                  </a:solidFill>
                  <a:latin typeface="Meiryo UI" panose="020B0604030504040204" pitchFamily="50" charset="-128"/>
                  <a:ea typeface="Meiryo UI" panose="020B0604030504040204" pitchFamily="50" charset="-128"/>
                </a:rPr>
                <a:t>年間稼働日数</a:t>
              </a:r>
              <a:endParaRPr lang="en-US" altLang="ja-JP" sz="900">
                <a:solidFill>
                  <a:sysClr val="windowText" lastClr="000000"/>
                </a:solidFill>
                <a:latin typeface="Meiryo UI" panose="020B0604030504040204" pitchFamily="50" charset="-128"/>
                <a:ea typeface="Meiryo UI" panose="020B0604030504040204" pitchFamily="50" charset="-128"/>
              </a:endParaRPr>
            </a:p>
            <a:p>
              <a:pPr algn="ctr"/>
              <a:r>
                <a:rPr lang="zh-TW" altLang="en-US" sz="900">
                  <a:solidFill>
                    <a:sysClr val="windowText" lastClr="000000"/>
                  </a:solidFill>
                  <a:latin typeface="Meiryo UI" panose="020B0604030504040204" pitchFamily="50" charset="-128"/>
                  <a:ea typeface="Meiryo UI" panose="020B0604030504040204" pitchFamily="50" charset="-128"/>
                </a:rPr>
                <a:t>（</a:t>
              </a:r>
              <a:r>
                <a:rPr lang="ja-JP" altLang="en-US" sz="900">
                  <a:solidFill>
                    <a:sysClr val="windowText" lastClr="000000"/>
                  </a:solidFill>
                  <a:latin typeface="Meiryo UI" panose="020B0604030504040204" pitchFamily="50" charset="-128"/>
                  <a:ea typeface="Meiryo UI" panose="020B0604030504040204" pitchFamily="50" charset="-128"/>
                </a:rPr>
                <a:t>日</a:t>
              </a:r>
              <a:r>
                <a:rPr lang="zh-TW" altLang="en-US" sz="900">
                  <a:solidFill>
                    <a:sysClr val="windowText" lastClr="000000"/>
                  </a:solidFill>
                  <a:latin typeface="Meiryo UI" panose="020B0604030504040204" pitchFamily="50" charset="-128"/>
                  <a:ea typeface="Meiryo UI" panose="020B0604030504040204" pitchFamily="50" charset="-128"/>
                </a:rPr>
                <a:t>）</a:t>
              </a:r>
              <a:endParaRPr lang="ja-JP" altLang="en-US" sz="1600">
                <a:solidFill>
                  <a:sysClr val="windowText" lastClr="000000"/>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FB3F8FFD-3268-F0ED-46BA-D7F73E943AE6}"/>
                </a:ext>
              </a:extLst>
            </p:cNvPr>
            <p:cNvSpPr/>
            <p:nvPr/>
          </p:nvSpPr>
          <p:spPr>
            <a:xfrm>
              <a:off x="2479183" y="6156412"/>
              <a:ext cx="607843" cy="361116"/>
            </a:xfrm>
            <a:prstGeom prst="rect">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969">
                  <a:solidFill>
                    <a:schemeClr val="tx1"/>
                  </a:solidFill>
                  <a:latin typeface="Meiryo UI" panose="020B0604030504040204" pitchFamily="50" charset="-128"/>
                  <a:ea typeface="Meiryo UI" panose="020B0604030504040204" pitchFamily="50" charset="-128"/>
                </a:rPr>
                <a:t>365</a:t>
              </a:r>
              <a:endParaRPr lang="ja-JP" altLang="en-US" sz="969">
                <a:solidFill>
                  <a:schemeClr val="tx1"/>
                </a:solidFill>
                <a:latin typeface="Meiryo UI" panose="020B0604030504040204" pitchFamily="50" charset="-128"/>
                <a:ea typeface="Meiryo UI" panose="020B0604030504040204" pitchFamily="50" charset="-128"/>
              </a:endParaRPr>
            </a:p>
          </p:txBody>
        </p:sp>
      </p:grpSp>
      <p:grpSp>
        <p:nvGrpSpPr>
          <p:cNvPr id="58" name="グループ化 57">
            <a:extLst>
              <a:ext uri="{FF2B5EF4-FFF2-40B4-BE49-F238E27FC236}">
                <a16:creationId xmlns:a16="http://schemas.microsoft.com/office/drawing/2014/main" id="{818B0BB0-CC24-9F2C-ED5B-31F8ACC4B0B0}"/>
              </a:ext>
            </a:extLst>
          </p:cNvPr>
          <p:cNvGrpSpPr/>
          <p:nvPr/>
        </p:nvGrpSpPr>
        <p:grpSpPr>
          <a:xfrm>
            <a:off x="3358231" y="6156412"/>
            <a:ext cx="1615995" cy="361116"/>
            <a:chOff x="3358231" y="6156412"/>
            <a:chExt cx="1615995" cy="361116"/>
          </a:xfrm>
        </p:grpSpPr>
        <p:sp>
          <p:nvSpPr>
            <p:cNvPr id="13" name="正方形/長方形 12">
              <a:extLst>
                <a:ext uri="{FF2B5EF4-FFF2-40B4-BE49-F238E27FC236}">
                  <a16:creationId xmlns:a16="http://schemas.microsoft.com/office/drawing/2014/main" id="{8E2D217C-FC40-B6EC-9334-76A32C479FB7}"/>
                </a:ext>
              </a:extLst>
            </p:cNvPr>
            <p:cNvSpPr/>
            <p:nvPr/>
          </p:nvSpPr>
          <p:spPr>
            <a:xfrm>
              <a:off x="3358231" y="6156412"/>
              <a:ext cx="717806" cy="361116"/>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969">
                  <a:solidFill>
                    <a:sysClr val="windowText" lastClr="000000"/>
                  </a:solidFill>
                  <a:latin typeface="Meiryo UI" panose="020B0604030504040204" pitchFamily="50" charset="-128"/>
                  <a:ea typeface="Meiryo UI" panose="020B0604030504040204" pitchFamily="50" charset="-128"/>
                </a:rPr>
                <a:t>定格容量</a:t>
              </a:r>
              <a:endParaRPr lang="en-US" altLang="ja-JP" sz="969">
                <a:solidFill>
                  <a:sysClr val="windowText" lastClr="000000"/>
                </a:solidFill>
                <a:latin typeface="Meiryo UI" panose="020B0604030504040204" pitchFamily="50" charset="-128"/>
                <a:ea typeface="Meiryo UI" panose="020B0604030504040204" pitchFamily="50" charset="-128"/>
              </a:endParaRPr>
            </a:p>
            <a:p>
              <a:pPr algn="ctr"/>
              <a:r>
                <a:rPr lang="zh-TW" altLang="en-US" sz="969">
                  <a:solidFill>
                    <a:sysClr val="windowText" lastClr="000000"/>
                  </a:solidFill>
                  <a:latin typeface="Meiryo UI" panose="020B0604030504040204" pitchFamily="50" charset="-128"/>
                  <a:ea typeface="Meiryo UI" panose="020B0604030504040204" pitchFamily="50" charset="-128"/>
                </a:rPr>
                <a:t>（</a:t>
              </a:r>
              <a:r>
                <a:rPr lang="en-US" altLang="ja-JP" sz="969">
                  <a:solidFill>
                    <a:sysClr val="windowText" lastClr="000000"/>
                  </a:solidFill>
                  <a:latin typeface="Meiryo UI" panose="020B0604030504040204" pitchFamily="50" charset="-128"/>
                  <a:ea typeface="Meiryo UI" panose="020B0604030504040204" pitchFamily="50" charset="-128"/>
                </a:rPr>
                <a:t>kWh</a:t>
              </a:r>
              <a:r>
                <a:rPr lang="zh-TW" altLang="en-US" sz="969">
                  <a:solidFill>
                    <a:sysClr val="windowText" lastClr="000000"/>
                  </a:solidFill>
                  <a:latin typeface="Meiryo UI" panose="020B0604030504040204" pitchFamily="50" charset="-128"/>
                  <a:ea typeface="Meiryo UI" panose="020B0604030504040204" pitchFamily="50" charset="-128"/>
                </a:rPr>
                <a:t>）</a:t>
              </a:r>
              <a:endParaRPr lang="ja-JP" altLang="en-US" sz="1662">
                <a:solidFill>
                  <a:sysClr val="windowText" lastClr="000000"/>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E36CFDDA-17E1-1A1C-B900-3674C5EFA1D9}"/>
                </a:ext>
              </a:extLst>
            </p:cNvPr>
            <p:cNvSpPr/>
            <p:nvPr/>
          </p:nvSpPr>
          <p:spPr>
            <a:xfrm>
              <a:off x="4076035" y="6156412"/>
              <a:ext cx="898191" cy="361116"/>
            </a:xfrm>
            <a:prstGeom prst="rect">
              <a:avLst/>
            </a:prstGeom>
            <a:solidFill>
              <a:srgbClr val="FFFF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ja-JP" altLang="en-US" sz="969">
                <a:solidFill>
                  <a:schemeClr val="tx1"/>
                </a:solidFill>
                <a:latin typeface="Meiryo UI" panose="020B0604030504040204" pitchFamily="50" charset="-128"/>
                <a:ea typeface="Meiryo UI" panose="020B0604030504040204" pitchFamily="50" charset="-128"/>
              </a:endParaRPr>
            </a:p>
          </p:txBody>
        </p:sp>
      </p:grpSp>
      <p:sp>
        <p:nvSpPr>
          <p:cNvPr id="15" name="テキスト ボックス 14">
            <a:extLst>
              <a:ext uri="{FF2B5EF4-FFF2-40B4-BE49-F238E27FC236}">
                <a16:creationId xmlns:a16="http://schemas.microsoft.com/office/drawing/2014/main" id="{A980D18D-AC4C-CD13-5B4D-93CDF510E625}"/>
              </a:ext>
            </a:extLst>
          </p:cNvPr>
          <p:cNvSpPr txBox="1"/>
          <p:nvPr/>
        </p:nvSpPr>
        <p:spPr>
          <a:xfrm>
            <a:off x="4930853" y="6177150"/>
            <a:ext cx="313825" cy="319639"/>
          </a:xfrm>
          <a:prstGeom prst="rect">
            <a:avLst/>
          </a:prstGeom>
          <a:noFill/>
        </p:spPr>
        <p:txBody>
          <a:bodyPr wrap="square" rtlCol="0">
            <a:spAutoFit/>
          </a:bodyPr>
          <a:lstStyle/>
          <a:p>
            <a:r>
              <a:rPr lang="en-US" altLang="ja-JP" sz="1477">
                <a:latin typeface="Meiryo UI" panose="020B0604030504040204" pitchFamily="50" charset="-128"/>
                <a:ea typeface="Meiryo UI" panose="020B0604030504040204" pitchFamily="50" charset="-128"/>
              </a:rPr>
              <a:t>×</a:t>
            </a:r>
            <a:endParaRPr lang="ja-JP" altLang="en-US" sz="1477">
              <a:latin typeface="Meiryo UI" panose="020B0604030504040204" pitchFamily="50" charset="-128"/>
              <a:ea typeface="Meiryo UI" panose="020B0604030504040204" pitchFamily="50" charset="-128"/>
            </a:endParaRPr>
          </a:p>
        </p:txBody>
      </p:sp>
      <p:grpSp>
        <p:nvGrpSpPr>
          <p:cNvPr id="59" name="グループ化 58">
            <a:extLst>
              <a:ext uri="{FF2B5EF4-FFF2-40B4-BE49-F238E27FC236}">
                <a16:creationId xmlns:a16="http://schemas.microsoft.com/office/drawing/2014/main" id="{03741BF2-AF0C-251B-EBC8-2639DE68C340}"/>
              </a:ext>
            </a:extLst>
          </p:cNvPr>
          <p:cNvGrpSpPr/>
          <p:nvPr/>
        </p:nvGrpSpPr>
        <p:grpSpPr>
          <a:xfrm>
            <a:off x="5244678" y="6156412"/>
            <a:ext cx="1862976" cy="361116"/>
            <a:chOff x="5244678" y="6156412"/>
            <a:chExt cx="1862976" cy="361116"/>
          </a:xfrm>
        </p:grpSpPr>
        <p:sp>
          <p:nvSpPr>
            <p:cNvPr id="16" name="正方形/長方形 15">
              <a:extLst>
                <a:ext uri="{FF2B5EF4-FFF2-40B4-BE49-F238E27FC236}">
                  <a16:creationId xmlns:a16="http://schemas.microsoft.com/office/drawing/2014/main" id="{8F0FE06C-61C2-8452-7E5A-F2BAD46031D9}"/>
                </a:ext>
              </a:extLst>
            </p:cNvPr>
            <p:cNvSpPr/>
            <p:nvPr/>
          </p:nvSpPr>
          <p:spPr>
            <a:xfrm>
              <a:off x="5244678" y="6156412"/>
              <a:ext cx="1109093" cy="361116"/>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969">
                  <a:solidFill>
                    <a:sysClr val="windowText" lastClr="000000"/>
                  </a:solidFill>
                  <a:latin typeface="Meiryo UI" panose="020B0604030504040204" pitchFamily="50" charset="-128"/>
                  <a:ea typeface="Meiryo UI" panose="020B0604030504040204" pitchFamily="50" charset="-128"/>
                </a:rPr>
                <a:t>活用する</a:t>
              </a:r>
              <a:r>
                <a:rPr lang="en-US" altLang="ja-JP" sz="969">
                  <a:solidFill>
                    <a:sysClr val="windowText" lastClr="000000"/>
                  </a:solidFill>
                  <a:latin typeface="Meiryo UI" panose="020B0604030504040204" pitchFamily="50" charset="-128"/>
                  <a:ea typeface="Meiryo UI" panose="020B0604030504040204" pitchFamily="50" charset="-128"/>
                </a:rPr>
                <a:t>SOC</a:t>
              </a:r>
              <a:r>
                <a:rPr lang="zh-TW" altLang="en-US" sz="969">
                  <a:solidFill>
                    <a:sysClr val="windowText" lastClr="000000"/>
                  </a:solidFill>
                  <a:latin typeface="Meiryo UI" panose="020B0604030504040204" pitchFamily="50" charset="-128"/>
                  <a:ea typeface="Meiryo UI" panose="020B0604030504040204" pitchFamily="50" charset="-128"/>
                </a:rPr>
                <a:t>（</a:t>
              </a:r>
              <a:r>
                <a:rPr lang="en-US" altLang="ja-JP" sz="969">
                  <a:solidFill>
                    <a:sysClr val="windowText" lastClr="000000"/>
                  </a:solidFill>
                  <a:latin typeface="Meiryo UI" panose="020B0604030504040204" pitchFamily="50" charset="-128"/>
                  <a:ea typeface="Meiryo UI" panose="020B0604030504040204" pitchFamily="50" charset="-128"/>
                </a:rPr>
                <a:t>%</a:t>
              </a:r>
              <a:r>
                <a:rPr lang="zh-TW" altLang="en-US" sz="969">
                  <a:solidFill>
                    <a:sysClr val="windowText" lastClr="000000"/>
                  </a:solidFill>
                  <a:latin typeface="Meiryo UI" panose="020B0604030504040204" pitchFamily="50" charset="-128"/>
                  <a:ea typeface="Meiryo UI" panose="020B0604030504040204" pitchFamily="50" charset="-128"/>
                </a:rPr>
                <a:t>）</a:t>
              </a:r>
              <a:endParaRPr lang="ja-JP" altLang="en-US" sz="1662">
                <a:solidFill>
                  <a:sysClr val="windowText" lastClr="000000"/>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D4503845-A09A-7D5C-895A-132EE1A4EB07}"/>
                </a:ext>
              </a:extLst>
            </p:cNvPr>
            <p:cNvSpPr/>
            <p:nvPr/>
          </p:nvSpPr>
          <p:spPr>
            <a:xfrm>
              <a:off x="6353771" y="6156412"/>
              <a:ext cx="753883" cy="361116"/>
            </a:xfrm>
            <a:prstGeom prst="rect">
              <a:avLst/>
            </a:prstGeom>
            <a:solidFill>
              <a:srgbClr val="FFFF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en-US" altLang="ja-JP" sz="969">
                  <a:solidFill>
                    <a:schemeClr val="tx1"/>
                  </a:solidFill>
                  <a:latin typeface="Meiryo UI" panose="020B0604030504040204" pitchFamily="50" charset="-128"/>
                  <a:ea typeface="Meiryo UI" panose="020B0604030504040204" pitchFamily="50" charset="-128"/>
                </a:rPr>
                <a:t>80%</a:t>
              </a:r>
              <a:endParaRPr lang="ja-JP" altLang="en-US" sz="969">
                <a:solidFill>
                  <a:schemeClr val="tx1"/>
                </a:solidFill>
                <a:latin typeface="Meiryo UI" panose="020B0604030504040204" pitchFamily="50" charset="-128"/>
                <a:ea typeface="Meiryo UI" panose="020B0604030504040204" pitchFamily="50" charset="-128"/>
              </a:endParaRPr>
            </a:p>
          </p:txBody>
        </p:sp>
      </p:grpSp>
      <p:sp>
        <p:nvSpPr>
          <p:cNvPr id="18" name="矢印: 上向き折線 17">
            <a:extLst>
              <a:ext uri="{FF2B5EF4-FFF2-40B4-BE49-F238E27FC236}">
                <a16:creationId xmlns:a16="http://schemas.microsoft.com/office/drawing/2014/main" id="{72520898-E3B7-57D0-74E3-8FB2E7B21401}"/>
              </a:ext>
            </a:extLst>
          </p:cNvPr>
          <p:cNvSpPr/>
          <p:nvPr/>
        </p:nvSpPr>
        <p:spPr>
          <a:xfrm flipH="1">
            <a:off x="1132550" y="6115908"/>
            <a:ext cx="289600" cy="344573"/>
          </a:xfrm>
          <a:prstGeom prst="bentUpArrow">
            <a:avLst>
              <a:gd name="adj1" fmla="val 25000"/>
              <a:gd name="adj2" fmla="val 22497"/>
              <a:gd name="adj3" fmla="val 25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0163E63D-EF60-7AD0-89AF-B1CAD75078C7}"/>
              </a:ext>
            </a:extLst>
          </p:cNvPr>
          <p:cNvSpPr txBox="1"/>
          <p:nvPr/>
        </p:nvSpPr>
        <p:spPr>
          <a:xfrm>
            <a:off x="178206" y="1899791"/>
            <a:ext cx="1390403" cy="292388"/>
          </a:xfrm>
          <a:prstGeom prst="rect">
            <a:avLst/>
          </a:prstGeom>
          <a:noFill/>
        </p:spPr>
        <p:txBody>
          <a:bodyPr wrap="square" rtlCol="0">
            <a:spAutoFit/>
          </a:bodyPr>
          <a:lstStyle/>
          <a:p>
            <a:r>
              <a:rPr lang="ja-JP" altLang="en-US" sz="1300">
                <a:latin typeface="Meiryo UI" panose="020B0604030504040204" pitchFamily="50" charset="-128"/>
                <a:ea typeface="Meiryo UI" panose="020B0604030504040204" pitchFamily="50" charset="-128"/>
              </a:rPr>
              <a:t>■活用電力率</a:t>
            </a:r>
          </a:p>
        </p:txBody>
      </p:sp>
      <p:sp>
        <p:nvSpPr>
          <p:cNvPr id="20" name="テキスト ボックス 1">
            <a:extLst>
              <a:ext uri="{FF2B5EF4-FFF2-40B4-BE49-F238E27FC236}">
                <a16:creationId xmlns:a16="http://schemas.microsoft.com/office/drawing/2014/main" id="{CCDB2830-0789-F988-2B13-7FA9CE8D7B62}"/>
              </a:ext>
            </a:extLst>
          </p:cNvPr>
          <p:cNvSpPr txBox="1"/>
          <p:nvPr/>
        </p:nvSpPr>
        <p:spPr>
          <a:xfrm>
            <a:off x="411869" y="2151974"/>
            <a:ext cx="7817494" cy="622637"/>
          </a:xfrm>
          <a:prstGeom prst="rect">
            <a:avLst/>
          </a:prstGeom>
          <a:solidFill>
            <a:schemeClr val="lt1"/>
          </a:solidFill>
          <a:ln w="12700"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ts val="1500"/>
              </a:lnSpc>
            </a:pPr>
            <a:r>
              <a:rPr lang="en-US" altLang="ja-JP" sz="1000">
                <a:latin typeface="Meiryo UI" panose="020B0604030504040204" pitchFamily="50" charset="-128"/>
                <a:ea typeface="Meiryo UI" panose="020B0604030504040204" pitchFamily="50" charset="-128"/>
              </a:rPr>
              <a:t>【</a:t>
            </a:r>
            <a:r>
              <a:rPr lang="ja-JP" altLang="en-US" sz="1000">
                <a:latin typeface="Meiryo UI" panose="020B0604030504040204" pitchFamily="50" charset="-128"/>
                <a:ea typeface="Meiryo UI" panose="020B0604030504040204" pitchFamily="50" charset="-128"/>
              </a:rPr>
              <a:t>活用電力率（％）＝（ａ／ｂ）</a:t>
            </a:r>
            <a:r>
              <a:rPr lang="en-US" altLang="ja-JP" sz="1000">
                <a:latin typeface="Meiryo UI" panose="020B0604030504040204" pitchFamily="50" charset="-128"/>
                <a:ea typeface="Meiryo UI" panose="020B0604030504040204" pitchFamily="50" charset="-128"/>
              </a:rPr>
              <a:t>×100】 </a:t>
            </a:r>
          </a:p>
          <a:p>
            <a:pPr>
              <a:lnSpc>
                <a:spcPts val="1500"/>
              </a:lnSpc>
            </a:pPr>
            <a:r>
              <a:rPr lang="ja-JP" altLang="en-US" sz="1000">
                <a:latin typeface="Meiryo UI" panose="020B0604030504040204" pitchFamily="50" charset="-128"/>
                <a:ea typeface="Meiryo UI" panose="020B0604030504040204" pitchFamily="50" charset="-128"/>
              </a:rPr>
              <a:t> ａ（最大受電電力（</a:t>
            </a:r>
            <a:r>
              <a:rPr lang="en-US" altLang="ja-JP" sz="1000">
                <a:latin typeface="Meiryo UI" panose="020B0604030504040204" pitchFamily="50" charset="-128"/>
                <a:ea typeface="Meiryo UI" panose="020B0604030504040204" pitchFamily="50" charset="-128"/>
              </a:rPr>
              <a:t>kW</a:t>
            </a:r>
            <a:r>
              <a:rPr lang="ja-JP" altLang="en-US" sz="1000">
                <a:latin typeface="Meiryo UI" panose="020B0604030504040204" pitchFamily="50" charset="-128"/>
                <a:ea typeface="Meiryo UI" panose="020B0604030504040204" pitchFamily="50" charset="-128"/>
              </a:rPr>
              <a:t>）） </a:t>
            </a:r>
            <a:r>
              <a:rPr kumimoji="1" lang="en-US" altLang="ja-JP" sz="1000">
                <a:latin typeface="Meiryo UI" panose="020B0604030504040204" pitchFamily="50" charset="-128"/>
                <a:ea typeface="Meiryo UI" panose="020B0604030504040204" pitchFamily="50" charset="-128"/>
              </a:rPr>
              <a:t>※</a:t>
            </a:r>
            <a:r>
              <a:rPr kumimoji="1" lang="ja-JP" altLang="en-US" sz="1000">
                <a:latin typeface="Meiryo UI" panose="020B0604030504040204" pitchFamily="50" charset="-128"/>
                <a:ea typeface="Meiryo UI" panose="020B0604030504040204" pitchFamily="50" charset="-128"/>
              </a:rPr>
              <a:t>公募要領</a:t>
            </a:r>
            <a:r>
              <a:rPr kumimoji="1" lang="en-US" altLang="ja-JP" sz="1000">
                <a:latin typeface="Meiryo UI" panose="020B0604030504040204" pitchFamily="50" charset="-128"/>
                <a:ea typeface="Meiryo UI" panose="020B0604030504040204" pitchFamily="50" charset="-128"/>
              </a:rPr>
              <a:t>P.20</a:t>
            </a:r>
            <a:r>
              <a:rPr kumimoji="1" lang="ja-JP" altLang="en-US" sz="1000">
                <a:latin typeface="Meiryo UI" panose="020B0604030504040204" pitchFamily="50" charset="-128"/>
                <a:ea typeface="Meiryo UI" panose="020B0604030504040204" pitchFamily="50" charset="-128"/>
              </a:rPr>
              <a:t>「最大受電電力と補助対象設備の要件及び補助率を判断する基準となる</a:t>
            </a:r>
            <a:r>
              <a:rPr kumimoji="1" lang="en-US" altLang="ja-JP" sz="1000">
                <a:latin typeface="Meiryo UI" panose="020B0604030504040204" pitchFamily="50" charset="-128"/>
                <a:ea typeface="Meiryo UI" panose="020B0604030504040204" pitchFamily="50" charset="-128"/>
              </a:rPr>
              <a:t>kW</a:t>
            </a:r>
            <a:r>
              <a:rPr kumimoji="1" lang="ja-JP" altLang="en-US" sz="1000">
                <a:latin typeface="Meiryo UI" panose="020B0604030504040204" pitchFamily="50" charset="-128"/>
                <a:ea typeface="Meiryo UI" panose="020B0604030504040204" pitchFamily="50" charset="-128"/>
              </a:rPr>
              <a:t>について」を参照のこと。</a:t>
            </a:r>
            <a:endParaRPr lang="en-US" altLang="ja-JP" sz="1000">
              <a:latin typeface="Meiryo UI" panose="020B0604030504040204" pitchFamily="50" charset="-128"/>
              <a:ea typeface="Meiryo UI" panose="020B0604030504040204" pitchFamily="50" charset="-128"/>
            </a:endParaRPr>
          </a:p>
          <a:p>
            <a:pPr>
              <a:lnSpc>
                <a:spcPts val="1500"/>
              </a:lnSpc>
            </a:pPr>
            <a:r>
              <a:rPr lang="en-US" altLang="ja-JP" sz="1000">
                <a:latin typeface="Meiryo UI" panose="020B0604030504040204" pitchFamily="50" charset="-128"/>
                <a:ea typeface="Meiryo UI" panose="020B0604030504040204" pitchFamily="50" charset="-128"/>
              </a:rPr>
              <a:t> </a:t>
            </a:r>
            <a:r>
              <a:rPr lang="ja-JP" altLang="en-US" sz="1000">
                <a:latin typeface="Meiryo UI" panose="020B0604030504040204" pitchFamily="50" charset="-128"/>
                <a:ea typeface="Meiryo UI" panose="020B0604030504040204" pitchFamily="50" charset="-128"/>
              </a:rPr>
              <a:t>ｂ（補助対象設備の、電力系統側の定格出力（</a:t>
            </a:r>
            <a:r>
              <a:rPr lang="en-US" altLang="ja-JP" sz="1000">
                <a:latin typeface="Meiryo UI" panose="020B0604030504040204" pitchFamily="50" charset="-128"/>
                <a:ea typeface="Meiryo UI" panose="020B0604030504040204" pitchFamily="50" charset="-128"/>
              </a:rPr>
              <a:t>PCS</a:t>
            </a:r>
            <a:r>
              <a:rPr lang="ja-JP" altLang="en-US" sz="1000">
                <a:latin typeface="Meiryo UI" panose="020B0604030504040204" pitchFamily="50" charset="-128"/>
                <a:ea typeface="Meiryo UI" panose="020B0604030504040204" pitchFamily="50" charset="-128"/>
              </a:rPr>
              <a:t>定格出力）（</a:t>
            </a:r>
            <a:r>
              <a:rPr lang="en-US" altLang="ja-JP" sz="1000">
                <a:latin typeface="Meiryo UI" panose="020B0604030504040204" pitchFamily="50" charset="-128"/>
                <a:ea typeface="Meiryo UI" panose="020B0604030504040204" pitchFamily="50" charset="-128"/>
              </a:rPr>
              <a:t>kW</a:t>
            </a:r>
            <a:r>
              <a:rPr lang="ja-JP" altLang="en-US" sz="1000">
                <a:latin typeface="Meiryo UI" panose="020B0604030504040204" pitchFamily="50" charset="-128"/>
                <a:ea typeface="Meiryo UI" panose="020B0604030504040204" pitchFamily="50" charset="-128"/>
              </a:rPr>
              <a:t>））</a:t>
            </a:r>
          </a:p>
        </p:txBody>
      </p:sp>
      <p:grpSp>
        <p:nvGrpSpPr>
          <p:cNvPr id="22" name="グループ化 21">
            <a:extLst>
              <a:ext uri="{FF2B5EF4-FFF2-40B4-BE49-F238E27FC236}">
                <a16:creationId xmlns:a16="http://schemas.microsoft.com/office/drawing/2014/main" id="{D7319DFB-6CB1-9DFA-C2E8-F2E6F1AED4BB}"/>
              </a:ext>
            </a:extLst>
          </p:cNvPr>
          <p:cNvGrpSpPr/>
          <p:nvPr/>
        </p:nvGrpSpPr>
        <p:grpSpPr>
          <a:xfrm>
            <a:off x="542953" y="3324457"/>
            <a:ext cx="5496260" cy="410509"/>
            <a:chOff x="114314" y="1899696"/>
            <a:chExt cx="5496260" cy="410509"/>
          </a:xfrm>
        </p:grpSpPr>
        <p:sp>
          <p:nvSpPr>
            <p:cNvPr id="23" name="正方形/長方形 22">
              <a:extLst>
                <a:ext uri="{FF2B5EF4-FFF2-40B4-BE49-F238E27FC236}">
                  <a16:creationId xmlns:a16="http://schemas.microsoft.com/office/drawing/2014/main" id="{5C80E45E-6854-ADB9-50B1-B4527478B19C}"/>
                </a:ext>
              </a:extLst>
            </p:cNvPr>
            <p:cNvSpPr/>
            <p:nvPr/>
          </p:nvSpPr>
          <p:spPr>
            <a:xfrm>
              <a:off x="358778" y="1964324"/>
              <a:ext cx="975600" cy="32760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TW" altLang="en-US" sz="1000">
                  <a:solidFill>
                    <a:sysClr val="windowText" lastClr="000000"/>
                  </a:solidFill>
                  <a:latin typeface="Meiryo UI" panose="020B0604030504040204" pitchFamily="50" charset="-128"/>
                  <a:ea typeface="Meiryo UI" panose="020B0604030504040204" pitchFamily="50" charset="-128"/>
                </a:rPr>
                <a:t>最大受電電力</a:t>
              </a:r>
              <a:endParaRPr lang="en-US" altLang="zh-TW" sz="1000">
                <a:solidFill>
                  <a:sysClr val="windowText" lastClr="000000"/>
                </a:solidFill>
                <a:latin typeface="Meiryo UI" panose="020B0604030504040204" pitchFamily="50" charset="-128"/>
                <a:ea typeface="Meiryo UI" panose="020B0604030504040204" pitchFamily="50" charset="-128"/>
              </a:endParaRPr>
            </a:p>
            <a:p>
              <a:pPr algn="ctr"/>
              <a:r>
                <a:rPr lang="zh-TW" altLang="en-US" sz="1000">
                  <a:solidFill>
                    <a:sysClr val="windowText" lastClr="000000"/>
                  </a:solidFill>
                  <a:latin typeface="Meiryo UI" panose="020B0604030504040204" pitchFamily="50" charset="-128"/>
                  <a:ea typeface="Meiryo UI" panose="020B0604030504040204" pitchFamily="50" charset="-128"/>
                </a:rPr>
                <a:t>（</a:t>
              </a:r>
              <a:r>
                <a:rPr lang="en-US" altLang="zh-TW" sz="1000">
                  <a:solidFill>
                    <a:sysClr val="windowText" lastClr="000000"/>
                  </a:solidFill>
                  <a:latin typeface="Meiryo UI" panose="020B0604030504040204" pitchFamily="50" charset="-128"/>
                  <a:ea typeface="Meiryo UI" panose="020B0604030504040204" pitchFamily="50" charset="-128"/>
                </a:rPr>
                <a:t>kW</a:t>
              </a:r>
              <a:r>
                <a:rPr lang="zh-TW" altLang="en-US" sz="1000">
                  <a:solidFill>
                    <a:sysClr val="windowText" lastClr="000000"/>
                  </a:solidFill>
                  <a:latin typeface="Meiryo UI" panose="020B0604030504040204" pitchFamily="50" charset="-128"/>
                  <a:ea typeface="Meiryo UI" panose="020B0604030504040204" pitchFamily="50" charset="-128"/>
                </a:rPr>
                <a:t>）</a:t>
              </a:r>
              <a:endParaRPr lang="ja-JP" altLang="en-US" sz="1600">
                <a:solidFill>
                  <a:sysClr val="windowText" lastClr="000000"/>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3831DEE1-1F5E-4343-DD53-CF5FE3AD370A}"/>
                </a:ext>
              </a:extLst>
            </p:cNvPr>
            <p:cNvSpPr/>
            <p:nvPr/>
          </p:nvSpPr>
          <p:spPr>
            <a:xfrm>
              <a:off x="1334378" y="1964323"/>
              <a:ext cx="975600" cy="327601"/>
            </a:xfrm>
            <a:prstGeom prst="rect">
              <a:avLst/>
            </a:prstGeom>
            <a:solidFill>
              <a:srgbClr val="FFFF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ja-JP" altLang="en-US" sz="1050">
                <a:solidFill>
                  <a:schemeClr val="tx1"/>
                </a:solidFill>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452FC96B-1CAC-ABA0-F129-7C3C043DD32F}"/>
                </a:ext>
              </a:extLst>
            </p:cNvPr>
            <p:cNvSpPr txBox="1"/>
            <p:nvPr/>
          </p:nvSpPr>
          <p:spPr>
            <a:xfrm>
              <a:off x="2321669" y="1907763"/>
              <a:ext cx="421078" cy="400110"/>
            </a:xfrm>
            <a:prstGeom prst="rect">
              <a:avLst/>
            </a:prstGeom>
            <a:noFill/>
          </p:spPr>
          <p:txBody>
            <a:bodyPr wrap="square" rtlCol="0">
              <a:spAutoFit/>
            </a:bodyPr>
            <a:lstStyle/>
            <a:p>
              <a:r>
                <a:rPr lang="en-US" altLang="ja-JP" sz="2000">
                  <a:latin typeface="Meiryo UI" panose="020B0604030504040204" pitchFamily="50" charset="-128"/>
                  <a:ea typeface="Meiryo UI" panose="020B0604030504040204" pitchFamily="50" charset="-128"/>
                </a:rPr>
                <a:t>÷</a:t>
              </a:r>
              <a:endParaRPr lang="ja-JP" altLang="en-US" sz="2000">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0EB19586-3418-7E93-C69D-8AA4C8BFE6F9}"/>
                </a:ext>
              </a:extLst>
            </p:cNvPr>
            <p:cNvSpPr/>
            <p:nvPr/>
          </p:nvSpPr>
          <p:spPr>
            <a:xfrm>
              <a:off x="2658387" y="1954898"/>
              <a:ext cx="1071969" cy="352975"/>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sz="1050">
                  <a:solidFill>
                    <a:sysClr val="windowText" lastClr="000000"/>
                  </a:solidFill>
                  <a:latin typeface="Meiryo UI" panose="020B0604030504040204" pitchFamily="50" charset="-128"/>
                  <a:ea typeface="Meiryo UI" panose="020B0604030504040204" pitchFamily="50" charset="-128"/>
                </a:rPr>
                <a:t>PCS</a:t>
              </a:r>
              <a:r>
                <a:rPr lang="zh-TW" altLang="en-US" sz="1050">
                  <a:solidFill>
                    <a:sysClr val="windowText" lastClr="000000"/>
                  </a:solidFill>
                  <a:latin typeface="Meiryo UI" panose="020B0604030504040204" pitchFamily="50" charset="-128"/>
                  <a:ea typeface="Meiryo UI" panose="020B0604030504040204" pitchFamily="50" charset="-128"/>
                </a:rPr>
                <a:t>定格出力</a:t>
              </a:r>
              <a:endParaRPr lang="en-US" altLang="zh-TW" sz="1050">
                <a:solidFill>
                  <a:sysClr val="windowText" lastClr="000000"/>
                </a:solidFill>
                <a:latin typeface="Meiryo UI" panose="020B0604030504040204" pitchFamily="50" charset="-128"/>
                <a:ea typeface="Meiryo UI" panose="020B0604030504040204" pitchFamily="50" charset="-128"/>
              </a:endParaRPr>
            </a:p>
            <a:p>
              <a:pPr algn="ctr"/>
              <a:r>
                <a:rPr lang="zh-TW" altLang="en-US" sz="1050">
                  <a:solidFill>
                    <a:sysClr val="windowText" lastClr="000000"/>
                  </a:solidFill>
                  <a:latin typeface="Meiryo UI" panose="020B0604030504040204" pitchFamily="50" charset="-128"/>
                  <a:ea typeface="Meiryo UI" panose="020B0604030504040204" pitchFamily="50" charset="-128"/>
                </a:rPr>
                <a:t>（</a:t>
              </a:r>
              <a:r>
                <a:rPr lang="en-US" altLang="zh-TW" sz="1050">
                  <a:solidFill>
                    <a:sysClr val="windowText" lastClr="000000"/>
                  </a:solidFill>
                  <a:latin typeface="Meiryo UI" panose="020B0604030504040204" pitchFamily="50" charset="-128"/>
                  <a:ea typeface="Meiryo UI" panose="020B0604030504040204" pitchFamily="50" charset="-128"/>
                </a:rPr>
                <a:t>kW</a:t>
              </a:r>
              <a:r>
                <a:rPr lang="zh-TW" altLang="en-US" sz="1050">
                  <a:solidFill>
                    <a:sysClr val="windowText" lastClr="000000"/>
                  </a:solidFill>
                  <a:latin typeface="Meiryo UI" panose="020B0604030504040204" pitchFamily="50" charset="-128"/>
                  <a:ea typeface="Meiryo UI" panose="020B0604030504040204" pitchFamily="50" charset="-128"/>
                </a:rPr>
                <a:t>）</a:t>
              </a:r>
              <a:endParaRPr lang="ja-JP" altLang="en-US">
                <a:solidFill>
                  <a:sysClr val="windowText" lastClr="000000"/>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EF3442A3-1AC6-2D9A-D8AF-4945B18FAB55}"/>
                </a:ext>
              </a:extLst>
            </p:cNvPr>
            <p:cNvSpPr/>
            <p:nvPr/>
          </p:nvSpPr>
          <p:spPr>
            <a:xfrm>
              <a:off x="3708882" y="1954898"/>
              <a:ext cx="671589" cy="352975"/>
            </a:xfrm>
            <a:prstGeom prst="rect">
              <a:avLst/>
            </a:prstGeom>
            <a:solidFill>
              <a:srgbClr val="FFFF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ja-JP" altLang="en-US" sz="1050">
                <a:solidFill>
                  <a:schemeClr val="tx1"/>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E814F2C8-B3F0-05D5-3705-BC2F0A810E53}"/>
                </a:ext>
              </a:extLst>
            </p:cNvPr>
            <p:cNvSpPr txBox="1"/>
            <p:nvPr/>
          </p:nvSpPr>
          <p:spPr>
            <a:xfrm>
              <a:off x="4380471" y="1899696"/>
              <a:ext cx="421078" cy="400110"/>
            </a:xfrm>
            <a:prstGeom prst="rect">
              <a:avLst/>
            </a:prstGeom>
            <a:noFill/>
          </p:spPr>
          <p:txBody>
            <a:bodyPr wrap="square" rtlCol="0">
              <a:spAutoFit/>
            </a:bodyPr>
            <a:lstStyle/>
            <a:p>
              <a:r>
                <a:rPr lang="en-US" altLang="ja-JP" sz="2000">
                  <a:latin typeface="Meiryo UI" panose="020B0604030504040204" pitchFamily="50" charset="-128"/>
                  <a:ea typeface="Meiryo UI" panose="020B0604030504040204" pitchFamily="50" charset="-128"/>
                </a:rPr>
                <a:t>)</a:t>
              </a:r>
              <a:endParaRPr lang="ja-JP" altLang="en-US" sz="2000">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0ABF59E2-23E1-FBAB-D4A3-8C5C7D0E2310}"/>
                </a:ext>
              </a:extLst>
            </p:cNvPr>
            <p:cNvSpPr txBox="1"/>
            <p:nvPr/>
          </p:nvSpPr>
          <p:spPr>
            <a:xfrm>
              <a:off x="4590557" y="1940873"/>
              <a:ext cx="421078" cy="369332"/>
            </a:xfrm>
            <a:prstGeom prst="rect">
              <a:avLst/>
            </a:prstGeom>
            <a:noFill/>
          </p:spPr>
          <p:txBody>
            <a:bodyPr wrap="square" rtlCol="0">
              <a:spAutoFit/>
            </a:bodyPr>
            <a:lstStyle/>
            <a:p>
              <a:r>
                <a:rPr lang="en-US" altLang="ja-JP">
                  <a:latin typeface="Meiryo UI" panose="020B0604030504040204" pitchFamily="50" charset="-128"/>
                  <a:ea typeface="Meiryo UI" panose="020B0604030504040204" pitchFamily="50" charset="-128"/>
                </a:rPr>
                <a:t>×</a:t>
              </a:r>
              <a:endParaRPr lang="ja-JP" altLang="en-US">
                <a:latin typeface="Meiryo UI" panose="020B0604030504040204" pitchFamily="50" charset="-128"/>
                <a:ea typeface="Meiryo UI" panose="020B0604030504040204" pitchFamily="50" charset="-128"/>
              </a:endParaRPr>
            </a:p>
          </p:txBody>
        </p:sp>
        <p:sp>
          <p:nvSpPr>
            <p:cNvPr id="31" name="テキスト ボックス 30">
              <a:extLst>
                <a:ext uri="{FF2B5EF4-FFF2-40B4-BE49-F238E27FC236}">
                  <a16:creationId xmlns:a16="http://schemas.microsoft.com/office/drawing/2014/main" id="{5B44D17B-B67C-F8B9-FEB2-E6269C52AC53}"/>
                </a:ext>
              </a:extLst>
            </p:cNvPr>
            <p:cNvSpPr txBox="1"/>
            <p:nvPr/>
          </p:nvSpPr>
          <p:spPr>
            <a:xfrm>
              <a:off x="4810338" y="1934543"/>
              <a:ext cx="800236" cy="369332"/>
            </a:xfrm>
            <a:prstGeom prst="rect">
              <a:avLst/>
            </a:prstGeom>
            <a:noFill/>
          </p:spPr>
          <p:txBody>
            <a:bodyPr wrap="square" rtlCol="0">
              <a:spAutoFit/>
            </a:bodyPr>
            <a:lstStyle/>
            <a:p>
              <a:r>
                <a:rPr lang="en-US" altLang="ja-JP">
                  <a:latin typeface="Meiryo UI" panose="020B0604030504040204" pitchFamily="50" charset="-128"/>
                  <a:ea typeface="Meiryo UI" panose="020B0604030504040204" pitchFamily="50" charset="-128"/>
                </a:rPr>
                <a:t>100</a:t>
              </a:r>
              <a:endParaRPr lang="ja-JP" altLang="en-US">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2A1D5410-0D83-12B1-42F0-85859C8D3D46}"/>
                </a:ext>
              </a:extLst>
            </p:cNvPr>
            <p:cNvSpPr txBox="1"/>
            <p:nvPr/>
          </p:nvSpPr>
          <p:spPr>
            <a:xfrm>
              <a:off x="114314" y="1907763"/>
              <a:ext cx="421078" cy="400110"/>
            </a:xfrm>
            <a:prstGeom prst="rect">
              <a:avLst/>
            </a:prstGeom>
            <a:noFill/>
          </p:spPr>
          <p:txBody>
            <a:bodyPr wrap="square" rtlCol="0">
              <a:spAutoFit/>
            </a:bodyPr>
            <a:lstStyle/>
            <a:p>
              <a:r>
                <a:rPr lang="en-US" altLang="ja-JP" sz="2000">
                  <a:latin typeface="Meiryo UI" panose="020B0604030504040204" pitchFamily="50" charset="-128"/>
                  <a:ea typeface="Meiryo UI" panose="020B0604030504040204" pitchFamily="50" charset="-128"/>
                </a:rPr>
                <a:t>(</a:t>
              </a:r>
              <a:endParaRPr lang="ja-JP" altLang="en-US" sz="2000">
                <a:latin typeface="Meiryo UI" panose="020B0604030504040204" pitchFamily="50" charset="-128"/>
                <a:ea typeface="Meiryo UI" panose="020B0604030504040204" pitchFamily="50" charset="-128"/>
              </a:endParaRPr>
            </a:p>
          </p:txBody>
        </p:sp>
      </p:grpSp>
      <p:grpSp>
        <p:nvGrpSpPr>
          <p:cNvPr id="34" name="グループ化 33">
            <a:extLst>
              <a:ext uri="{FF2B5EF4-FFF2-40B4-BE49-F238E27FC236}">
                <a16:creationId xmlns:a16="http://schemas.microsoft.com/office/drawing/2014/main" id="{67D1292E-BBEC-6491-1FB5-926E52CB44C5}"/>
              </a:ext>
            </a:extLst>
          </p:cNvPr>
          <p:cNvGrpSpPr/>
          <p:nvPr/>
        </p:nvGrpSpPr>
        <p:grpSpPr>
          <a:xfrm>
            <a:off x="411869" y="2907027"/>
            <a:ext cx="1649878" cy="371958"/>
            <a:chOff x="308550" y="2826452"/>
            <a:chExt cx="1649878" cy="371958"/>
          </a:xfrm>
        </p:grpSpPr>
        <p:sp>
          <p:nvSpPr>
            <p:cNvPr id="35" name="正方形/長方形 34">
              <a:extLst>
                <a:ext uri="{FF2B5EF4-FFF2-40B4-BE49-F238E27FC236}">
                  <a16:creationId xmlns:a16="http://schemas.microsoft.com/office/drawing/2014/main" id="{59BC69FF-7EB3-1AA2-9CCD-A586C594536B}"/>
                </a:ext>
              </a:extLst>
            </p:cNvPr>
            <p:cNvSpPr/>
            <p:nvPr/>
          </p:nvSpPr>
          <p:spPr>
            <a:xfrm>
              <a:off x="308550" y="2827134"/>
              <a:ext cx="960670" cy="371276"/>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TW" altLang="en-US" sz="969">
                  <a:solidFill>
                    <a:sysClr val="windowText" lastClr="000000"/>
                  </a:solidFill>
                  <a:latin typeface="Meiryo UI" panose="020B0604030504040204" pitchFamily="50" charset="-128"/>
                  <a:ea typeface="Meiryo UI" panose="020B0604030504040204" pitchFamily="50" charset="-128"/>
                </a:rPr>
                <a:t>活用電力率</a:t>
              </a:r>
              <a:endParaRPr lang="en-US" altLang="zh-TW" sz="969">
                <a:solidFill>
                  <a:sysClr val="windowText" lastClr="000000"/>
                </a:solidFill>
                <a:latin typeface="Meiryo UI" panose="020B0604030504040204" pitchFamily="50" charset="-128"/>
                <a:ea typeface="Meiryo UI" panose="020B0604030504040204" pitchFamily="50" charset="-128"/>
              </a:endParaRPr>
            </a:p>
            <a:p>
              <a:pPr algn="ctr"/>
              <a:r>
                <a:rPr lang="en-US" altLang="zh-TW" sz="969">
                  <a:solidFill>
                    <a:sysClr val="windowText" lastClr="000000"/>
                  </a:solidFill>
                  <a:latin typeface="Meiryo UI" panose="020B0604030504040204" pitchFamily="50" charset="-128"/>
                  <a:ea typeface="Meiryo UI" panose="020B0604030504040204" pitchFamily="50" charset="-128"/>
                </a:rPr>
                <a:t>(</a:t>
              </a:r>
              <a:r>
                <a:rPr lang="zh-TW" altLang="en-US" sz="969">
                  <a:solidFill>
                    <a:sysClr val="windowText" lastClr="000000"/>
                  </a:solidFill>
                  <a:latin typeface="Meiryo UI" panose="020B0604030504040204" pitchFamily="50" charset="-128"/>
                  <a:ea typeface="Meiryo UI" panose="020B0604030504040204" pitchFamily="50" charset="-128"/>
                </a:rPr>
                <a:t>％</a:t>
              </a:r>
              <a:r>
                <a:rPr lang="en-US" altLang="zh-TW" sz="969">
                  <a:solidFill>
                    <a:sysClr val="windowText" lastClr="000000"/>
                  </a:solidFill>
                  <a:latin typeface="Meiryo UI" panose="020B0604030504040204" pitchFamily="50" charset="-128"/>
                  <a:ea typeface="Meiryo UI" panose="020B0604030504040204" pitchFamily="50" charset="-128"/>
                </a:rPr>
                <a:t>)</a:t>
              </a:r>
              <a:endParaRPr lang="ja-JP" altLang="en-US" sz="1662">
                <a:solidFill>
                  <a:sysClr val="windowText" lastClr="000000"/>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AE6ECEAA-10A7-39F3-5EA4-E28607E5FE5C}"/>
                </a:ext>
              </a:extLst>
            </p:cNvPr>
            <p:cNvSpPr/>
            <p:nvPr/>
          </p:nvSpPr>
          <p:spPr>
            <a:xfrm>
              <a:off x="1258873" y="2826452"/>
              <a:ext cx="699555" cy="371165"/>
            </a:xfrm>
            <a:prstGeom prst="rect">
              <a:avLst/>
            </a:prstGeom>
            <a:solidFill>
              <a:srgbClr val="FFFF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ja-JP" altLang="en-US" sz="969" u="sng">
                <a:solidFill>
                  <a:schemeClr val="tx1"/>
                </a:solidFill>
                <a:latin typeface="Meiryo UI" panose="020B0604030504040204" pitchFamily="50" charset="-128"/>
                <a:ea typeface="Meiryo UI" panose="020B0604030504040204" pitchFamily="50" charset="-128"/>
              </a:endParaRPr>
            </a:p>
          </p:txBody>
        </p:sp>
      </p:grpSp>
      <p:sp>
        <p:nvSpPr>
          <p:cNvPr id="38" name="正方形/長方形 37">
            <a:extLst>
              <a:ext uri="{FF2B5EF4-FFF2-40B4-BE49-F238E27FC236}">
                <a16:creationId xmlns:a16="http://schemas.microsoft.com/office/drawing/2014/main" id="{1D9FF8D2-428F-AC2C-F4EE-CF5AA33C93AB}"/>
              </a:ext>
            </a:extLst>
          </p:cNvPr>
          <p:cNvSpPr/>
          <p:nvPr/>
        </p:nvSpPr>
        <p:spPr>
          <a:xfrm>
            <a:off x="787417" y="5661950"/>
            <a:ext cx="1088146" cy="325823"/>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800">
                <a:solidFill>
                  <a:sysClr val="windowText" lastClr="000000"/>
                </a:solidFill>
                <a:latin typeface="Meiryo UI" panose="020B0604030504040204" pitchFamily="50" charset="-128"/>
                <a:ea typeface="Meiryo UI" panose="020B0604030504040204" pitchFamily="50" charset="-128"/>
              </a:rPr>
              <a:t>1</a:t>
            </a:r>
            <a:r>
              <a:rPr lang="ja-JP" altLang="en-US" sz="800">
                <a:solidFill>
                  <a:sysClr val="windowText" lastClr="000000"/>
                </a:solidFill>
                <a:latin typeface="Meiryo UI" panose="020B0604030504040204" pitchFamily="50" charset="-128"/>
                <a:ea typeface="Meiryo UI" panose="020B0604030504040204" pitchFamily="50" charset="-128"/>
              </a:rPr>
              <a:t>年間の活用電力量</a:t>
            </a:r>
          </a:p>
          <a:p>
            <a:pPr algn="ctr"/>
            <a:r>
              <a:rPr lang="ja-JP" altLang="en-US" sz="800">
                <a:solidFill>
                  <a:sysClr val="windowText" lastClr="000000"/>
                </a:solidFill>
                <a:latin typeface="Meiryo UI" panose="020B0604030504040204" pitchFamily="50" charset="-128"/>
                <a:ea typeface="Meiryo UI" panose="020B0604030504040204" pitchFamily="50" charset="-128"/>
              </a:rPr>
              <a:t>（</a:t>
            </a:r>
            <a:r>
              <a:rPr lang="en-US" altLang="ja-JP" sz="800">
                <a:solidFill>
                  <a:sysClr val="windowText" lastClr="000000"/>
                </a:solidFill>
                <a:latin typeface="Meiryo UI" panose="020B0604030504040204" pitchFamily="50" charset="-128"/>
                <a:ea typeface="Meiryo UI" panose="020B0604030504040204" pitchFamily="50" charset="-128"/>
              </a:rPr>
              <a:t>kWh/</a:t>
            </a:r>
            <a:r>
              <a:rPr lang="ja-JP" altLang="en-US" sz="800">
                <a:solidFill>
                  <a:sysClr val="windowText" lastClr="000000"/>
                </a:solidFill>
                <a:latin typeface="Meiryo UI" panose="020B0604030504040204" pitchFamily="50" charset="-128"/>
                <a:ea typeface="Meiryo UI" panose="020B0604030504040204" pitchFamily="50" charset="-128"/>
              </a:rPr>
              <a:t>年</a:t>
            </a:r>
            <a:r>
              <a:rPr lang="ja-JP" altLang="en-US" sz="900">
                <a:solidFill>
                  <a:sysClr val="windowText" lastClr="000000"/>
                </a:solidFill>
                <a:latin typeface="Meiryo UI" panose="020B0604030504040204" pitchFamily="50" charset="-128"/>
                <a:ea typeface="Meiryo UI" panose="020B0604030504040204" pitchFamily="50" charset="-128"/>
              </a:rPr>
              <a:t>）</a:t>
            </a:r>
            <a:endParaRPr lang="ja-JP" altLang="en-US" sz="1600">
              <a:solidFill>
                <a:sysClr val="windowText" lastClr="000000"/>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214C212D-E2AF-F0A0-4856-2FF45A323298}"/>
              </a:ext>
            </a:extLst>
          </p:cNvPr>
          <p:cNvSpPr/>
          <p:nvPr/>
        </p:nvSpPr>
        <p:spPr>
          <a:xfrm>
            <a:off x="1855443" y="5661950"/>
            <a:ext cx="977017" cy="325823"/>
          </a:xfrm>
          <a:prstGeom prst="rect">
            <a:avLst/>
          </a:prstGeom>
          <a:solidFill>
            <a:srgbClr val="FFFF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ja-JP" altLang="en-US" sz="969">
              <a:solidFill>
                <a:schemeClr val="tx1"/>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849FA062-09C0-9BFB-FED8-25277716EEAB}"/>
              </a:ext>
            </a:extLst>
          </p:cNvPr>
          <p:cNvSpPr txBox="1"/>
          <p:nvPr/>
        </p:nvSpPr>
        <p:spPr>
          <a:xfrm>
            <a:off x="2746897" y="5643812"/>
            <a:ext cx="380697" cy="319639"/>
          </a:xfrm>
          <a:prstGeom prst="rect">
            <a:avLst/>
          </a:prstGeom>
          <a:noFill/>
        </p:spPr>
        <p:txBody>
          <a:bodyPr wrap="square" rtlCol="0">
            <a:spAutoFit/>
          </a:bodyPr>
          <a:lstStyle/>
          <a:p>
            <a:r>
              <a:rPr lang="en-US" altLang="ja-JP" sz="1477">
                <a:latin typeface="Meiryo UI" panose="020B0604030504040204" pitchFamily="50" charset="-128"/>
                <a:ea typeface="Meiryo UI" panose="020B0604030504040204" pitchFamily="50" charset="-128"/>
              </a:rPr>
              <a:t>÷</a:t>
            </a:r>
            <a:endParaRPr lang="ja-JP" altLang="en-US" sz="1477">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85643BC5-CFCF-9D72-885B-0FCFAA212864}"/>
              </a:ext>
            </a:extLst>
          </p:cNvPr>
          <p:cNvSpPr/>
          <p:nvPr/>
        </p:nvSpPr>
        <p:spPr>
          <a:xfrm>
            <a:off x="3106487" y="5668857"/>
            <a:ext cx="969169" cy="325823"/>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TW" sz="969">
                <a:solidFill>
                  <a:sysClr val="windowText" lastClr="000000"/>
                </a:solidFill>
                <a:latin typeface="Meiryo UI" panose="020B0604030504040204" pitchFamily="50" charset="-128"/>
                <a:ea typeface="Meiryo UI" panose="020B0604030504040204" pitchFamily="50" charset="-128"/>
              </a:rPr>
              <a:t>PCS</a:t>
            </a:r>
            <a:r>
              <a:rPr lang="zh-TW" altLang="en-US" sz="969">
                <a:solidFill>
                  <a:sysClr val="windowText" lastClr="000000"/>
                </a:solidFill>
                <a:latin typeface="Meiryo UI" panose="020B0604030504040204" pitchFamily="50" charset="-128"/>
                <a:ea typeface="Meiryo UI" panose="020B0604030504040204" pitchFamily="50" charset="-128"/>
              </a:rPr>
              <a:t>定格出力</a:t>
            </a:r>
            <a:endParaRPr lang="en-US" altLang="zh-TW" sz="969">
              <a:solidFill>
                <a:sysClr val="windowText" lastClr="000000"/>
              </a:solidFill>
              <a:latin typeface="Meiryo UI" panose="020B0604030504040204" pitchFamily="50" charset="-128"/>
              <a:ea typeface="Meiryo UI" panose="020B0604030504040204" pitchFamily="50" charset="-128"/>
            </a:endParaRPr>
          </a:p>
          <a:p>
            <a:pPr algn="ctr"/>
            <a:r>
              <a:rPr lang="zh-TW" altLang="en-US" sz="969">
                <a:solidFill>
                  <a:sysClr val="windowText" lastClr="000000"/>
                </a:solidFill>
                <a:latin typeface="Meiryo UI" panose="020B0604030504040204" pitchFamily="50" charset="-128"/>
                <a:ea typeface="Meiryo UI" panose="020B0604030504040204" pitchFamily="50" charset="-128"/>
              </a:rPr>
              <a:t>（</a:t>
            </a:r>
            <a:r>
              <a:rPr lang="en-US" altLang="zh-TW" sz="969">
                <a:solidFill>
                  <a:sysClr val="windowText" lastClr="000000"/>
                </a:solidFill>
                <a:latin typeface="Meiryo UI" panose="020B0604030504040204" pitchFamily="50" charset="-128"/>
                <a:ea typeface="Meiryo UI" panose="020B0604030504040204" pitchFamily="50" charset="-128"/>
              </a:rPr>
              <a:t>kW</a:t>
            </a:r>
            <a:r>
              <a:rPr lang="zh-TW" altLang="en-US" sz="969">
                <a:solidFill>
                  <a:sysClr val="windowText" lastClr="000000"/>
                </a:solidFill>
                <a:latin typeface="Meiryo UI" panose="020B0604030504040204" pitchFamily="50" charset="-128"/>
                <a:ea typeface="Meiryo UI" panose="020B0604030504040204" pitchFamily="50" charset="-128"/>
              </a:rPr>
              <a:t>）</a:t>
            </a:r>
            <a:endParaRPr lang="ja-JP" altLang="en-US" sz="1662">
              <a:solidFill>
                <a:sysClr val="windowText" lastClr="000000"/>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E543B5D1-7F82-A54B-E841-283CD2C52674}"/>
              </a:ext>
            </a:extLst>
          </p:cNvPr>
          <p:cNvSpPr/>
          <p:nvPr/>
        </p:nvSpPr>
        <p:spPr>
          <a:xfrm>
            <a:off x="4068678" y="5668857"/>
            <a:ext cx="964394" cy="325823"/>
          </a:xfrm>
          <a:prstGeom prst="rect">
            <a:avLst/>
          </a:prstGeom>
          <a:solidFill>
            <a:srgbClr val="FFFF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ja-JP" altLang="en-US" sz="969">
              <a:solidFill>
                <a:schemeClr val="tx1"/>
              </a:solidFill>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153043B3-0D9F-B8A4-7A9C-68C328CE6ACF}"/>
              </a:ext>
            </a:extLst>
          </p:cNvPr>
          <p:cNvSpPr txBox="1"/>
          <p:nvPr/>
        </p:nvSpPr>
        <p:spPr>
          <a:xfrm>
            <a:off x="5012950" y="5643812"/>
            <a:ext cx="380697" cy="348109"/>
          </a:xfrm>
          <a:prstGeom prst="rect">
            <a:avLst/>
          </a:prstGeom>
          <a:noFill/>
        </p:spPr>
        <p:txBody>
          <a:bodyPr wrap="square" rtlCol="0">
            <a:spAutoFit/>
          </a:bodyPr>
          <a:lstStyle/>
          <a:p>
            <a:r>
              <a:rPr lang="en-US" altLang="ja-JP" sz="1662">
                <a:latin typeface="Meiryo UI" panose="020B0604030504040204" pitchFamily="50" charset="-128"/>
                <a:ea typeface="Meiryo UI" panose="020B0604030504040204" pitchFamily="50" charset="-128"/>
              </a:rPr>
              <a:t>×</a:t>
            </a:r>
            <a:endParaRPr lang="ja-JP" altLang="en-US" sz="1662">
              <a:latin typeface="Meiryo UI" panose="020B0604030504040204" pitchFamily="50" charset="-128"/>
              <a:ea typeface="Meiryo UI" panose="020B0604030504040204" pitchFamily="50" charset="-128"/>
            </a:endParaRPr>
          </a:p>
        </p:txBody>
      </p:sp>
      <p:grpSp>
        <p:nvGrpSpPr>
          <p:cNvPr id="44" name="グループ化 43">
            <a:extLst>
              <a:ext uri="{FF2B5EF4-FFF2-40B4-BE49-F238E27FC236}">
                <a16:creationId xmlns:a16="http://schemas.microsoft.com/office/drawing/2014/main" id="{5D3EA513-AA77-7343-898E-AA58F766A710}"/>
              </a:ext>
            </a:extLst>
          </p:cNvPr>
          <p:cNvGrpSpPr/>
          <p:nvPr/>
        </p:nvGrpSpPr>
        <p:grpSpPr>
          <a:xfrm>
            <a:off x="5213808" y="5612944"/>
            <a:ext cx="3731127" cy="400110"/>
            <a:chOff x="4991979" y="4287851"/>
            <a:chExt cx="4126892" cy="433452"/>
          </a:xfrm>
        </p:grpSpPr>
        <p:sp>
          <p:nvSpPr>
            <p:cNvPr id="49" name="テキスト ボックス 48">
              <a:extLst>
                <a:ext uri="{FF2B5EF4-FFF2-40B4-BE49-F238E27FC236}">
                  <a16:creationId xmlns:a16="http://schemas.microsoft.com/office/drawing/2014/main" id="{2E307D82-BFE0-26DE-0DAB-46BAF717A5A2}"/>
                </a:ext>
              </a:extLst>
            </p:cNvPr>
            <p:cNvSpPr txBox="1"/>
            <p:nvPr/>
          </p:nvSpPr>
          <p:spPr>
            <a:xfrm>
              <a:off x="4991979" y="4327271"/>
              <a:ext cx="1404930" cy="377118"/>
            </a:xfrm>
            <a:prstGeom prst="rect">
              <a:avLst/>
            </a:prstGeom>
            <a:noFill/>
          </p:spPr>
          <p:txBody>
            <a:bodyPr wrap="square" rtlCol="0">
              <a:spAutoFit/>
            </a:bodyPr>
            <a:lstStyle/>
            <a:p>
              <a:r>
                <a:rPr lang="en-US" altLang="ja-JP" sz="1662">
                  <a:latin typeface="Meiryo UI" panose="020B0604030504040204" pitchFamily="50" charset="-128"/>
                  <a:ea typeface="Meiryo UI" panose="020B0604030504040204" pitchFamily="50" charset="-128"/>
                </a:rPr>
                <a:t>24(</a:t>
              </a:r>
              <a:r>
                <a:rPr lang="ja-JP" altLang="en-US" sz="1662">
                  <a:latin typeface="Meiryo UI" panose="020B0604030504040204" pitchFamily="50" charset="-128"/>
                  <a:ea typeface="Meiryo UI" panose="020B0604030504040204" pitchFamily="50" charset="-128"/>
                </a:rPr>
                <a:t>時間</a:t>
              </a:r>
              <a:r>
                <a:rPr lang="en-US" altLang="ja-JP" sz="1662">
                  <a:latin typeface="Meiryo UI" panose="020B0604030504040204" pitchFamily="50" charset="-128"/>
                  <a:ea typeface="Meiryo UI" panose="020B0604030504040204" pitchFamily="50" charset="-128"/>
                </a:rPr>
                <a:t>)</a:t>
              </a:r>
              <a:endParaRPr lang="ja-JP" altLang="en-US" sz="1662">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CE511F14-DA8A-1373-767F-F93B0013CED5}"/>
                </a:ext>
              </a:extLst>
            </p:cNvPr>
            <p:cNvSpPr txBox="1"/>
            <p:nvPr/>
          </p:nvSpPr>
          <p:spPr>
            <a:xfrm>
              <a:off x="6062925" y="4327271"/>
              <a:ext cx="421078" cy="377118"/>
            </a:xfrm>
            <a:prstGeom prst="rect">
              <a:avLst/>
            </a:prstGeom>
            <a:noFill/>
          </p:spPr>
          <p:txBody>
            <a:bodyPr wrap="square" rtlCol="0">
              <a:spAutoFit/>
            </a:bodyPr>
            <a:lstStyle/>
            <a:p>
              <a:r>
                <a:rPr lang="en-US" altLang="ja-JP" sz="1662">
                  <a:latin typeface="Meiryo UI" panose="020B0604030504040204" pitchFamily="50" charset="-128"/>
                  <a:ea typeface="Meiryo UI" panose="020B0604030504040204" pitchFamily="50" charset="-128"/>
                </a:rPr>
                <a:t>×</a:t>
              </a:r>
              <a:endParaRPr lang="ja-JP" altLang="en-US" sz="1662">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71DD928C-A50B-EDF7-E5A2-573BF55E0300}"/>
                </a:ext>
              </a:extLst>
            </p:cNvPr>
            <p:cNvSpPr txBox="1"/>
            <p:nvPr/>
          </p:nvSpPr>
          <p:spPr>
            <a:xfrm>
              <a:off x="6313758" y="4327271"/>
              <a:ext cx="1100549" cy="377118"/>
            </a:xfrm>
            <a:prstGeom prst="rect">
              <a:avLst/>
            </a:prstGeom>
            <a:noFill/>
          </p:spPr>
          <p:txBody>
            <a:bodyPr wrap="square" rtlCol="0">
              <a:spAutoFit/>
            </a:bodyPr>
            <a:lstStyle/>
            <a:p>
              <a:r>
                <a:rPr lang="en-US" altLang="ja-JP" sz="1662">
                  <a:latin typeface="Meiryo UI" panose="020B0604030504040204" pitchFamily="50" charset="-128"/>
                  <a:ea typeface="Meiryo UI" panose="020B0604030504040204" pitchFamily="50" charset="-128"/>
                </a:rPr>
                <a:t>365(</a:t>
              </a:r>
              <a:r>
                <a:rPr lang="ja-JP" altLang="en-US" sz="1662">
                  <a:latin typeface="Meiryo UI" panose="020B0604030504040204" pitchFamily="50" charset="-128"/>
                  <a:ea typeface="Meiryo UI" panose="020B0604030504040204" pitchFamily="50" charset="-128"/>
                </a:rPr>
                <a:t>日</a:t>
              </a:r>
              <a:r>
                <a:rPr lang="en-US" altLang="ja-JP" sz="1662">
                  <a:latin typeface="Meiryo UI" panose="020B0604030504040204" pitchFamily="50" charset="-128"/>
                  <a:ea typeface="Meiryo UI" panose="020B0604030504040204" pitchFamily="50" charset="-128"/>
                </a:rPr>
                <a:t>)</a:t>
              </a:r>
              <a:endParaRPr lang="ja-JP" altLang="en-US" sz="1662">
                <a:latin typeface="Meiryo UI" panose="020B0604030504040204" pitchFamily="50" charset="-128"/>
                <a:ea typeface="Meiryo UI" panose="020B0604030504040204" pitchFamily="50" charset="-128"/>
              </a:endParaRPr>
            </a:p>
          </p:txBody>
        </p:sp>
        <p:sp>
          <p:nvSpPr>
            <p:cNvPr id="52" name="テキスト ボックス 51">
              <a:extLst>
                <a:ext uri="{FF2B5EF4-FFF2-40B4-BE49-F238E27FC236}">
                  <a16:creationId xmlns:a16="http://schemas.microsoft.com/office/drawing/2014/main" id="{52855FC8-DA8C-858B-EFFE-F81AC11A77A8}"/>
                </a:ext>
              </a:extLst>
            </p:cNvPr>
            <p:cNvSpPr txBox="1"/>
            <p:nvPr/>
          </p:nvSpPr>
          <p:spPr>
            <a:xfrm>
              <a:off x="7244061" y="4327270"/>
              <a:ext cx="421078" cy="377118"/>
            </a:xfrm>
            <a:prstGeom prst="rect">
              <a:avLst/>
            </a:prstGeom>
            <a:noFill/>
          </p:spPr>
          <p:txBody>
            <a:bodyPr wrap="square" rtlCol="0">
              <a:spAutoFit/>
            </a:bodyPr>
            <a:lstStyle/>
            <a:p>
              <a:r>
                <a:rPr lang="en-US" altLang="ja-JP" sz="1662">
                  <a:latin typeface="Meiryo UI" panose="020B0604030504040204" pitchFamily="50" charset="-128"/>
                  <a:ea typeface="Meiryo UI" panose="020B0604030504040204" pitchFamily="50" charset="-128"/>
                </a:rPr>
                <a:t>÷</a:t>
              </a:r>
              <a:endParaRPr lang="ja-JP" altLang="en-US" sz="1662">
                <a:latin typeface="Meiryo UI" panose="020B0604030504040204" pitchFamily="50" charset="-128"/>
                <a:ea typeface="Meiryo UI" panose="020B0604030504040204" pitchFamily="50" charset="-128"/>
              </a:endParaRPr>
            </a:p>
          </p:txBody>
        </p:sp>
        <p:sp>
          <p:nvSpPr>
            <p:cNvPr id="53" name="テキスト ボックス 52">
              <a:extLst>
                <a:ext uri="{FF2B5EF4-FFF2-40B4-BE49-F238E27FC236}">
                  <a16:creationId xmlns:a16="http://schemas.microsoft.com/office/drawing/2014/main" id="{076D969C-4CCE-CC28-4A97-54FE04A13D87}"/>
                </a:ext>
              </a:extLst>
            </p:cNvPr>
            <p:cNvSpPr txBox="1"/>
            <p:nvPr/>
          </p:nvSpPr>
          <p:spPr>
            <a:xfrm>
              <a:off x="7447662" y="4287851"/>
              <a:ext cx="1671209" cy="433452"/>
            </a:xfrm>
            <a:prstGeom prst="rect">
              <a:avLst/>
            </a:prstGeom>
            <a:noFill/>
          </p:spPr>
          <p:txBody>
            <a:bodyPr wrap="square" rtlCol="0">
              <a:spAutoFit/>
            </a:bodyPr>
            <a:lstStyle/>
            <a:p>
              <a:r>
                <a:rPr lang="en-US" altLang="ja-JP" sz="1662">
                  <a:latin typeface="Meiryo UI" panose="020B0604030504040204" pitchFamily="50" charset="-128"/>
                  <a:ea typeface="Meiryo UI" panose="020B0604030504040204" pitchFamily="50" charset="-128"/>
                </a:rPr>
                <a:t>2</a:t>
              </a:r>
              <a:r>
                <a:rPr lang="en-US" altLang="ja-JP" sz="2000">
                  <a:latin typeface="Meiryo UI" panose="020B0604030504040204" pitchFamily="50" charset="-128"/>
                  <a:ea typeface="Meiryo UI" panose="020B0604030504040204" pitchFamily="50" charset="-128"/>
                </a:rPr>
                <a:t> </a:t>
              </a:r>
              <a:r>
                <a:rPr lang="en-US" altLang="ja-JP" sz="1700">
                  <a:latin typeface="Meiryo UI" panose="020B0604030504040204" pitchFamily="50" charset="-128"/>
                  <a:ea typeface="Meiryo UI" panose="020B0604030504040204" pitchFamily="50" charset="-128"/>
                </a:rPr>
                <a:t>)  </a:t>
              </a:r>
              <a:r>
                <a:rPr lang="en-US" altLang="ja-JP" sz="1662">
                  <a:latin typeface="Meiryo UI" panose="020B0604030504040204" pitchFamily="50" charset="-128"/>
                  <a:ea typeface="Meiryo UI" panose="020B0604030504040204" pitchFamily="50" charset="-128"/>
                </a:rPr>
                <a:t>× 100</a:t>
              </a:r>
              <a:endParaRPr lang="ja-JP" altLang="en-US" sz="1662">
                <a:latin typeface="Meiryo UI" panose="020B0604030504040204" pitchFamily="50" charset="-128"/>
                <a:ea typeface="Meiryo UI" panose="020B0604030504040204" pitchFamily="50" charset="-128"/>
              </a:endParaRPr>
            </a:p>
          </p:txBody>
        </p:sp>
      </p:grpSp>
      <p:sp>
        <p:nvSpPr>
          <p:cNvPr id="45" name="テキスト ボックス 44">
            <a:extLst>
              <a:ext uri="{FF2B5EF4-FFF2-40B4-BE49-F238E27FC236}">
                <a16:creationId xmlns:a16="http://schemas.microsoft.com/office/drawing/2014/main" id="{27940647-6D7C-3EC7-5C31-6DD392D462B8}"/>
              </a:ext>
            </a:extLst>
          </p:cNvPr>
          <p:cNvSpPr txBox="1"/>
          <p:nvPr/>
        </p:nvSpPr>
        <p:spPr>
          <a:xfrm>
            <a:off x="374002" y="5594029"/>
            <a:ext cx="485262" cy="461665"/>
          </a:xfrm>
          <a:prstGeom prst="rect">
            <a:avLst/>
          </a:prstGeom>
          <a:noFill/>
        </p:spPr>
        <p:txBody>
          <a:bodyPr wrap="square" rtlCol="0">
            <a:spAutoFit/>
          </a:bodyPr>
          <a:lstStyle/>
          <a:p>
            <a:r>
              <a:rPr lang="ja-JP" altLang="en-US" sz="2400">
                <a:latin typeface="Meiryo UI" panose="020B0604030504040204" pitchFamily="50" charset="-128"/>
                <a:ea typeface="Meiryo UI" panose="020B0604030504040204" pitchFamily="50" charset="-128"/>
              </a:rPr>
              <a:t>｛</a:t>
            </a:r>
          </a:p>
        </p:txBody>
      </p:sp>
      <p:sp>
        <p:nvSpPr>
          <p:cNvPr id="46" name="テキスト ボックス 45">
            <a:extLst>
              <a:ext uri="{FF2B5EF4-FFF2-40B4-BE49-F238E27FC236}">
                <a16:creationId xmlns:a16="http://schemas.microsoft.com/office/drawing/2014/main" id="{7EA36404-FF86-58B8-542D-456755BA2BE2}"/>
              </a:ext>
            </a:extLst>
          </p:cNvPr>
          <p:cNvSpPr txBox="1"/>
          <p:nvPr/>
        </p:nvSpPr>
        <p:spPr>
          <a:xfrm>
            <a:off x="306291" y="5636669"/>
            <a:ext cx="380697" cy="376385"/>
          </a:xfrm>
          <a:prstGeom prst="rect">
            <a:avLst/>
          </a:prstGeom>
          <a:noFill/>
        </p:spPr>
        <p:txBody>
          <a:bodyPr wrap="square" rtlCol="0">
            <a:spAutoFit/>
          </a:bodyPr>
          <a:lstStyle/>
          <a:p>
            <a:r>
              <a:rPr lang="ja-JP" altLang="en-US" sz="1846">
                <a:latin typeface="Meiryo UI" panose="020B0604030504040204" pitchFamily="50" charset="-128"/>
                <a:ea typeface="Meiryo UI" panose="020B0604030504040204" pitchFamily="50" charset="-128"/>
              </a:rPr>
              <a:t>＝</a:t>
            </a:r>
          </a:p>
        </p:txBody>
      </p:sp>
      <p:sp>
        <p:nvSpPr>
          <p:cNvPr id="47" name="テキスト ボックス 46">
            <a:extLst>
              <a:ext uri="{FF2B5EF4-FFF2-40B4-BE49-F238E27FC236}">
                <a16:creationId xmlns:a16="http://schemas.microsoft.com/office/drawing/2014/main" id="{489D8ED0-6C43-AFB3-5F4C-56F6CDEE11A4}"/>
              </a:ext>
            </a:extLst>
          </p:cNvPr>
          <p:cNvSpPr txBox="1"/>
          <p:nvPr/>
        </p:nvSpPr>
        <p:spPr>
          <a:xfrm>
            <a:off x="2197013" y="5407764"/>
            <a:ext cx="318094" cy="307777"/>
          </a:xfrm>
          <a:prstGeom prst="rect">
            <a:avLst/>
          </a:prstGeom>
          <a:noFill/>
        </p:spPr>
        <p:txBody>
          <a:bodyPr wrap="square" rtlCol="0">
            <a:spAutoFit/>
          </a:bodyPr>
          <a:lstStyle/>
          <a:p>
            <a:r>
              <a:rPr lang="en-US" altLang="ja-JP" sz="1400">
                <a:latin typeface="Meiryo UI" panose="020B0604030504040204" pitchFamily="50" charset="-128"/>
                <a:ea typeface="Meiryo UI" panose="020B0604030504040204" pitchFamily="50" charset="-128"/>
              </a:rPr>
              <a:t>c</a:t>
            </a:r>
            <a:endParaRPr lang="ja-JP" altLang="en-US" sz="1400">
              <a:latin typeface="Meiryo UI" panose="020B0604030504040204" pitchFamily="50" charset="-128"/>
              <a:ea typeface="Meiryo UI" panose="020B0604030504040204" pitchFamily="50" charset="-128"/>
            </a:endParaRPr>
          </a:p>
        </p:txBody>
      </p:sp>
      <p:sp>
        <p:nvSpPr>
          <p:cNvPr id="48" name="テキスト ボックス 47">
            <a:extLst>
              <a:ext uri="{FF2B5EF4-FFF2-40B4-BE49-F238E27FC236}">
                <a16:creationId xmlns:a16="http://schemas.microsoft.com/office/drawing/2014/main" id="{C512DA1A-6120-DDB7-B8D5-556E7E2C0B46}"/>
              </a:ext>
            </a:extLst>
          </p:cNvPr>
          <p:cNvSpPr txBox="1"/>
          <p:nvPr/>
        </p:nvSpPr>
        <p:spPr>
          <a:xfrm>
            <a:off x="4346231" y="5407763"/>
            <a:ext cx="318094" cy="307777"/>
          </a:xfrm>
          <a:prstGeom prst="rect">
            <a:avLst/>
          </a:prstGeom>
          <a:noFill/>
        </p:spPr>
        <p:txBody>
          <a:bodyPr wrap="square" rtlCol="0">
            <a:spAutoFit/>
          </a:bodyPr>
          <a:lstStyle/>
          <a:p>
            <a:r>
              <a:rPr lang="en-US" altLang="ja-JP" sz="1400">
                <a:latin typeface="Meiryo UI" panose="020B0604030504040204" pitchFamily="50" charset="-128"/>
                <a:ea typeface="Meiryo UI" panose="020B0604030504040204" pitchFamily="50" charset="-128"/>
              </a:rPr>
              <a:t>d</a:t>
            </a:r>
            <a:endParaRPr lang="ja-JP" altLang="en-US" sz="1400">
              <a:latin typeface="Meiryo UI" panose="020B0604030504040204" pitchFamily="50" charset="-128"/>
              <a:ea typeface="Meiryo UI" panose="020B0604030504040204" pitchFamily="50" charset="-128"/>
            </a:endParaRPr>
          </a:p>
        </p:txBody>
      </p:sp>
      <p:sp>
        <p:nvSpPr>
          <p:cNvPr id="54" name="テキスト ボックス 53">
            <a:extLst>
              <a:ext uri="{FF2B5EF4-FFF2-40B4-BE49-F238E27FC236}">
                <a16:creationId xmlns:a16="http://schemas.microsoft.com/office/drawing/2014/main" id="{EEF09059-E2FE-DF1A-D1EB-80F1BB06B5EF}"/>
              </a:ext>
            </a:extLst>
          </p:cNvPr>
          <p:cNvSpPr txBox="1"/>
          <p:nvPr/>
        </p:nvSpPr>
        <p:spPr>
          <a:xfrm>
            <a:off x="286766" y="3365187"/>
            <a:ext cx="421078" cy="369332"/>
          </a:xfrm>
          <a:prstGeom prst="rect">
            <a:avLst/>
          </a:prstGeom>
          <a:noFill/>
        </p:spPr>
        <p:txBody>
          <a:bodyPr wrap="square" rtlCol="0">
            <a:spAutoFit/>
          </a:bodyPr>
          <a:lstStyle/>
          <a:p>
            <a:r>
              <a:rPr lang="ja-JP" altLang="en-US">
                <a:latin typeface="Meiryo UI" panose="020B0604030504040204" pitchFamily="50" charset="-128"/>
                <a:ea typeface="Meiryo UI" panose="020B0604030504040204" pitchFamily="50" charset="-128"/>
              </a:rPr>
              <a:t>＝</a:t>
            </a:r>
          </a:p>
        </p:txBody>
      </p:sp>
      <p:sp>
        <p:nvSpPr>
          <p:cNvPr id="55" name="テキスト ボックス 54">
            <a:extLst>
              <a:ext uri="{FF2B5EF4-FFF2-40B4-BE49-F238E27FC236}">
                <a16:creationId xmlns:a16="http://schemas.microsoft.com/office/drawing/2014/main" id="{461FB550-C8F3-7327-E31E-0B0C8674C2D9}"/>
              </a:ext>
            </a:extLst>
          </p:cNvPr>
          <p:cNvSpPr txBox="1"/>
          <p:nvPr/>
        </p:nvSpPr>
        <p:spPr>
          <a:xfrm>
            <a:off x="6191447" y="363151"/>
            <a:ext cx="2952000" cy="461665"/>
          </a:xfrm>
          <a:prstGeom prst="rect">
            <a:avLst/>
          </a:prstGeom>
          <a:solidFill>
            <a:schemeClr val="bg1"/>
          </a:solidFill>
          <a:ln>
            <a:solidFill>
              <a:srgbClr val="00B050"/>
            </a:solidFill>
          </a:ln>
        </p:spPr>
        <p:txBody>
          <a:bodyPr wrap="square" rtlCol="0">
            <a:spAutoFit/>
          </a:bodyPr>
          <a:lstStyle/>
          <a:p>
            <a:r>
              <a:rPr kumimoji="1" lang="ja-JP" altLang="en-US" sz="1200">
                <a:solidFill>
                  <a:srgbClr val="00B050"/>
                </a:solidFill>
              </a:rPr>
              <a:t>採点審査項目</a:t>
            </a:r>
            <a:endParaRPr kumimoji="1" lang="en-US" altLang="ja-JP" sz="1200">
              <a:solidFill>
                <a:srgbClr val="00B050"/>
              </a:solidFill>
            </a:endParaRPr>
          </a:p>
          <a:p>
            <a:r>
              <a:rPr kumimoji="1" lang="ja-JP" altLang="en-US" sz="1200">
                <a:solidFill>
                  <a:srgbClr val="00B050"/>
                </a:solidFill>
              </a:rPr>
              <a:t>　</a:t>
            </a:r>
            <a:r>
              <a:rPr kumimoji="1" lang="en-US" altLang="ja-JP" sz="1200">
                <a:solidFill>
                  <a:srgbClr val="00B050"/>
                </a:solidFill>
              </a:rPr>
              <a:t>2) -</a:t>
            </a:r>
            <a:r>
              <a:rPr kumimoji="1" lang="ja-JP" altLang="en-US" sz="1200">
                <a:solidFill>
                  <a:srgbClr val="00B050"/>
                </a:solidFill>
              </a:rPr>
              <a:t>①活用電力率、</a:t>
            </a:r>
            <a:r>
              <a:rPr kumimoji="1" lang="en-US" altLang="ja-JP" sz="1200">
                <a:solidFill>
                  <a:srgbClr val="00B050"/>
                </a:solidFill>
              </a:rPr>
              <a:t>2) -</a:t>
            </a:r>
            <a:r>
              <a:rPr kumimoji="1" lang="ja-JP" altLang="en-US" sz="1200">
                <a:solidFill>
                  <a:srgbClr val="00B050"/>
                </a:solidFill>
              </a:rPr>
              <a:t>②活用電力量率</a:t>
            </a:r>
            <a:r>
              <a:rPr kumimoji="1" lang="en-US" altLang="ja-JP" sz="1200">
                <a:solidFill>
                  <a:srgbClr val="00B050"/>
                </a:solidFill>
              </a:rPr>
              <a:t> </a:t>
            </a:r>
            <a:r>
              <a:rPr kumimoji="1" lang="ja-JP" altLang="en-US" sz="1200">
                <a:solidFill>
                  <a:srgbClr val="00B050"/>
                </a:solidFill>
              </a:rPr>
              <a:t>　</a:t>
            </a:r>
            <a:endParaRPr kumimoji="1" lang="en-US" altLang="ja-JP" sz="1200">
              <a:solidFill>
                <a:srgbClr val="00B050"/>
              </a:solidFill>
            </a:endParaRPr>
          </a:p>
        </p:txBody>
      </p:sp>
      <p:sp>
        <p:nvSpPr>
          <p:cNvPr id="27" name="吹き出し: 四角形 26">
            <a:extLst>
              <a:ext uri="{FF2B5EF4-FFF2-40B4-BE49-F238E27FC236}">
                <a16:creationId xmlns:a16="http://schemas.microsoft.com/office/drawing/2014/main" id="{7B58BDDE-6D74-EB6D-4CB8-E1C35430FA5A}"/>
              </a:ext>
            </a:extLst>
          </p:cNvPr>
          <p:cNvSpPr/>
          <p:nvPr/>
        </p:nvSpPr>
        <p:spPr>
          <a:xfrm>
            <a:off x="7385961" y="6150906"/>
            <a:ext cx="1262156" cy="361116"/>
          </a:xfrm>
          <a:prstGeom prst="wedgeRectCallout">
            <a:avLst>
              <a:gd name="adj1" fmla="val -77435"/>
              <a:gd name="adj2" fmla="val -11875"/>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900">
                <a:solidFill>
                  <a:schemeClr val="tx1"/>
                </a:solidFill>
                <a:latin typeface="Meiryo UI" panose="020B0604030504040204" pitchFamily="50" charset="-128"/>
                <a:ea typeface="Meiryo UI" panose="020B0604030504040204" pitchFamily="50" charset="-128"/>
              </a:rPr>
              <a:t>値を変更する場合は</a:t>
            </a:r>
            <a:endParaRPr kumimoji="1" lang="en-US" altLang="ja-JP" sz="900">
              <a:solidFill>
                <a:schemeClr val="tx1"/>
              </a:solidFill>
              <a:latin typeface="Meiryo UI" panose="020B0604030504040204" pitchFamily="50" charset="-128"/>
              <a:ea typeface="Meiryo UI" panose="020B0604030504040204" pitchFamily="50" charset="-128"/>
            </a:endParaRPr>
          </a:p>
          <a:p>
            <a:r>
              <a:rPr kumimoji="1" lang="ja-JP" altLang="en-US" sz="900">
                <a:solidFill>
                  <a:schemeClr val="tx1"/>
                </a:solidFill>
                <a:latin typeface="Meiryo UI" panose="020B0604030504040204" pitchFamily="50" charset="-128"/>
                <a:ea typeface="Meiryo UI" panose="020B0604030504040204" pitchFamily="50" charset="-128"/>
              </a:rPr>
              <a:t>数値の根拠を示すこと。</a:t>
            </a:r>
          </a:p>
        </p:txBody>
      </p:sp>
      <p:sp>
        <p:nvSpPr>
          <p:cNvPr id="56" name="テキスト ボックス 55">
            <a:extLst>
              <a:ext uri="{FF2B5EF4-FFF2-40B4-BE49-F238E27FC236}">
                <a16:creationId xmlns:a16="http://schemas.microsoft.com/office/drawing/2014/main" id="{F6184E6B-D91D-7016-64E7-F58480420473}"/>
              </a:ext>
            </a:extLst>
          </p:cNvPr>
          <p:cNvSpPr txBox="1"/>
          <p:nvPr/>
        </p:nvSpPr>
        <p:spPr>
          <a:xfrm>
            <a:off x="7716148" y="5587033"/>
            <a:ext cx="341796" cy="461665"/>
          </a:xfrm>
          <a:prstGeom prst="rect">
            <a:avLst/>
          </a:prstGeom>
          <a:noFill/>
        </p:spPr>
        <p:txBody>
          <a:bodyPr wrap="square" rtlCol="0">
            <a:spAutoFit/>
          </a:bodyPr>
          <a:lstStyle/>
          <a:p>
            <a:r>
              <a:rPr lang="ja-JP" altLang="en-US" sz="2400">
                <a:latin typeface="Meiryo UI" panose="020B0604030504040204" pitchFamily="50" charset="-128"/>
                <a:ea typeface="Meiryo UI" panose="020B0604030504040204" pitchFamily="50" charset="-128"/>
              </a:rPr>
              <a:t>｝</a:t>
            </a:r>
            <a:endParaRPr kumimoji="1" lang="ja-JP" altLang="en-US" sz="2400"/>
          </a:p>
        </p:txBody>
      </p:sp>
      <p:sp>
        <p:nvSpPr>
          <p:cNvPr id="57" name="テキスト ボックス 56">
            <a:extLst>
              <a:ext uri="{FF2B5EF4-FFF2-40B4-BE49-F238E27FC236}">
                <a16:creationId xmlns:a16="http://schemas.microsoft.com/office/drawing/2014/main" id="{C6FF9FBC-7A8A-F57F-347A-69D6B5663784}"/>
              </a:ext>
            </a:extLst>
          </p:cNvPr>
          <p:cNvSpPr txBox="1"/>
          <p:nvPr/>
        </p:nvSpPr>
        <p:spPr>
          <a:xfrm flipH="1">
            <a:off x="2768565" y="5633199"/>
            <a:ext cx="442354" cy="369332"/>
          </a:xfrm>
          <a:prstGeom prst="rect">
            <a:avLst/>
          </a:prstGeom>
          <a:noFill/>
        </p:spPr>
        <p:txBody>
          <a:bodyPr wrap="square" rtlCol="0">
            <a:spAutoFit/>
          </a:bodyPr>
          <a:lstStyle/>
          <a:p>
            <a:r>
              <a:rPr kumimoji="1" lang="ja-JP" altLang="en-US">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236306070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5525</Words>
  <PresentationFormat>画面に合わせる (4:3)</PresentationFormat>
  <Paragraphs>839</Paragraphs>
  <Slides>39</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39</vt:i4>
      </vt:variant>
    </vt:vector>
  </HeadingPairs>
  <TitlesOfParts>
    <vt:vector size="44" baseType="lpstr">
      <vt:lpstr>Meiryo UI</vt:lpstr>
      <vt:lpstr>游ゴシック</vt:lpstr>
      <vt:lpstr>Arial</vt:lpstr>
      <vt:lpstr>Calibri</vt:lpstr>
      <vt:lpstr>Office テーマ</vt:lpstr>
      <vt:lpstr>令和7年度 再生可能エネルギー導入拡大・系統用蓄電池等 電力貯蔵システム導入支援事業費補助金  実施概要書</vt:lpstr>
      <vt:lpstr>PowerPoint プレゼンテーション</vt:lpstr>
      <vt:lpstr>２．システム構成図</vt:lpstr>
      <vt:lpstr>３．導入設備の主な仕様</vt:lpstr>
      <vt:lpstr>３．導入設備の主な仕様</vt:lpstr>
      <vt:lpstr>３．導入設備の主な仕様</vt:lpstr>
      <vt:lpstr>４．機器配置図、単線結線図</vt:lpstr>
      <vt:lpstr>PowerPoint プレゼンテーション</vt:lpstr>
      <vt:lpstr>５．ビジネスモデルの構造</vt:lpstr>
      <vt:lpstr>５．ビジネスモデルの構造</vt:lpstr>
      <vt:lpstr>５．ビジネスモデルの構造</vt:lpstr>
      <vt:lpstr>５．ビジネスモデルの構造</vt:lpstr>
      <vt:lpstr>５．ビジネスモデルの構造</vt:lpstr>
      <vt:lpstr>５．ビジネスモデルの構造</vt:lpstr>
      <vt:lpstr>６．ビジネスモデルの実現性</vt:lpstr>
      <vt:lpstr>６．ビジネスモデルの実現性</vt:lpstr>
      <vt:lpstr>６．ビジネスモデルの実現性</vt:lpstr>
      <vt:lpstr>６．ビジネスモデルの実現性</vt:lpstr>
      <vt:lpstr>PowerPoint プレゼンテーション</vt:lpstr>
      <vt:lpstr>別添（説明資料）３ </vt:lpstr>
      <vt:lpstr>別添（証憑等）4) -①</vt:lpstr>
      <vt:lpstr>別添（証憑等）4) -②</vt:lpstr>
      <vt:lpstr>別添（証憑等）4) -③</vt:lpstr>
      <vt:lpstr>別添（証憑等）5) -①</vt:lpstr>
      <vt:lpstr>別添（証憑等）5) -③</vt:lpstr>
      <vt:lpstr>別添（証憑等）5) -④</vt:lpstr>
      <vt:lpstr>５．ビジネスモデルの構造</vt:lpstr>
      <vt:lpstr>５．ビジネスモデルの構造</vt:lpstr>
      <vt:lpstr>５．ビジネスモデルの構造</vt:lpstr>
      <vt:lpstr>５．ビジネスモデルの構造</vt:lpstr>
      <vt:lpstr>５．ビジネスモデルの構造</vt:lpstr>
      <vt:lpstr>５．ビジネスモデルの構造</vt:lpstr>
      <vt:lpstr>５．ビジネスモデルの構造</vt:lpstr>
      <vt:lpstr>５．ビジネスモデルの構造</vt:lpstr>
      <vt:lpstr>６．ビジネスモデルの実現性</vt:lpstr>
      <vt:lpstr>６．ビジネスモデルの実現性</vt:lpstr>
      <vt:lpstr>６．ビジネスモデルの実現性</vt:lpstr>
      <vt:lpstr>６．ビジネスモデルの実現性</vt:lpstr>
      <vt:lpstr>６．ビジネスモデルの実現性</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terms:created xsi:type="dcterms:W3CDTF">2025-08-29T08:32:00Z</dcterms:created>
  <dcterms:modified xsi:type="dcterms:W3CDTF">2025-09-02T05:18:24Z</dcterms:modified>
</cp:coreProperties>
</file>