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7" r:id="rId5"/>
    <p:sldId id="259" r:id="rId6"/>
    <p:sldId id="281" r:id="rId7"/>
    <p:sldId id="286" r:id="rId8"/>
    <p:sldId id="287" r:id="rId9"/>
    <p:sldId id="296" r:id="rId10"/>
    <p:sldId id="288" r:id="rId11"/>
    <p:sldId id="297" r:id="rId12"/>
    <p:sldId id="290" r:id="rId13"/>
    <p:sldId id="291" r:id="rId14"/>
    <p:sldId id="295" r:id="rId15"/>
    <p:sldId id="292" r:id="rId16"/>
    <p:sldId id="300" r:id="rId17"/>
    <p:sldId id="298" r:id="rId18"/>
    <p:sldId id="299"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7A770D-BB7D-D986-A4C6-EAC2B368EA78}" name="中坂 健太郎" initials="中坂" userId="S::siipcd0013@officeSII.onmicrosoft.com::da463ea7-20bf-411d-88e1-a0cc5d90890c" providerId="AD"/>
  <p188:author id="{101D6A49-3D3A-6B51-0E54-A93139CC6B41}" name="siipcn0306" initials="s" userId="S::siipcd0255@officeSII.onmicrosoft.com::007cb06a-2607-4080-9ebf-46a7c8e8fef4" providerId="AD"/>
  <p188:author id="{BBB842A5-1FB0-2167-4C47-C217B3B5581A}" name="Windows ユーザー" initials="W" userId="Windows ユーザー"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74" d="100"/>
          <a:sy n="74" d="100"/>
        </p:scale>
        <p:origin x="12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2023/2/17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3A380A-AB9A-4330-A729-7BEA3D22F50F}" type="slidenum">
              <a:rPr kumimoji="1" lang="ja-JP" altLang="en-US" smtClean="0"/>
              <a:t>6</a:t>
            </a:fld>
            <a:endParaRPr kumimoji="1" lang="ja-JP" altLang="en-US"/>
          </a:p>
        </p:txBody>
      </p:sp>
    </p:spTree>
    <p:extLst>
      <p:ext uri="{BB962C8B-B14F-4D97-AF65-F5344CB8AC3E}">
        <p14:creationId xmlns:p14="http://schemas.microsoft.com/office/powerpoint/2010/main" val="2143954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2023/2/17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fontScale="90000"/>
          </a:bodyPr>
          <a:lstStyle/>
          <a:p>
            <a:r>
              <a:rPr kumimoji="1" lang="ja-JP" altLang="en-US" sz="3200" dirty="0"/>
              <a:t>令和４年度補正予算</a:t>
            </a:r>
            <a:br>
              <a:rPr kumimoji="1" lang="ja-JP" altLang="en-US" sz="3200" dirty="0"/>
            </a:br>
            <a:r>
              <a:rPr kumimoji="1" lang="ja-JP" altLang="en-US" sz="3200" dirty="0"/>
              <a:t>系統用蓄電システム・水電解装置</a:t>
            </a:r>
            <a:br>
              <a:rPr kumimoji="1" lang="en-US" altLang="ja-JP" sz="3200" dirty="0"/>
            </a:br>
            <a:r>
              <a:rPr kumimoji="1" lang="ja-JP" altLang="en-US" sz="3200" dirty="0"/>
              <a:t>導入支援事業</a:t>
            </a:r>
            <a:br>
              <a:rPr kumimoji="1" lang="en-US" altLang="ja-JP" sz="3200" dirty="0"/>
            </a:br>
            <a:br>
              <a:rPr kumimoji="1" lang="en-US" altLang="ja-JP" dirty="0"/>
            </a:br>
            <a:r>
              <a:rPr lang="ja-JP" altLang="en-US" b="1" dirty="0"/>
              <a:t>実施</a:t>
            </a:r>
            <a:r>
              <a:rPr kumimoji="1" lang="ja-JP" altLang="en-US" b="1" dirty="0"/>
              <a:t>概要書</a:t>
            </a:r>
            <a:endParaRPr kumimoji="1" lang="ja-JP" altLang="en-US" dirty="0">
              <a:solidFill>
                <a:srgbClr val="00B050"/>
              </a:solidFill>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p:txBody>
          <a:bodyPr>
            <a:normAutofit/>
          </a:bodyPr>
          <a:lstStyle/>
          <a:p>
            <a:r>
              <a:rPr lang="en-US" altLang="ja-JP" sz="3200" dirty="0"/>
              <a:t>【</a:t>
            </a:r>
            <a:r>
              <a:rPr lang="ja-JP" altLang="en-US" sz="3200" dirty="0"/>
              <a:t>申請者名</a:t>
            </a:r>
            <a:r>
              <a:rPr lang="en-US" altLang="ja-JP" sz="3200" dirty="0"/>
              <a:t>】</a:t>
            </a:r>
            <a:endParaRPr kumimoji="1" lang="ja-JP" altLang="en-US" sz="3200" dirty="0"/>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815882"/>
          </a:xfrm>
          <a:prstGeom prst="rect">
            <a:avLst/>
          </a:prstGeom>
          <a:solidFill>
            <a:schemeClr val="accent3">
              <a:lumMod val="20000"/>
              <a:lumOff val="80000"/>
            </a:schemeClr>
          </a:solidFill>
        </p:spPr>
        <p:txBody>
          <a:bodyPr wrap="square" rtlCol="0">
            <a:spAutoFit/>
          </a:bodyPr>
          <a:lstStyle/>
          <a:p>
            <a:r>
              <a:rPr kumimoji="1" lang="en-US" altLang="ja-JP" sz="1400" dirty="0"/>
              <a:t>【</a:t>
            </a:r>
            <a:r>
              <a:rPr kumimoji="1" lang="ja-JP" altLang="en-US" sz="1400" dirty="0"/>
              <a:t>作成における注意事項</a:t>
            </a:r>
            <a:r>
              <a:rPr kumimoji="1" lang="en-US" altLang="ja-JP" sz="1400" dirty="0"/>
              <a:t>】</a:t>
            </a:r>
          </a:p>
          <a:p>
            <a:r>
              <a:rPr kumimoji="1" lang="ja-JP" altLang="en-US" sz="1400" dirty="0"/>
              <a:t>・資料はこのフォーマットを用いて、記載例を参考に作成のこと。</a:t>
            </a:r>
          </a:p>
          <a:p>
            <a:r>
              <a:rPr kumimoji="1" lang="ja-JP" altLang="en-US" sz="1400" dirty="0"/>
              <a:t>・テキストボックス外の文字（タイトル、大小目等）は変更しないこと。</a:t>
            </a:r>
          </a:p>
          <a:p>
            <a:r>
              <a:rPr kumimoji="1" lang="ja-JP" altLang="en-US" sz="1400" dirty="0"/>
              <a:t>・テキストボックス（背面グレー）は削除の上作成のこと。</a:t>
            </a:r>
            <a:endParaRPr kumimoji="1" lang="en-US" altLang="ja-JP" sz="1400" dirty="0"/>
          </a:p>
          <a:p>
            <a:r>
              <a:rPr kumimoji="1" lang="ja-JP" altLang="en-US" sz="1400" dirty="0"/>
              <a:t>　（このテキストボックスを含む）</a:t>
            </a:r>
            <a:endParaRPr kumimoji="1" lang="en-US" altLang="ja-JP" sz="1400" dirty="0"/>
          </a:p>
          <a:p>
            <a:r>
              <a:rPr kumimoji="1" lang="ja-JP" altLang="en-US" sz="1400" dirty="0"/>
              <a:t>・「５．ビジネスモデルの構造」、「６．ビジネスモデルの実現性」については、</a:t>
            </a:r>
            <a:endParaRPr kumimoji="1" lang="en-US" altLang="ja-JP" sz="1400" dirty="0"/>
          </a:p>
          <a:p>
            <a:r>
              <a:rPr kumimoji="1" lang="ja-JP" altLang="en-US" sz="1400" dirty="0"/>
              <a:t>　導入を予定する補助対象設備（蓄電システム</a:t>
            </a:r>
            <a:r>
              <a:rPr kumimoji="1" lang="en-US" altLang="ja-JP" sz="1400" dirty="0"/>
              <a:t>or</a:t>
            </a:r>
            <a:r>
              <a:rPr kumimoji="1" lang="ja-JP" altLang="en-US" sz="1400" dirty="0"/>
              <a:t>水電解装置）に対応する</a:t>
            </a:r>
            <a:endParaRPr kumimoji="1" lang="en-US" altLang="ja-JP" sz="1400" dirty="0"/>
          </a:p>
          <a:p>
            <a:r>
              <a:rPr kumimoji="1" lang="ja-JP" altLang="en-US" sz="1400" dirty="0"/>
              <a:t>　フォーマットを選択し、資料を作成ください。</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523220"/>
          </a:xfrm>
          <a:prstGeom prst="rect">
            <a:avLst/>
          </a:prstGeom>
          <a:solidFill>
            <a:schemeClr val="accent3">
              <a:lumMod val="20000"/>
              <a:lumOff val="80000"/>
            </a:schemeClr>
          </a:solidFill>
        </p:spPr>
        <p:txBody>
          <a:bodyPr wrap="square" rtlCol="0">
            <a:spAutoFit/>
          </a:bodyPr>
          <a:lstStyle/>
          <a:p>
            <a:r>
              <a:rPr kumimoji="1" lang="ja-JP" altLang="en-US" sz="1400" dirty="0"/>
              <a:t>・ビジネスモデルの遂行（稼働開始後の各種市場取引 等での運用）に当たり、予定している組織体制や</a:t>
            </a:r>
            <a:endParaRPr kumimoji="1" lang="en-US" altLang="ja-JP" sz="1400" dirty="0"/>
          </a:p>
          <a:p>
            <a:r>
              <a:rPr kumimoji="1" lang="ja-JP" altLang="en-US" sz="1400" dirty="0"/>
              <a:t>　人員体制等の概要を、体制図や組織図 等を用いて記載。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303311"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A.</a:t>
            </a:r>
            <a:r>
              <a:rPr kumimoji="1" lang="ja-JP" altLang="en-US" sz="2000" b="1" dirty="0"/>
              <a:t>概要（体制図、組織図 等）</a:t>
            </a:r>
          </a:p>
        </p:txBody>
      </p:sp>
      <p:sp>
        <p:nvSpPr>
          <p:cNvPr id="9" name="テキスト ボックス 8">
            <a:extLst>
              <a:ext uri="{FF2B5EF4-FFF2-40B4-BE49-F238E27FC236}">
                <a16:creationId xmlns:a16="http://schemas.microsoft.com/office/drawing/2014/main" id="{A42B43F4-438F-4BE8-885B-9DFAD192CB28}"/>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8B2A7ABE-5B0C-44F4-B02B-90DB2658C658}"/>
              </a:ext>
            </a:extLst>
          </p:cNvPr>
          <p:cNvSpPr txBox="1"/>
          <p:nvPr/>
        </p:nvSpPr>
        <p:spPr>
          <a:xfrm>
            <a:off x="6799152" y="439356"/>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98268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・前述の実施体制が、ビジネスモデルの遂行にあたり、十分な知識や経験を有したものであること示す</a:t>
            </a:r>
            <a:endParaRPr kumimoji="1" lang="en-US" altLang="ja-JP" sz="1400" dirty="0"/>
          </a:p>
          <a:p>
            <a:r>
              <a:rPr kumimoji="1" lang="ja-JP" altLang="en-US" sz="1400" dirty="0"/>
              <a:t>　根拠となるデータや情報 等を記載。</a:t>
            </a:r>
            <a:endParaRPr kumimoji="1" lang="en-US" altLang="ja-JP" sz="1400" dirty="0"/>
          </a:p>
          <a:p>
            <a:r>
              <a:rPr kumimoji="1" lang="ja-JP" altLang="en-US" sz="1400" dirty="0"/>
              <a:t>・ビジネスモデルの実現に向けて、想定される課題と、それに対する対策方針を記載。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4207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a:t>
            </a:r>
            <a:r>
              <a:rPr kumimoji="1" lang="ja-JP" altLang="en-US" sz="2000" b="1" dirty="0">
                <a:solidFill>
                  <a:srgbClr val="00B050"/>
                </a:solidFill>
              </a:rPr>
              <a:t>　</a:t>
            </a:r>
            <a:r>
              <a:rPr kumimoji="1" lang="en-US" altLang="ja-JP" sz="2000" b="1" dirty="0"/>
              <a:t>B.</a:t>
            </a:r>
            <a:r>
              <a:rPr kumimoji="1" lang="ja-JP" altLang="en-US" sz="2000" b="1" dirty="0"/>
              <a:t>根拠（根拠となる情報、課題と対応方針 等）</a:t>
            </a:r>
          </a:p>
        </p:txBody>
      </p:sp>
      <p:sp>
        <p:nvSpPr>
          <p:cNvPr id="7" name="テキスト ボックス 6">
            <a:extLst>
              <a:ext uri="{FF2B5EF4-FFF2-40B4-BE49-F238E27FC236}">
                <a16:creationId xmlns:a16="http://schemas.microsoft.com/office/drawing/2014/main" id="{112935B2-89EA-4A16-B4E9-FD5194F0CEEE}"/>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43729B41-C067-4644-B9DC-F5EA66CA6919}"/>
              </a:ext>
            </a:extLst>
          </p:cNvPr>
          <p:cNvSpPr txBox="1"/>
          <p:nvPr/>
        </p:nvSpPr>
        <p:spPr>
          <a:xfrm>
            <a:off x="6799152" y="439356"/>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769327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55">
            <a:extLst>
              <a:ext uri="{FF2B5EF4-FFF2-40B4-BE49-F238E27FC236}">
                <a16:creationId xmlns:a16="http://schemas.microsoft.com/office/drawing/2014/main" id="{BAE1650A-723E-4140-8AC0-1592634AD0A1}"/>
              </a:ext>
            </a:extLst>
          </p:cNvPr>
          <p:cNvGraphicFramePr>
            <a:graphicFrameLocks noGrp="1"/>
          </p:cNvGraphicFramePr>
          <p:nvPr>
            <p:extLst>
              <p:ext uri="{D42A27DB-BD31-4B8C-83A1-F6EECF244321}">
                <p14:modId xmlns:p14="http://schemas.microsoft.com/office/powerpoint/2010/main" val="3453388661"/>
              </p:ext>
            </p:extLst>
          </p:nvPr>
        </p:nvGraphicFramePr>
        <p:xfrm>
          <a:off x="359136" y="2485570"/>
          <a:ext cx="8528832" cy="4162117"/>
        </p:xfrm>
        <a:graphic>
          <a:graphicData uri="http://schemas.openxmlformats.org/drawingml/2006/table">
            <a:tbl>
              <a:tblPr>
                <a:tableStyleId>{F5AB1C69-6EDB-4FF4-983F-18BD219EF322}</a:tableStyleId>
              </a:tblPr>
              <a:tblGrid>
                <a:gridCol w="1886770">
                  <a:extLst>
                    <a:ext uri="{9D8B030D-6E8A-4147-A177-3AD203B41FA5}">
                      <a16:colId xmlns:a16="http://schemas.microsoft.com/office/drawing/2014/main" val="907564764"/>
                    </a:ext>
                  </a:extLst>
                </a:gridCol>
                <a:gridCol w="2377646">
                  <a:extLst>
                    <a:ext uri="{9D8B030D-6E8A-4147-A177-3AD203B41FA5}">
                      <a16:colId xmlns:a16="http://schemas.microsoft.com/office/drawing/2014/main" val="2688030380"/>
                    </a:ext>
                  </a:extLst>
                </a:gridCol>
                <a:gridCol w="1886770">
                  <a:extLst>
                    <a:ext uri="{9D8B030D-6E8A-4147-A177-3AD203B41FA5}">
                      <a16:colId xmlns:a16="http://schemas.microsoft.com/office/drawing/2014/main" val="2638922298"/>
                    </a:ext>
                  </a:extLst>
                </a:gridCol>
                <a:gridCol w="2377646">
                  <a:extLst>
                    <a:ext uri="{9D8B030D-6E8A-4147-A177-3AD203B41FA5}">
                      <a16:colId xmlns:a16="http://schemas.microsoft.com/office/drawing/2014/main" val="906370730"/>
                    </a:ext>
                  </a:extLst>
                </a:gridCol>
              </a:tblGrid>
              <a:tr h="558689">
                <a:tc>
                  <a:txBody>
                    <a:bodyPr/>
                    <a:lstStyle/>
                    <a:p>
                      <a:r>
                        <a:rPr kumimoji="1" lang="ja-JP" altLang="en-US" sz="1400" b="1" dirty="0"/>
                        <a:t>活用の用途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1200" dirty="0"/>
                        <a:t>①卸電力市場、③需給調整市場（三次調整力②）</a:t>
                      </a:r>
                      <a:r>
                        <a:rPr kumimoji="1" lang="en-US" altLang="ja-JP" sz="1200" dirty="0">
                          <a:solidFill>
                            <a:srgbClr val="FF0000"/>
                          </a:solidFill>
                        </a:rPr>
                        <a:t>※</a:t>
                      </a:r>
                      <a:r>
                        <a:rPr kumimoji="1" lang="ja-JP" altLang="en-US" sz="1200" dirty="0">
                          <a:solidFill>
                            <a:srgbClr val="FF0000"/>
                          </a:solidFill>
                        </a:rPr>
                        <a:t>積算除外なし</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7353669"/>
                  </a:ext>
                </a:extLst>
              </a:tr>
              <a:tr h="347948">
                <a:tc>
                  <a:txBody>
                    <a:bodyPr/>
                    <a:lstStyle/>
                    <a:p>
                      <a:r>
                        <a:rPr kumimoji="1" lang="ja-JP" altLang="en-US" sz="1400" b="1" dirty="0"/>
                        <a:t>活用電力</a:t>
                      </a:r>
                      <a:r>
                        <a:rPr kumimoji="1" lang="en-US" altLang="ja-JP" sz="1050" b="1" dirty="0"/>
                        <a:t>(</a:t>
                      </a:r>
                      <a:r>
                        <a:rPr kumimoji="1" lang="ja-JP" altLang="en-US" sz="1050" b="1" dirty="0"/>
                        <a:t>最大</a:t>
                      </a:r>
                      <a:r>
                        <a:rPr kumimoji="1" lang="en-US" altLang="ja-JP" sz="1050" b="1" dirty="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1,000</a:t>
                      </a:r>
                      <a:r>
                        <a:rPr kumimoji="1" lang="ja-JP" altLang="en-US" sz="1600" dirty="0"/>
                        <a:t> </a:t>
                      </a:r>
                      <a:r>
                        <a:rPr kumimoji="1" lang="en-US" altLang="ja-JP" sz="1600" dirty="0"/>
                        <a:t>kW</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a:t>
                      </a:r>
                      <a:r>
                        <a:rPr kumimoji="1" lang="en-US" altLang="ja-JP" sz="1050" b="1" dirty="0"/>
                        <a:t>(</a:t>
                      </a:r>
                      <a:r>
                        <a:rPr kumimoji="1" lang="ja-JP" altLang="en-US" sz="1050" b="1" dirty="0"/>
                        <a:t>積算</a:t>
                      </a:r>
                      <a:r>
                        <a:rPr kumimoji="1" lang="en-US" altLang="ja-JP" sz="1050" b="1" dirty="0"/>
                        <a:t>)</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2,600,000kWh/</a:t>
                      </a:r>
                      <a:r>
                        <a:rPr kumimoji="1" lang="ja-JP" altLang="en-US" sz="1600" dirty="0"/>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860315"/>
                  </a:ext>
                </a:extLst>
              </a:tr>
              <a:tr h="347948">
                <a:tc>
                  <a:txBody>
                    <a:bodyPr/>
                    <a:lstStyle/>
                    <a:p>
                      <a:r>
                        <a:rPr kumimoji="1" lang="ja-JP" altLang="en-US" sz="1400" b="1" dirty="0"/>
                        <a:t>活用電力率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30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5101643"/>
                  </a:ext>
                </a:extLst>
              </a:tr>
              <a:tr h="2907532">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9638786"/>
                  </a:ext>
                </a:extLst>
              </a:tr>
            </a:tbl>
          </a:graphicData>
        </a:graphic>
      </p:graphicFrame>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511881"/>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6" y="1009383"/>
            <a:ext cx="8528832" cy="1015663"/>
          </a:xfrm>
          <a:prstGeom prst="rect">
            <a:avLst/>
          </a:prstGeom>
          <a:solidFill>
            <a:schemeClr val="accent3">
              <a:lumMod val="20000"/>
              <a:lumOff val="80000"/>
            </a:schemeClr>
          </a:solidFill>
        </p:spPr>
        <p:txBody>
          <a:bodyPr wrap="square" rtlCol="0">
            <a:spAutoFit/>
          </a:bodyPr>
          <a:lstStyle/>
          <a:p>
            <a:r>
              <a:rPr kumimoji="1" lang="ja-JP" altLang="en-US" sz="1200" dirty="0"/>
              <a:t>・再エネ導入拡大に資する電力価値を提供するための、水電解装置の用途（参入を予定する市場及び、相対取引等）</a:t>
            </a:r>
            <a:endParaRPr kumimoji="1" lang="en-US" altLang="ja-JP" sz="1200" dirty="0"/>
          </a:p>
          <a:p>
            <a:r>
              <a:rPr kumimoji="1" lang="ja-JP" altLang="en-US" sz="1200" dirty="0"/>
              <a:t>　の内容を記載。下記の例を参考に、用途毎の活用電力および活用電力量の関係がわかるよう図示。併用が前提となる</a:t>
            </a:r>
            <a:endParaRPr kumimoji="1" lang="en-US" altLang="ja-JP" sz="1200" dirty="0"/>
          </a:p>
          <a:p>
            <a:r>
              <a:rPr kumimoji="1" lang="ja-JP" altLang="en-US" sz="1200" dirty="0"/>
              <a:t>　用途については、図を重ねて、併用が分かるよう示すこと。</a:t>
            </a:r>
            <a:endParaRPr kumimoji="1" lang="en-US" altLang="ja-JP" sz="1200" dirty="0"/>
          </a:p>
          <a:p>
            <a:r>
              <a:rPr kumimoji="1" lang="ja-JP" altLang="en-US" sz="1200" dirty="0"/>
              <a:t>・活用電力量については、想定可能と判断した用途における電力量のみを積算することとし、申請者が現時点での活用可</a:t>
            </a:r>
            <a:endParaRPr kumimoji="1" lang="en-US" altLang="ja-JP" sz="1200" dirty="0"/>
          </a:p>
          <a:p>
            <a:r>
              <a:rPr kumimoji="1" lang="ja-JP" altLang="en-US" sz="1200" dirty="0"/>
              <a:t>　否の判断や、電力量の想定が困難と判断した用途については、積算に含めることを必須とはしない。</a:t>
            </a:r>
            <a:endParaRPr kumimoji="1" lang="en-US" altLang="ja-JP" sz="1200" dirty="0"/>
          </a:p>
        </p:txBody>
      </p:sp>
      <p:sp>
        <p:nvSpPr>
          <p:cNvPr id="56" name="テキスト ボックス 55">
            <a:extLst>
              <a:ext uri="{FF2B5EF4-FFF2-40B4-BE49-F238E27FC236}">
                <a16:creationId xmlns:a16="http://schemas.microsoft.com/office/drawing/2014/main" id="{83E5C71C-6F91-42EE-9D1F-12E9773EB57E}"/>
              </a:ext>
            </a:extLst>
          </p:cNvPr>
          <p:cNvSpPr txBox="1"/>
          <p:nvPr/>
        </p:nvSpPr>
        <p:spPr>
          <a:xfrm>
            <a:off x="359136" y="2184335"/>
            <a:ext cx="588623" cy="253916"/>
          </a:xfrm>
          <a:prstGeom prst="rect">
            <a:avLst/>
          </a:prstGeom>
          <a:solidFill>
            <a:schemeClr val="accent3">
              <a:lumMod val="20000"/>
              <a:lumOff val="80000"/>
            </a:schemeClr>
          </a:solidFill>
        </p:spPr>
        <p:txBody>
          <a:bodyPr wrap="none" rtlCol="0">
            <a:spAutoFit/>
          </a:bodyPr>
          <a:lstStyle/>
          <a:p>
            <a:r>
              <a:rPr kumimoji="1" lang="ja-JP" altLang="en-US" sz="1050" b="1" dirty="0"/>
              <a:t>記載例</a:t>
            </a:r>
            <a:endParaRPr kumimoji="1" lang="ja-JP" altLang="en-US" sz="1050" b="1" dirty="0">
              <a:solidFill>
                <a:srgbClr val="00B050"/>
              </a:solidFill>
            </a:endParaRPr>
          </a:p>
        </p:txBody>
      </p:sp>
      <p:sp>
        <p:nvSpPr>
          <p:cNvPr id="29" name="正方形/長方形 28">
            <a:extLst>
              <a:ext uri="{FF2B5EF4-FFF2-40B4-BE49-F238E27FC236}">
                <a16:creationId xmlns:a16="http://schemas.microsoft.com/office/drawing/2014/main" id="{3A0DBC2E-1441-4100-9121-75C8E183F655}"/>
              </a:ext>
            </a:extLst>
          </p:cNvPr>
          <p:cNvSpPr/>
          <p:nvPr/>
        </p:nvSpPr>
        <p:spPr>
          <a:xfrm>
            <a:off x="5003204" y="4470599"/>
            <a:ext cx="1050585" cy="185982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②卸電力市場</a:t>
            </a:r>
            <a:endParaRPr kumimoji="1" lang="en-US" altLang="ja-JP" sz="1050" dirty="0">
              <a:solidFill>
                <a:schemeClr val="tx1"/>
              </a:solidFill>
            </a:endParaRPr>
          </a:p>
          <a:p>
            <a:pPr algn="ctr"/>
            <a:r>
              <a:rPr kumimoji="1" lang="en-US" altLang="ja-JP" sz="1050" dirty="0">
                <a:solidFill>
                  <a:schemeClr val="tx1"/>
                </a:solidFill>
              </a:rPr>
              <a:t>2,600MWh</a:t>
            </a:r>
          </a:p>
        </p:txBody>
      </p:sp>
      <p:cxnSp>
        <p:nvCxnSpPr>
          <p:cNvPr id="4" name="直線矢印コネクタ 3">
            <a:extLst>
              <a:ext uri="{FF2B5EF4-FFF2-40B4-BE49-F238E27FC236}">
                <a16:creationId xmlns:a16="http://schemas.microsoft.com/office/drawing/2014/main" id="{D3FEA35A-25F7-418F-806A-45BDC8461727}"/>
              </a:ext>
            </a:extLst>
          </p:cNvPr>
          <p:cNvCxnSpPr>
            <a:cxnSpLocks/>
          </p:cNvCxnSpPr>
          <p:nvPr/>
        </p:nvCxnSpPr>
        <p:spPr>
          <a:xfrm flipV="1">
            <a:off x="637275" y="3888985"/>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0974640-580B-4844-959B-D715A8DBA6A3}"/>
              </a:ext>
            </a:extLst>
          </p:cNvPr>
          <p:cNvSpPr txBox="1"/>
          <p:nvPr/>
        </p:nvSpPr>
        <p:spPr>
          <a:xfrm>
            <a:off x="1723979" y="6393164"/>
            <a:ext cx="595035" cy="215444"/>
          </a:xfrm>
          <a:prstGeom prst="rect">
            <a:avLst/>
          </a:prstGeom>
          <a:noFill/>
        </p:spPr>
        <p:txBody>
          <a:bodyPr wrap="none" rtlCol="0">
            <a:spAutoFit/>
          </a:bodyPr>
          <a:lstStyle/>
          <a:p>
            <a:r>
              <a:rPr kumimoji="1" lang="ja-JP" altLang="en-US" sz="800" dirty="0"/>
              <a:t>活用頻度</a:t>
            </a:r>
          </a:p>
        </p:txBody>
      </p:sp>
      <p:sp>
        <p:nvSpPr>
          <p:cNvPr id="8" name="正方形/長方形 7">
            <a:extLst>
              <a:ext uri="{FF2B5EF4-FFF2-40B4-BE49-F238E27FC236}">
                <a16:creationId xmlns:a16="http://schemas.microsoft.com/office/drawing/2014/main" id="{E13FAF7B-012E-4EFE-B9EE-E90EA78F4684}"/>
              </a:ext>
            </a:extLst>
          </p:cNvPr>
          <p:cNvSpPr/>
          <p:nvPr/>
        </p:nvSpPr>
        <p:spPr>
          <a:xfrm>
            <a:off x="2884965" y="4053907"/>
            <a:ext cx="364176" cy="2262912"/>
          </a:xfrm>
          <a:prstGeom prst="rect">
            <a:avLst/>
          </a:prstGeom>
          <a:solidFill>
            <a:schemeClr val="accent2">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③需給調整市場</a:t>
            </a:r>
            <a:r>
              <a:rPr kumimoji="1" lang="en-US" altLang="ja-JP" sz="1000" dirty="0"/>
              <a:t>(</a:t>
            </a:r>
            <a:r>
              <a:rPr kumimoji="1" lang="ja-JP" altLang="en-US" sz="1000" dirty="0"/>
              <a:t>三次②</a:t>
            </a:r>
            <a:r>
              <a:rPr kumimoji="1" lang="en-US" altLang="ja-JP" sz="1000" dirty="0"/>
              <a:t>)</a:t>
            </a:r>
          </a:p>
          <a:p>
            <a:r>
              <a:rPr kumimoji="1" lang="ja-JP" altLang="en-US" sz="1000" dirty="0"/>
              <a:t>　１０００</a:t>
            </a:r>
            <a:r>
              <a:rPr kumimoji="1" lang="en-US" altLang="ja-JP" sz="1000" dirty="0"/>
              <a:t>kW</a:t>
            </a:r>
          </a:p>
        </p:txBody>
      </p:sp>
      <p:sp>
        <p:nvSpPr>
          <p:cNvPr id="10" name="正方形/長方形 9">
            <a:extLst>
              <a:ext uri="{FF2B5EF4-FFF2-40B4-BE49-F238E27FC236}">
                <a16:creationId xmlns:a16="http://schemas.microsoft.com/office/drawing/2014/main" id="{E968E8D1-911C-49A0-AEAB-05F07E5AD86A}"/>
              </a:ext>
            </a:extLst>
          </p:cNvPr>
          <p:cNvSpPr/>
          <p:nvPr/>
        </p:nvSpPr>
        <p:spPr>
          <a:xfrm>
            <a:off x="736200" y="4048819"/>
            <a:ext cx="2068802" cy="2268000"/>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200" dirty="0">
              <a:solidFill>
                <a:schemeClr val="tx1"/>
              </a:solidFill>
            </a:endParaRPr>
          </a:p>
        </p:txBody>
      </p:sp>
      <p:sp>
        <p:nvSpPr>
          <p:cNvPr id="13" name="正方形/長方形 12">
            <a:extLst>
              <a:ext uri="{FF2B5EF4-FFF2-40B4-BE49-F238E27FC236}">
                <a16:creationId xmlns:a16="http://schemas.microsoft.com/office/drawing/2014/main" id="{C7A1795A-5C4F-4824-B56D-BCC43767F38F}"/>
              </a:ext>
            </a:extLst>
          </p:cNvPr>
          <p:cNvSpPr/>
          <p:nvPr/>
        </p:nvSpPr>
        <p:spPr>
          <a:xfrm>
            <a:off x="2340516" y="4099248"/>
            <a:ext cx="364175" cy="2204203"/>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r>
              <a:rPr kumimoji="1" lang="ja-JP" altLang="en-US" sz="1000" dirty="0">
                <a:solidFill>
                  <a:schemeClr val="tx1"/>
                </a:solidFill>
              </a:rPr>
              <a:t> ⑤インバランス抑制　１０００</a:t>
            </a:r>
            <a:r>
              <a:rPr kumimoji="1" lang="en-US" altLang="ja-JP" sz="1000" dirty="0">
                <a:solidFill>
                  <a:schemeClr val="tx1"/>
                </a:solidFill>
              </a:rPr>
              <a:t>KW</a:t>
            </a:r>
          </a:p>
        </p:txBody>
      </p:sp>
      <p:sp>
        <p:nvSpPr>
          <p:cNvPr id="61" name="テキスト ボックス 60">
            <a:extLst>
              <a:ext uri="{FF2B5EF4-FFF2-40B4-BE49-F238E27FC236}">
                <a16:creationId xmlns:a16="http://schemas.microsoft.com/office/drawing/2014/main" id="{9F825AA5-04F8-4E16-97AC-6E42CEDF58B5}"/>
              </a:ext>
            </a:extLst>
          </p:cNvPr>
          <p:cNvSpPr txBox="1"/>
          <p:nvPr/>
        </p:nvSpPr>
        <p:spPr>
          <a:xfrm>
            <a:off x="1533466" y="4085739"/>
            <a:ext cx="338554" cy="2304813"/>
          </a:xfrm>
          <a:prstGeom prst="rect">
            <a:avLst/>
          </a:prstGeom>
          <a:noFill/>
        </p:spPr>
        <p:txBody>
          <a:bodyPr vert="eaVert" wrap="square" rtlCol="0">
            <a:spAutoFit/>
          </a:bodyPr>
          <a:lstStyle/>
          <a:p>
            <a:r>
              <a:rPr kumimoji="1" lang="ja-JP" altLang="en-US" sz="1000" dirty="0"/>
              <a:t>②卸電力市場　１０００</a:t>
            </a:r>
            <a:r>
              <a:rPr kumimoji="1" lang="en-US" altLang="ja-JP" sz="1000" dirty="0"/>
              <a:t>kW</a:t>
            </a:r>
          </a:p>
        </p:txBody>
      </p:sp>
      <p:sp>
        <p:nvSpPr>
          <p:cNvPr id="62" name="テキスト ボックス 61">
            <a:extLst>
              <a:ext uri="{FF2B5EF4-FFF2-40B4-BE49-F238E27FC236}">
                <a16:creationId xmlns:a16="http://schemas.microsoft.com/office/drawing/2014/main" id="{B67906E9-ECBD-4528-924D-D539AC63BDBB}"/>
              </a:ext>
            </a:extLst>
          </p:cNvPr>
          <p:cNvSpPr txBox="1"/>
          <p:nvPr/>
        </p:nvSpPr>
        <p:spPr>
          <a:xfrm>
            <a:off x="256032" y="636850"/>
            <a:ext cx="601504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A.</a:t>
            </a:r>
            <a:r>
              <a:rPr kumimoji="1" lang="ja-JP" altLang="en-US" sz="2000" b="1" dirty="0"/>
              <a:t>概要（用途、関係図）</a:t>
            </a:r>
            <a:endParaRPr kumimoji="1" lang="en-US" altLang="ja-JP" sz="2000" b="1" dirty="0"/>
          </a:p>
        </p:txBody>
      </p:sp>
      <p:cxnSp>
        <p:nvCxnSpPr>
          <p:cNvPr id="65" name="直線矢印コネクタ 64">
            <a:extLst>
              <a:ext uri="{FF2B5EF4-FFF2-40B4-BE49-F238E27FC236}">
                <a16:creationId xmlns:a16="http://schemas.microsoft.com/office/drawing/2014/main" id="{4847D560-3DDA-4E12-B5C5-5FC9D9908561}"/>
              </a:ext>
            </a:extLst>
          </p:cNvPr>
          <p:cNvCxnSpPr>
            <a:cxnSpLocks/>
          </p:cNvCxnSpPr>
          <p:nvPr/>
        </p:nvCxnSpPr>
        <p:spPr>
          <a:xfrm>
            <a:off x="621968" y="6404061"/>
            <a:ext cx="2928796"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51ADC6E3-C13F-4A43-B7C9-7842326100C9}"/>
              </a:ext>
            </a:extLst>
          </p:cNvPr>
          <p:cNvSpPr txBox="1"/>
          <p:nvPr/>
        </p:nvSpPr>
        <p:spPr>
          <a:xfrm rot="16200000">
            <a:off x="219869" y="5075096"/>
            <a:ext cx="595035" cy="215444"/>
          </a:xfrm>
          <a:prstGeom prst="rect">
            <a:avLst/>
          </a:prstGeom>
          <a:noFill/>
        </p:spPr>
        <p:txBody>
          <a:bodyPr wrap="none" rtlCol="0">
            <a:spAutoFit/>
          </a:bodyPr>
          <a:lstStyle/>
          <a:p>
            <a:r>
              <a:rPr kumimoji="1" lang="ja-JP" altLang="en-US" sz="800" dirty="0"/>
              <a:t>活用電力</a:t>
            </a:r>
          </a:p>
        </p:txBody>
      </p:sp>
      <p:cxnSp>
        <p:nvCxnSpPr>
          <p:cNvPr id="85" name="直線コネクタ 84">
            <a:extLst>
              <a:ext uri="{FF2B5EF4-FFF2-40B4-BE49-F238E27FC236}">
                <a16:creationId xmlns:a16="http://schemas.microsoft.com/office/drawing/2014/main" id="{9EB4E26A-29C5-4E93-8DB3-15BF641DFF9B}"/>
              </a:ext>
            </a:extLst>
          </p:cNvPr>
          <p:cNvCxnSpPr>
            <a:cxnSpLocks/>
          </p:cNvCxnSpPr>
          <p:nvPr/>
        </p:nvCxnSpPr>
        <p:spPr>
          <a:xfrm>
            <a:off x="3143737" y="6346839"/>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6" name="左中かっこ 85">
            <a:extLst>
              <a:ext uri="{FF2B5EF4-FFF2-40B4-BE49-F238E27FC236}">
                <a16:creationId xmlns:a16="http://schemas.microsoft.com/office/drawing/2014/main" id="{EF906D52-4E9D-4458-A9FF-4B751761C4C7}"/>
              </a:ext>
            </a:extLst>
          </p:cNvPr>
          <p:cNvSpPr/>
          <p:nvPr/>
        </p:nvSpPr>
        <p:spPr>
          <a:xfrm flipH="1">
            <a:off x="3914875" y="4025015"/>
            <a:ext cx="104793" cy="2346310"/>
          </a:xfrm>
          <a:prstGeom prst="lef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113B84E4-379A-44E3-8AFB-D819538D688C}"/>
              </a:ext>
            </a:extLst>
          </p:cNvPr>
          <p:cNvSpPr txBox="1"/>
          <p:nvPr/>
        </p:nvSpPr>
        <p:spPr>
          <a:xfrm>
            <a:off x="3618459" y="4967652"/>
            <a:ext cx="697627"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1,000kW</a:t>
            </a:r>
            <a:endParaRPr kumimoji="1" lang="ja-JP" altLang="en-US" sz="1000" b="1" dirty="0">
              <a:solidFill>
                <a:srgbClr val="FF0000"/>
              </a:solidFill>
            </a:endParaRPr>
          </a:p>
        </p:txBody>
      </p:sp>
      <p:cxnSp>
        <p:nvCxnSpPr>
          <p:cNvPr id="88" name="直線矢印コネクタ 87">
            <a:extLst>
              <a:ext uri="{FF2B5EF4-FFF2-40B4-BE49-F238E27FC236}">
                <a16:creationId xmlns:a16="http://schemas.microsoft.com/office/drawing/2014/main" id="{CF0640D8-BF0C-469E-ADBB-467486D22B63}"/>
              </a:ext>
            </a:extLst>
          </p:cNvPr>
          <p:cNvCxnSpPr>
            <a:cxnSpLocks/>
          </p:cNvCxnSpPr>
          <p:nvPr/>
        </p:nvCxnSpPr>
        <p:spPr>
          <a:xfrm flipV="1">
            <a:off x="4929703" y="3898316"/>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AAFA62F8-3C92-4411-B464-0CD7112EDC2F}"/>
              </a:ext>
            </a:extLst>
          </p:cNvPr>
          <p:cNvCxnSpPr>
            <a:cxnSpLocks/>
          </p:cNvCxnSpPr>
          <p:nvPr/>
        </p:nvCxnSpPr>
        <p:spPr>
          <a:xfrm>
            <a:off x="4912685" y="6404061"/>
            <a:ext cx="2928796"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5A43C450-5DF5-414F-8D78-9004A5BAABBE}"/>
              </a:ext>
            </a:extLst>
          </p:cNvPr>
          <p:cNvSpPr txBox="1"/>
          <p:nvPr/>
        </p:nvSpPr>
        <p:spPr>
          <a:xfrm rot="16200000">
            <a:off x="4510586" y="5075096"/>
            <a:ext cx="595035" cy="215444"/>
          </a:xfrm>
          <a:prstGeom prst="rect">
            <a:avLst/>
          </a:prstGeom>
          <a:noFill/>
        </p:spPr>
        <p:txBody>
          <a:bodyPr wrap="none" rtlCol="0">
            <a:spAutoFit/>
          </a:bodyPr>
          <a:lstStyle/>
          <a:p>
            <a:r>
              <a:rPr kumimoji="1" lang="ja-JP" altLang="en-US" sz="800" dirty="0"/>
              <a:t>活用電力</a:t>
            </a:r>
          </a:p>
        </p:txBody>
      </p:sp>
      <p:sp>
        <p:nvSpPr>
          <p:cNvPr id="92" name="テキスト ボックス 91">
            <a:extLst>
              <a:ext uri="{FF2B5EF4-FFF2-40B4-BE49-F238E27FC236}">
                <a16:creationId xmlns:a16="http://schemas.microsoft.com/office/drawing/2014/main" id="{D1FEB5B2-2D3A-44D6-8982-2081D34E222F}"/>
              </a:ext>
            </a:extLst>
          </p:cNvPr>
          <p:cNvSpPr txBox="1"/>
          <p:nvPr/>
        </p:nvSpPr>
        <p:spPr>
          <a:xfrm>
            <a:off x="6182158" y="6404061"/>
            <a:ext cx="389850" cy="215444"/>
          </a:xfrm>
          <a:prstGeom prst="rect">
            <a:avLst/>
          </a:prstGeom>
          <a:noFill/>
        </p:spPr>
        <p:txBody>
          <a:bodyPr wrap="none" rtlCol="0">
            <a:spAutoFit/>
          </a:bodyPr>
          <a:lstStyle/>
          <a:p>
            <a:r>
              <a:rPr kumimoji="1" lang="ja-JP" altLang="en-US" sz="800" dirty="0"/>
              <a:t>時間</a:t>
            </a:r>
          </a:p>
        </p:txBody>
      </p:sp>
      <p:sp>
        <p:nvSpPr>
          <p:cNvPr id="94" name="正方形/長方形 93">
            <a:extLst>
              <a:ext uri="{FF2B5EF4-FFF2-40B4-BE49-F238E27FC236}">
                <a16:creationId xmlns:a16="http://schemas.microsoft.com/office/drawing/2014/main" id="{BFB39E3B-AC55-40AD-AF4D-63857B3B3C96}"/>
              </a:ext>
            </a:extLst>
          </p:cNvPr>
          <p:cNvSpPr/>
          <p:nvPr/>
        </p:nvSpPr>
        <p:spPr>
          <a:xfrm>
            <a:off x="4973053" y="4426456"/>
            <a:ext cx="1124004" cy="1932417"/>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E4352C1F-1874-4C2E-879C-A0F53FD4B21D}"/>
              </a:ext>
            </a:extLst>
          </p:cNvPr>
          <p:cNvSpPr txBox="1"/>
          <p:nvPr/>
        </p:nvSpPr>
        <p:spPr>
          <a:xfrm>
            <a:off x="6129489" y="5198170"/>
            <a:ext cx="779381"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2,600MWh</a:t>
            </a:r>
            <a:endParaRPr kumimoji="1" lang="ja-JP" altLang="en-US" sz="1000" b="1" dirty="0">
              <a:solidFill>
                <a:srgbClr val="FF0000"/>
              </a:solidFill>
            </a:endParaRPr>
          </a:p>
        </p:txBody>
      </p:sp>
      <p:sp>
        <p:nvSpPr>
          <p:cNvPr id="101" name="テキスト ボックス 100">
            <a:extLst>
              <a:ext uri="{FF2B5EF4-FFF2-40B4-BE49-F238E27FC236}">
                <a16:creationId xmlns:a16="http://schemas.microsoft.com/office/drawing/2014/main" id="{F4D256A7-13B8-40DB-84A5-6F7DDDE7010B}"/>
              </a:ext>
            </a:extLst>
          </p:cNvPr>
          <p:cNvSpPr txBox="1"/>
          <p:nvPr/>
        </p:nvSpPr>
        <p:spPr>
          <a:xfrm>
            <a:off x="6031931" y="3807041"/>
            <a:ext cx="2877711" cy="253916"/>
          </a:xfrm>
          <a:prstGeom prst="rect">
            <a:avLst/>
          </a:prstGeom>
          <a:noFill/>
        </p:spPr>
        <p:txBody>
          <a:bodyPr wrap="none" rtlCol="0">
            <a:spAutoFit/>
          </a:bodyPr>
          <a:lstStyle/>
          <a:p>
            <a:r>
              <a:rPr kumimoji="1" lang="en-US" altLang="ja-JP" sz="1050" dirty="0"/>
              <a:t>※</a:t>
            </a:r>
            <a:r>
              <a:rPr kumimoji="1" lang="ja-JP" altLang="en-US" sz="1050" dirty="0"/>
              <a:t>活用電力量は、想定可能な電力量のみ記載</a:t>
            </a:r>
          </a:p>
        </p:txBody>
      </p:sp>
      <p:cxnSp>
        <p:nvCxnSpPr>
          <p:cNvPr id="66" name="直線コネクタ 65">
            <a:extLst>
              <a:ext uri="{FF2B5EF4-FFF2-40B4-BE49-F238E27FC236}">
                <a16:creationId xmlns:a16="http://schemas.microsoft.com/office/drawing/2014/main" id="{6951A8BD-B1C4-4A92-AD7B-298E8C88A0CA}"/>
              </a:ext>
            </a:extLst>
          </p:cNvPr>
          <p:cNvCxnSpPr>
            <a:cxnSpLocks/>
          </p:cNvCxnSpPr>
          <p:nvPr/>
        </p:nvCxnSpPr>
        <p:spPr>
          <a:xfrm>
            <a:off x="3190764" y="4048819"/>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E8C478CF-B590-43CF-954A-0130C5071E7F}"/>
              </a:ext>
            </a:extLst>
          </p:cNvPr>
          <p:cNvSpPr txBox="1"/>
          <p:nvPr/>
        </p:nvSpPr>
        <p:spPr>
          <a:xfrm>
            <a:off x="5276907" y="-11978"/>
            <a:ext cx="3868645" cy="646331"/>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2) -</a:t>
            </a:r>
            <a:r>
              <a:rPr kumimoji="1" lang="ja-JP" altLang="en-US" sz="1200" dirty="0">
                <a:solidFill>
                  <a:srgbClr val="00B050"/>
                </a:solidFill>
              </a:rPr>
              <a:t>①活用電力率、　　</a:t>
            </a:r>
            <a:r>
              <a:rPr kumimoji="1" lang="en-US" altLang="ja-JP" sz="1200" dirty="0">
                <a:solidFill>
                  <a:srgbClr val="00B050"/>
                </a:solidFill>
              </a:rPr>
              <a:t>2) -</a:t>
            </a:r>
            <a:r>
              <a:rPr kumimoji="1" lang="ja-JP" altLang="en-US" sz="1200" dirty="0">
                <a:solidFill>
                  <a:srgbClr val="00B050"/>
                </a:solidFill>
              </a:rPr>
              <a:t>②活用電力量率</a:t>
            </a:r>
            <a:r>
              <a:rPr kumimoji="1" lang="en-US" altLang="ja-JP" sz="1200" dirty="0">
                <a:solidFill>
                  <a:srgbClr val="00B050"/>
                </a:solidFill>
              </a:rPr>
              <a:t> </a:t>
            </a:r>
            <a:r>
              <a:rPr kumimoji="1" lang="ja-JP" altLang="en-US" sz="1200" dirty="0">
                <a:solidFill>
                  <a:srgbClr val="00B050"/>
                </a:solidFill>
              </a:rPr>
              <a:t>　</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a:t>
            </a:r>
            <a:r>
              <a:rPr kumimoji="1" lang="ja-JP" altLang="en-US" sz="1200" dirty="0">
                <a:solidFill>
                  <a:srgbClr val="00B050"/>
                </a:solidFill>
              </a:rPr>
              <a:t> </a:t>
            </a:r>
            <a:r>
              <a:rPr kumimoji="1" lang="en-US" altLang="ja-JP" sz="1200" dirty="0">
                <a:solidFill>
                  <a:srgbClr val="00B050"/>
                </a:solidFill>
              </a:rPr>
              <a:t>-</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31" name="テキスト ボックス 30">
            <a:extLst>
              <a:ext uri="{FF2B5EF4-FFF2-40B4-BE49-F238E27FC236}">
                <a16:creationId xmlns:a16="http://schemas.microsoft.com/office/drawing/2014/main" id="{7BF7B748-2E4B-444F-9CAE-6627700F4463}"/>
              </a:ext>
            </a:extLst>
          </p:cNvPr>
          <p:cNvSpPr txBox="1"/>
          <p:nvPr/>
        </p:nvSpPr>
        <p:spPr>
          <a:xfrm>
            <a:off x="7112000" y="631789"/>
            <a:ext cx="203200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353158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954107"/>
          </a:xfrm>
          <a:prstGeom prst="rect">
            <a:avLst/>
          </a:prstGeom>
          <a:solidFill>
            <a:schemeClr val="accent3">
              <a:lumMod val="20000"/>
              <a:lumOff val="80000"/>
            </a:schemeClr>
          </a:solidFill>
        </p:spPr>
        <p:txBody>
          <a:bodyPr wrap="square" rtlCol="0">
            <a:spAutoFit/>
          </a:bodyPr>
          <a:lstStyle/>
          <a:p>
            <a:r>
              <a:rPr kumimoji="1" lang="ja-JP" altLang="en-US" sz="1400" dirty="0"/>
              <a:t>・前項で示した活用電力、活用電力量の算出根拠を記載。</a:t>
            </a:r>
            <a:endParaRPr kumimoji="1" lang="en-US" altLang="ja-JP" sz="1400" dirty="0"/>
          </a:p>
          <a:p>
            <a:r>
              <a:rPr kumimoji="1" lang="ja-JP" altLang="en-US" sz="1400" dirty="0"/>
              <a:t>・活用電力量については、想定可能と判断した用途における電力量のみを積算することとし、</a:t>
            </a:r>
            <a:endParaRPr kumimoji="1" lang="en-US" altLang="ja-JP" sz="1400" dirty="0"/>
          </a:p>
          <a:p>
            <a:r>
              <a:rPr kumimoji="1" lang="ja-JP" altLang="en-US" sz="1400" dirty="0"/>
              <a:t>　申請者が現時点での活用可否の判断や、電力量の想定が困難と判断した用途については、積算に含め</a:t>
            </a:r>
            <a:endParaRPr kumimoji="1" lang="en-US" altLang="ja-JP" sz="1400" dirty="0"/>
          </a:p>
          <a:p>
            <a:r>
              <a:rPr kumimoji="1" lang="ja-JP" altLang="en-US" sz="1400" dirty="0"/>
              <a:t>　ることを必須とはしない。</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803192"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B.</a:t>
            </a:r>
            <a:r>
              <a:rPr kumimoji="1" lang="ja-JP" altLang="en-US" sz="2000" b="1" dirty="0"/>
              <a:t>根拠（算出根拠 等）</a:t>
            </a:r>
          </a:p>
        </p:txBody>
      </p:sp>
      <p:sp>
        <p:nvSpPr>
          <p:cNvPr id="8" name="テキスト ボックス 7">
            <a:extLst>
              <a:ext uri="{FF2B5EF4-FFF2-40B4-BE49-F238E27FC236}">
                <a16:creationId xmlns:a16="http://schemas.microsoft.com/office/drawing/2014/main" id="{A249F6DF-295F-46B1-B654-0B8EEFFF22A8}"/>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10" name="テキスト ボックス 9">
            <a:extLst>
              <a:ext uri="{FF2B5EF4-FFF2-40B4-BE49-F238E27FC236}">
                <a16:creationId xmlns:a16="http://schemas.microsoft.com/office/drawing/2014/main" id="{68D3D43B-3B7E-436F-988A-7FC478D7873B}"/>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253549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・製造した水素の供給先及び、その水素の用途を記載。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4711546"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C.</a:t>
            </a:r>
            <a:r>
              <a:rPr kumimoji="1" lang="ja-JP" altLang="en-US" sz="2000" b="1" dirty="0"/>
              <a:t>水素の用途</a:t>
            </a:r>
          </a:p>
        </p:txBody>
      </p:sp>
      <p:sp>
        <p:nvSpPr>
          <p:cNvPr id="8" name="テキスト ボックス 7">
            <a:extLst>
              <a:ext uri="{FF2B5EF4-FFF2-40B4-BE49-F238E27FC236}">
                <a16:creationId xmlns:a16="http://schemas.microsoft.com/office/drawing/2014/main" id="{0290675B-8959-4AEA-BB99-1BC3D6397427}"/>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10" name="テキスト ボックス 9">
            <a:extLst>
              <a:ext uri="{FF2B5EF4-FFF2-40B4-BE49-F238E27FC236}">
                <a16:creationId xmlns:a16="http://schemas.microsoft.com/office/drawing/2014/main" id="{CCDDDCC6-D9DA-45E1-B8AE-ADEA7E784286}"/>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280170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55155"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A.</a:t>
            </a:r>
            <a:r>
              <a:rPr kumimoji="1" lang="ja-JP" altLang="en-US" sz="2000" b="1" dirty="0"/>
              <a:t>概要（構造図や収支表 等）</a:t>
            </a:r>
          </a:p>
        </p:txBody>
      </p:sp>
      <p:sp>
        <p:nvSpPr>
          <p:cNvPr id="8" name="テキスト ボックス 7">
            <a:extLst>
              <a:ext uri="{FF2B5EF4-FFF2-40B4-BE49-F238E27FC236}">
                <a16:creationId xmlns:a16="http://schemas.microsoft.com/office/drawing/2014/main" id="{1DA141A7-5C90-4EBD-9A78-732D889F4317}"/>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028EFC72-CCDE-452C-9572-6BAEDCD8EF8C}"/>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
        <p:nvSpPr>
          <p:cNvPr id="10" name="テキスト ボックス 9">
            <a:extLst>
              <a:ext uri="{FF2B5EF4-FFF2-40B4-BE49-F238E27FC236}">
                <a16:creationId xmlns:a16="http://schemas.microsoft.com/office/drawing/2014/main" id="{25611273-33B9-4A39-9EA4-3AF2E5E01DE7}"/>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・設備の稼働開始から１０年程度におけるビジネスモデルの収支構造の概要を、構造図や収支表等を</a:t>
            </a:r>
            <a:endParaRPr kumimoji="1" lang="en-US" altLang="ja-JP" sz="1400" dirty="0"/>
          </a:p>
          <a:p>
            <a:r>
              <a:rPr kumimoji="1" lang="ja-JP" altLang="en-US" sz="1400" dirty="0"/>
              <a:t>　用いて記載。</a:t>
            </a:r>
          </a:p>
          <a:p>
            <a:r>
              <a:rPr kumimoji="1" lang="ja-JP" altLang="en-US" sz="1400" dirty="0"/>
              <a:t>・その他将来的なビジネス展開等、追加で検討している内容があれば記載。</a:t>
            </a:r>
          </a:p>
        </p:txBody>
      </p:sp>
    </p:spTree>
    <p:extLst>
      <p:ext uri="{BB962C8B-B14F-4D97-AF65-F5344CB8AC3E}">
        <p14:creationId xmlns:p14="http://schemas.microsoft.com/office/powerpoint/2010/main" val="296524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・前項で示したビジネスモデルの収支構造について、その算出根拠 等を記載。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6829114"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B.</a:t>
            </a:r>
            <a:r>
              <a:rPr kumimoji="1" lang="ja-JP" altLang="en-US" sz="2000" b="1" dirty="0"/>
              <a:t>根拠（算出根拠 等）</a:t>
            </a:r>
          </a:p>
        </p:txBody>
      </p:sp>
      <p:sp>
        <p:nvSpPr>
          <p:cNvPr id="7" name="テキスト ボックス 6">
            <a:extLst>
              <a:ext uri="{FF2B5EF4-FFF2-40B4-BE49-F238E27FC236}">
                <a16:creationId xmlns:a16="http://schemas.microsoft.com/office/drawing/2014/main" id="{F462D0A4-4EEA-4D16-805B-20A950D6D189}"/>
              </a:ext>
            </a:extLst>
          </p:cNvPr>
          <p:cNvSpPr txBox="1"/>
          <p:nvPr/>
        </p:nvSpPr>
        <p:spPr>
          <a:xfrm>
            <a:off x="6898741" y="4336"/>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6884F6E9-65AA-44E5-987A-5E18CE9C0F41}"/>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558073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523220"/>
          </a:xfrm>
          <a:prstGeom prst="rect">
            <a:avLst/>
          </a:prstGeom>
          <a:solidFill>
            <a:schemeClr val="accent3">
              <a:lumMod val="20000"/>
              <a:lumOff val="80000"/>
            </a:schemeClr>
          </a:solidFill>
        </p:spPr>
        <p:txBody>
          <a:bodyPr wrap="square" rtlCol="0">
            <a:spAutoFit/>
          </a:bodyPr>
          <a:lstStyle/>
          <a:p>
            <a:r>
              <a:rPr kumimoji="1" lang="ja-JP" altLang="en-US" sz="1400" dirty="0"/>
              <a:t>・ビジネスモデルの遂行（稼働開始後の各種市場取引 等での運用）に当たり、予定している組織体制や</a:t>
            </a:r>
            <a:endParaRPr kumimoji="1" lang="en-US" altLang="ja-JP" sz="1400" dirty="0"/>
          </a:p>
          <a:p>
            <a:r>
              <a:rPr kumimoji="1" lang="ja-JP" altLang="en-US" sz="1400" dirty="0"/>
              <a:t>　人員体制等の概要を、体制図や組織図 等を用いて記載。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303311"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A.</a:t>
            </a:r>
            <a:r>
              <a:rPr kumimoji="1" lang="ja-JP" altLang="en-US" sz="2000" b="1" dirty="0"/>
              <a:t>概要（体制図、組織図 等）</a:t>
            </a:r>
          </a:p>
        </p:txBody>
      </p:sp>
      <p:sp>
        <p:nvSpPr>
          <p:cNvPr id="9" name="テキスト ボックス 8">
            <a:extLst>
              <a:ext uri="{FF2B5EF4-FFF2-40B4-BE49-F238E27FC236}">
                <a16:creationId xmlns:a16="http://schemas.microsoft.com/office/drawing/2014/main" id="{A42B43F4-438F-4BE8-885B-9DFAD192CB28}"/>
              </a:ext>
            </a:extLst>
          </p:cNvPr>
          <p:cNvSpPr txBox="1"/>
          <p:nvPr/>
        </p:nvSpPr>
        <p:spPr>
          <a:xfrm>
            <a:off x="6543041" y="4336"/>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B810846C-FA81-424E-AB9B-A271DD6BDC76}"/>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657075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・前述の実施体制が、ビジネスモデルの遂行にあたり、十分な知識や経験を有したものであること示す</a:t>
            </a:r>
            <a:endParaRPr kumimoji="1" lang="en-US" altLang="ja-JP" sz="1400" dirty="0"/>
          </a:p>
          <a:p>
            <a:r>
              <a:rPr kumimoji="1" lang="ja-JP" altLang="en-US" sz="1400" dirty="0"/>
              <a:t>　根拠となるデータや情報 等を記載。</a:t>
            </a:r>
            <a:endParaRPr kumimoji="1" lang="en-US" altLang="ja-JP" sz="1400" dirty="0"/>
          </a:p>
          <a:p>
            <a:r>
              <a:rPr kumimoji="1" lang="ja-JP" altLang="en-US" sz="1400" dirty="0"/>
              <a:t>・ビジネスモデルの実現に向けて、想定される課題と、それに対する対策方針を記載。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4207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B.</a:t>
            </a:r>
            <a:r>
              <a:rPr kumimoji="1" lang="ja-JP" altLang="en-US" sz="2000" b="1" dirty="0"/>
              <a:t>根拠（根拠となる情報、課題と対応方針 等）</a:t>
            </a:r>
          </a:p>
        </p:txBody>
      </p:sp>
      <p:sp>
        <p:nvSpPr>
          <p:cNvPr id="7" name="テキスト ボックス 6">
            <a:extLst>
              <a:ext uri="{FF2B5EF4-FFF2-40B4-BE49-F238E27FC236}">
                <a16:creationId xmlns:a16="http://schemas.microsoft.com/office/drawing/2014/main" id="{112935B2-89EA-4A16-B4E9-FD5194F0CEEE}"/>
              </a:ext>
            </a:extLst>
          </p:cNvPr>
          <p:cNvSpPr txBox="1"/>
          <p:nvPr/>
        </p:nvSpPr>
        <p:spPr>
          <a:xfrm>
            <a:off x="6543041" y="4336"/>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4F713C56-176B-451D-8826-E279F0E2BA6B}"/>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37473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C1F42895-BAE3-4A75-B07D-4E1E561D8C8D}"/>
              </a:ext>
            </a:extLst>
          </p:cNvPr>
          <p:cNvGraphicFramePr>
            <a:graphicFrameLocks noGrp="1"/>
          </p:cNvGraphicFramePr>
          <p:nvPr>
            <p:extLst>
              <p:ext uri="{D42A27DB-BD31-4B8C-83A1-F6EECF244321}">
                <p14:modId xmlns:p14="http://schemas.microsoft.com/office/powerpoint/2010/main" val="2708128919"/>
              </p:ext>
            </p:extLst>
          </p:nvPr>
        </p:nvGraphicFramePr>
        <p:xfrm>
          <a:off x="301103" y="913939"/>
          <a:ext cx="8532208" cy="5667835"/>
        </p:xfrm>
        <a:graphic>
          <a:graphicData uri="http://schemas.openxmlformats.org/drawingml/2006/table">
            <a:tbl>
              <a:tblPr>
                <a:tableStyleId>{5C22544A-7EE6-4342-B048-85BDC9FD1C3A}</a:tableStyleId>
              </a:tblPr>
              <a:tblGrid>
                <a:gridCol w="4266104">
                  <a:extLst>
                    <a:ext uri="{9D8B030D-6E8A-4147-A177-3AD203B41FA5}">
                      <a16:colId xmlns:a16="http://schemas.microsoft.com/office/drawing/2014/main" val="369924687"/>
                    </a:ext>
                  </a:extLst>
                </a:gridCol>
                <a:gridCol w="4266104">
                  <a:extLst>
                    <a:ext uri="{9D8B030D-6E8A-4147-A177-3AD203B41FA5}">
                      <a16:colId xmlns:a16="http://schemas.microsoft.com/office/drawing/2014/main" val="1641760821"/>
                    </a:ext>
                  </a:extLst>
                </a:gridCol>
              </a:tblGrid>
              <a:tr h="2307365">
                <a:tc>
                  <a:txBody>
                    <a:bodyPr/>
                    <a:lstStyle/>
                    <a:p>
                      <a:r>
                        <a:rPr kumimoji="1" lang="en-US" altLang="ja-JP" sz="1400" b="1" dirty="0"/>
                        <a:t>(</a:t>
                      </a:r>
                      <a:r>
                        <a:rPr kumimoji="1" lang="ja-JP" altLang="en-US" sz="1400" b="1" dirty="0"/>
                        <a:t>１</a:t>
                      </a:r>
                      <a:r>
                        <a:rPr kumimoji="1" lang="en-US" altLang="ja-JP" sz="1400" b="1" dirty="0"/>
                        <a:t>)</a:t>
                      </a:r>
                      <a:r>
                        <a:rPr kumimoji="1" lang="ja-JP" altLang="en-US" sz="1400" b="1" dirty="0"/>
                        <a:t> 事業背景・目的</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1" dirty="0"/>
                        <a:t>(</a:t>
                      </a:r>
                      <a:r>
                        <a:rPr kumimoji="1" lang="ja-JP" altLang="en-US" sz="1400" b="1" dirty="0"/>
                        <a:t>２</a:t>
                      </a:r>
                      <a:r>
                        <a:rPr kumimoji="1" lang="en-US" altLang="ja-JP" sz="1400" b="1" dirty="0">
                          <a:solidFill>
                            <a:schemeClr val="tx1"/>
                          </a:solidFill>
                        </a:rPr>
                        <a:t>) </a:t>
                      </a:r>
                      <a:r>
                        <a:rPr kumimoji="1" lang="ja-JP" altLang="en-US" sz="1400" b="1" dirty="0">
                          <a:solidFill>
                            <a:schemeClr val="tx1"/>
                          </a:solidFill>
                        </a:rPr>
                        <a:t>補助事業</a:t>
                      </a:r>
                      <a:r>
                        <a:rPr kumimoji="1" lang="ja-JP" altLang="en-US" sz="1400" b="1" dirty="0"/>
                        <a:t>実施体制図</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7924102"/>
                  </a:ext>
                </a:extLst>
              </a:tr>
              <a:tr h="3360470">
                <a:tc>
                  <a:txBody>
                    <a:bodyPr/>
                    <a:lstStyle/>
                    <a:p>
                      <a:r>
                        <a:rPr kumimoji="1" lang="en-US" altLang="ja-JP" sz="1400" b="1" dirty="0"/>
                        <a:t>(</a:t>
                      </a:r>
                      <a:r>
                        <a:rPr kumimoji="1" lang="ja-JP" altLang="en-US" sz="1400" b="1" dirty="0"/>
                        <a:t>３</a:t>
                      </a:r>
                      <a:r>
                        <a:rPr kumimoji="1" lang="en-US" altLang="ja-JP" sz="1400" b="1" dirty="0"/>
                        <a:t>) </a:t>
                      </a:r>
                      <a:r>
                        <a:rPr kumimoji="1" lang="ja-JP" altLang="en-US" sz="1400" b="1" dirty="0"/>
                        <a:t>設備設置予定地</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1" dirty="0"/>
                        <a:t>(</a:t>
                      </a:r>
                      <a:r>
                        <a:rPr kumimoji="1" lang="ja-JP" altLang="en-US" sz="1400" b="1" dirty="0"/>
                        <a:t>４</a:t>
                      </a:r>
                      <a:r>
                        <a:rPr kumimoji="1" lang="en-US" altLang="ja-JP" sz="1400" b="1" dirty="0"/>
                        <a:t>) </a:t>
                      </a:r>
                      <a:r>
                        <a:rPr kumimoji="1" lang="ja-JP" altLang="en-US" sz="1400" b="1" dirty="0"/>
                        <a:t>導入設備の概要</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931465"/>
                  </a:ext>
                </a:extLst>
              </a:tr>
            </a:tbl>
          </a:graphicData>
        </a:graphic>
      </p:graphicFrame>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134828"/>
            <a:ext cx="8631936" cy="749809"/>
          </a:xfrm>
        </p:spPr>
        <p:txBody>
          <a:bodyPr>
            <a:normAutofit/>
          </a:bodyPr>
          <a:lstStyle/>
          <a:p>
            <a:r>
              <a:rPr kumimoji="1" lang="ja-JP" altLang="en-US" dirty="0"/>
              <a:t>１．事業概要</a:t>
            </a:r>
          </a:p>
        </p:txBody>
      </p:sp>
      <p:graphicFrame>
        <p:nvGraphicFramePr>
          <p:cNvPr id="13" name="表 13">
            <a:extLst>
              <a:ext uri="{FF2B5EF4-FFF2-40B4-BE49-F238E27FC236}">
                <a16:creationId xmlns:a16="http://schemas.microsoft.com/office/drawing/2014/main" id="{AC9E5DAF-ABB8-419E-B845-14874BCF6C81}"/>
              </a:ext>
            </a:extLst>
          </p:cNvPr>
          <p:cNvGraphicFramePr>
            <a:graphicFrameLocks noGrp="1"/>
          </p:cNvGraphicFramePr>
          <p:nvPr>
            <p:extLst>
              <p:ext uri="{D42A27DB-BD31-4B8C-83A1-F6EECF244321}">
                <p14:modId xmlns:p14="http://schemas.microsoft.com/office/powerpoint/2010/main" val="1863530618"/>
              </p:ext>
            </p:extLst>
          </p:nvPr>
        </p:nvGraphicFramePr>
        <p:xfrm>
          <a:off x="4780249" y="4282750"/>
          <a:ext cx="3910248" cy="2100064"/>
        </p:xfrm>
        <a:graphic>
          <a:graphicData uri="http://schemas.openxmlformats.org/drawingml/2006/table">
            <a:tbl>
              <a:tblPr firstRow="1" bandRow="1">
                <a:tableStyleId>{F5AB1C69-6EDB-4FF4-983F-18BD219EF322}</a:tableStyleId>
              </a:tblPr>
              <a:tblGrid>
                <a:gridCol w="2125256">
                  <a:extLst>
                    <a:ext uri="{9D8B030D-6E8A-4147-A177-3AD203B41FA5}">
                      <a16:colId xmlns:a16="http://schemas.microsoft.com/office/drawing/2014/main" val="2459440899"/>
                    </a:ext>
                  </a:extLst>
                </a:gridCol>
                <a:gridCol w="1784992">
                  <a:extLst>
                    <a:ext uri="{9D8B030D-6E8A-4147-A177-3AD203B41FA5}">
                      <a16:colId xmlns:a16="http://schemas.microsoft.com/office/drawing/2014/main" val="1414106674"/>
                    </a:ext>
                  </a:extLst>
                </a:gridCol>
              </a:tblGrid>
              <a:tr h="311568">
                <a:tc>
                  <a:txBody>
                    <a:bodyPr/>
                    <a:lstStyle/>
                    <a:p>
                      <a:pPr algn="ctr"/>
                      <a:r>
                        <a:rPr kumimoji="1" lang="ja-JP" altLang="en-US" sz="1050" dirty="0"/>
                        <a:t>設備名称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t>仕様等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1265803"/>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0121288"/>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491595"/>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7413261"/>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4830302"/>
                  </a:ext>
                </a:extLst>
              </a:tr>
            </a:tbl>
          </a:graphicData>
        </a:graphic>
      </p:graphicFrame>
      <p:sp>
        <p:nvSpPr>
          <p:cNvPr id="15" name="テキスト ボックス 14">
            <a:extLst>
              <a:ext uri="{FF2B5EF4-FFF2-40B4-BE49-F238E27FC236}">
                <a16:creationId xmlns:a16="http://schemas.microsoft.com/office/drawing/2014/main" id="{985B5B79-009F-4544-BE67-F60CCCBCDECB}"/>
              </a:ext>
            </a:extLst>
          </p:cNvPr>
          <p:cNvSpPr txBox="1"/>
          <p:nvPr/>
        </p:nvSpPr>
        <p:spPr>
          <a:xfrm>
            <a:off x="453500" y="1258501"/>
            <a:ext cx="3954929" cy="307777"/>
          </a:xfrm>
          <a:prstGeom prst="rect">
            <a:avLst/>
          </a:prstGeom>
          <a:solidFill>
            <a:schemeClr val="accent3">
              <a:lumMod val="20000"/>
              <a:lumOff val="80000"/>
            </a:schemeClr>
          </a:solidFill>
        </p:spPr>
        <p:txBody>
          <a:bodyPr wrap="none" rtlCol="0">
            <a:spAutoFit/>
          </a:bodyPr>
          <a:lstStyle/>
          <a:p>
            <a:r>
              <a:rPr kumimoji="1" lang="ja-JP" altLang="en-US" sz="1400" b="0" dirty="0"/>
              <a:t>・事業実施の背景や目的を文章にて簡潔に記載</a:t>
            </a:r>
          </a:p>
        </p:txBody>
      </p:sp>
      <p:sp>
        <p:nvSpPr>
          <p:cNvPr id="16" name="テキスト ボックス 15">
            <a:extLst>
              <a:ext uri="{FF2B5EF4-FFF2-40B4-BE49-F238E27FC236}">
                <a16:creationId xmlns:a16="http://schemas.microsoft.com/office/drawing/2014/main" id="{216E626E-1363-4D29-847C-EA169E4F4953}"/>
              </a:ext>
            </a:extLst>
          </p:cNvPr>
          <p:cNvSpPr txBox="1"/>
          <p:nvPr/>
        </p:nvSpPr>
        <p:spPr>
          <a:xfrm>
            <a:off x="4735570" y="1258501"/>
            <a:ext cx="3954927" cy="1384995"/>
          </a:xfrm>
          <a:prstGeom prst="rect">
            <a:avLst/>
          </a:prstGeom>
          <a:solidFill>
            <a:schemeClr val="accent3">
              <a:lumMod val="20000"/>
              <a:lumOff val="80000"/>
            </a:schemeClr>
          </a:solidFill>
        </p:spPr>
        <p:txBody>
          <a:bodyPr wrap="square" rtlCol="0">
            <a:spAutoFit/>
          </a:bodyPr>
          <a:lstStyle/>
          <a:p>
            <a:r>
              <a:rPr kumimoji="1" lang="ja-JP" altLang="en-US" sz="1400" b="0" dirty="0"/>
              <a:t>・補助事業期間中（設備導入時）における実施</a:t>
            </a:r>
            <a:endParaRPr kumimoji="1" lang="en-US" altLang="ja-JP" sz="1400" b="0" dirty="0"/>
          </a:p>
          <a:p>
            <a:r>
              <a:rPr kumimoji="1" lang="ja-JP" altLang="en-US" sz="1400" dirty="0"/>
              <a:t>　</a:t>
            </a:r>
            <a:r>
              <a:rPr kumimoji="1" lang="ja-JP" altLang="en-US" sz="1400" b="0" dirty="0"/>
              <a:t>体制について、設備所有者、出資者</a:t>
            </a:r>
            <a:r>
              <a:rPr kumimoji="1" lang="ja-JP" altLang="en-US" sz="1400" dirty="0"/>
              <a:t>、請負先</a:t>
            </a:r>
            <a:r>
              <a:rPr kumimoji="1" lang="ja-JP" altLang="en-US" sz="1400" b="0" dirty="0"/>
              <a:t>、</a:t>
            </a:r>
            <a:endParaRPr kumimoji="1" lang="en-US" altLang="ja-JP" sz="1400" b="0" dirty="0"/>
          </a:p>
          <a:p>
            <a:r>
              <a:rPr kumimoji="1" lang="ja-JP" altLang="en-US" sz="1400" dirty="0"/>
              <a:t>　</a:t>
            </a:r>
            <a:r>
              <a:rPr kumimoji="1" lang="ja-JP" altLang="en-US" sz="1400" b="0" dirty="0"/>
              <a:t>一般送配電事業者等を役割が分かるよう記載。</a:t>
            </a:r>
            <a:endParaRPr kumimoji="1" lang="en-US" altLang="ja-JP" sz="1400" b="0" dirty="0"/>
          </a:p>
          <a:p>
            <a:r>
              <a:rPr kumimoji="1" lang="ja-JP" altLang="en-US" sz="1400" dirty="0"/>
              <a:t>　</a:t>
            </a:r>
            <a:r>
              <a:rPr kumimoji="1" lang="en-US" altLang="ja-JP" sz="1400" dirty="0"/>
              <a:t>※</a:t>
            </a:r>
            <a:r>
              <a:rPr kumimoji="1" lang="ja-JP" altLang="en-US" sz="1400" b="0" dirty="0"/>
              <a:t>稼働開始後の実施</a:t>
            </a:r>
            <a:r>
              <a:rPr kumimoji="1" lang="ja-JP" altLang="en-US" sz="1400" dirty="0"/>
              <a:t>体制ではありません。</a:t>
            </a:r>
            <a:endParaRPr kumimoji="1" lang="en-US" altLang="ja-JP" sz="1400" dirty="0"/>
          </a:p>
          <a:p>
            <a:pPr marL="358775" indent="-358775"/>
            <a:r>
              <a:rPr kumimoji="1" lang="en-US" altLang="ja-JP" sz="1400" dirty="0"/>
              <a:t>    ※SPC</a:t>
            </a:r>
            <a:r>
              <a:rPr kumimoji="1" lang="ja-JP" altLang="en-US" sz="1400" dirty="0"/>
              <a:t>を設立する場合は設立時期、出資者を明確にすること</a:t>
            </a:r>
          </a:p>
        </p:txBody>
      </p:sp>
      <p:sp>
        <p:nvSpPr>
          <p:cNvPr id="18" name="テキスト ボックス 17">
            <a:extLst>
              <a:ext uri="{FF2B5EF4-FFF2-40B4-BE49-F238E27FC236}">
                <a16:creationId xmlns:a16="http://schemas.microsoft.com/office/drawing/2014/main" id="{5DADC3AA-ED5B-46B1-97BB-94A286E393CC}"/>
              </a:ext>
            </a:extLst>
          </p:cNvPr>
          <p:cNvSpPr txBox="1"/>
          <p:nvPr/>
        </p:nvSpPr>
        <p:spPr>
          <a:xfrm>
            <a:off x="4735570" y="3576443"/>
            <a:ext cx="3954927" cy="523220"/>
          </a:xfrm>
          <a:prstGeom prst="rect">
            <a:avLst/>
          </a:prstGeom>
          <a:solidFill>
            <a:schemeClr val="accent3">
              <a:lumMod val="20000"/>
              <a:lumOff val="80000"/>
            </a:schemeClr>
          </a:solidFill>
        </p:spPr>
        <p:txBody>
          <a:bodyPr wrap="square">
            <a:spAutoFit/>
          </a:bodyPr>
          <a:lstStyle/>
          <a:p>
            <a:r>
              <a:rPr kumimoji="1" lang="ja-JP" altLang="en-US" sz="1400" b="0" dirty="0"/>
              <a:t>・系統用蓄電池</a:t>
            </a:r>
            <a:r>
              <a:rPr kumimoji="1" lang="en-US" altLang="ja-JP" sz="1400" b="0" dirty="0"/>
              <a:t>/</a:t>
            </a:r>
            <a:r>
              <a:rPr kumimoji="1" lang="ja-JP" altLang="en-US" sz="1400" b="0" dirty="0"/>
              <a:t>水電解装置を構成する設備の</a:t>
            </a:r>
            <a:endParaRPr kumimoji="1" lang="en-US" altLang="ja-JP" sz="1400" b="0" dirty="0"/>
          </a:p>
          <a:p>
            <a:r>
              <a:rPr kumimoji="1" lang="ja-JP" altLang="en-US" sz="1400" b="0" dirty="0"/>
              <a:t>　概要として、以下の内容を記載。</a:t>
            </a:r>
            <a:endParaRPr kumimoji="1" lang="ja-JP" altLang="en-US" sz="1400" b="1" dirty="0"/>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53503" y="3591094"/>
            <a:ext cx="3954926" cy="523220"/>
          </a:xfrm>
          <a:prstGeom prst="rect">
            <a:avLst/>
          </a:prstGeom>
          <a:solidFill>
            <a:schemeClr val="accent3">
              <a:lumMod val="20000"/>
              <a:lumOff val="80000"/>
            </a:schemeClr>
          </a:solidFill>
        </p:spPr>
        <p:txBody>
          <a:bodyPr wrap="square" rtlCol="0">
            <a:spAutoFit/>
          </a:bodyPr>
          <a:lstStyle/>
          <a:p>
            <a:r>
              <a:rPr kumimoji="1" lang="ja-JP" altLang="en-US" sz="1400" b="0" dirty="0"/>
              <a:t>・写真 等を使用し、設置場所や周辺の様子が</a:t>
            </a:r>
            <a:endParaRPr kumimoji="1" lang="en-US" altLang="ja-JP" sz="1400" b="0" dirty="0"/>
          </a:p>
          <a:p>
            <a:r>
              <a:rPr kumimoji="1" lang="ja-JP" altLang="en-US" sz="1400" dirty="0"/>
              <a:t>　</a:t>
            </a:r>
            <a:r>
              <a:rPr kumimoji="1" lang="ja-JP" altLang="en-US" sz="1400" b="0" dirty="0"/>
              <a:t>分かるよう図示。</a:t>
            </a: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正方形/長方形 90">
            <a:extLst>
              <a:ext uri="{FF2B5EF4-FFF2-40B4-BE49-F238E27FC236}">
                <a16:creationId xmlns:a16="http://schemas.microsoft.com/office/drawing/2014/main" id="{10E0A8DE-C72A-4F12-B25D-C4224E4A21C1}"/>
              </a:ext>
            </a:extLst>
          </p:cNvPr>
          <p:cNvSpPr/>
          <p:nvPr/>
        </p:nvSpPr>
        <p:spPr>
          <a:xfrm>
            <a:off x="599638" y="3319909"/>
            <a:ext cx="3981416" cy="243807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p:txBody>
          <a:bodyPr>
            <a:normAutofit/>
          </a:bodyPr>
          <a:lstStyle/>
          <a:p>
            <a:r>
              <a:rPr kumimoji="1" lang="ja-JP" altLang="en-US" dirty="0"/>
              <a:t>２．システム構成図</a:t>
            </a:r>
          </a:p>
        </p:txBody>
      </p:sp>
      <p:sp>
        <p:nvSpPr>
          <p:cNvPr id="5" name="正方形/長方形 4">
            <a:extLst>
              <a:ext uri="{FF2B5EF4-FFF2-40B4-BE49-F238E27FC236}">
                <a16:creationId xmlns:a16="http://schemas.microsoft.com/office/drawing/2014/main" id="{F4001329-E17E-4E9C-A032-6093C778CB65}"/>
              </a:ext>
            </a:extLst>
          </p:cNvPr>
          <p:cNvSpPr/>
          <p:nvPr/>
        </p:nvSpPr>
        <p:spPr>
          <a:xfrm>
            <a:off x="759701" y="3484943"/>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6" name="正方形/長方形 5">
            <a:extLst>
              <a:ext uri="{FF2B5EF4-FFF2-40B4-BE49-F238E27FC236}">
                <a16:creationId xmlns:a16="http://schemas.microsoft.com/office/drawing/2014/main" id="{F24ECE10-3D22-41F2-ACBF-974C00B54043}"/>
              </a:ext>
            </a:extLst>
          </p:cNvPr>
          <p:cNvSpPr/>
          <p:nvPr/>
        </p:nvSpPr>
        <p:spPr>
          <a:xfrm>
            <a:off x="759699" y="3928405"/>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7" name="正方形/長方形 6">
            <a:extLst>
              <a:ext uri="{FF2B5EF4-FFF2-40B4-BE49-F238E27FC236}">
                <a16:creationId xmlns:a16="http://schemas.microsoft.com/office/drawing/2014/main" id="{EE42FE9B-C143-414A-B9AE-79B441FED53E}"/>
              </a:ext>
            </a:extLst>
          </p:cNvPr>
          <p:cNvSpPr/>
          <p:nvPr/>
        </p:nvSpPr>
        <p:spPr>
          <a:xfrm>
            <a:off x="765586" y="4371867"/>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8" name="正方形/長方形 7">
            <a:extLst>
              <a:ext uri="{FF2B5EF4-FFF2-40B4-BE49-F238E27FC236}">
                <a16:creationId xmlns:a16="http://schemas.microsoft.com/office/drawing/2014/main" id="{AB741C75-D759-41E5-BFAC-74417099D6BB}"/>
              </a:ext>
            </a:extLst>
          </p:cNvPr>
          <p:cNvSpPr/>
          <p:nvPr/>
        </p:nvSpPr>
        <p:spPr>
          <a:xfrm>
            <a:off x="765586" y="4815329"/>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9" name="正方形/長方形 8">
            <a:extLst>
              <a:ext uri="{FF2B5EF4-FFF2-40B4-BE49-F238E27FC236}">
                <a16:creationId xmlns:a16="http://schemas.microsoft.com/office/drawing/2014/main" id="{CD4CCD46-9A0B-475D-AA1A-73DB22FBFCAF}"/>
              </a:ext>
            </a:extLst>
          </p:cNvPr>
          <p:cNvSpPr/>
          <p:nvPr/>
        </p:nvSpPr>
        <p:spPr>
          <a:xfrm>
            <a:off x="759699" y="5258800"/>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0" name="正方形/長方形 9">
            <a:extLst>
              <a:ext uri="{FF2B5EF4-FFF2-40B4-BE49-F238E27FC236}">
                <a16:creationId xmlns:a16="http://schemas.microsoft.com/office/drawing/2014/main" id="{50AD3CBB-8650-4B85-B93A-BDD3B29D515D}"/>
              </a:ext>
            </a:extLst>
          </p:cNvPr>
          <p:cNvSpPr/>
          <p:nvPr/>
        </p:nvSpPr>
        <p:spPr>
          <a:xfrm>
            <a:off x="2003753" y="3484943"/>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1" name="正方形/長方形 10">
            <a:extLst>
              <a:ext uri="{FF2B5EF4-FFF2-40B4-BE49-F238E27FC236}">
                <a16:creationId xmlns:a16="http://schemas.microsoft.com/office/drawing/2014/main" id="{D4B53A07-FEBA-4DB7-A5B9-7D7B1AC47935}"/>
              </a:ext>
            </a:extLst>
          </p:cNvPr>
          <p:cNvSpPr/>
          <p:nvPr/>
        </p:nvSpPr>
        <p:spPr>
          <a:xfrm>
            <a:off x="1258109" y="3484943"/>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2" name="正方形/長方形 11">
            <a:extLst>
              <a:ext uri="{FF2B5EF4-FFF2-40B4-BE49-F238E27FC236}">
                <a16:creationId xmlns:a16="http://schemas.microsoft.com/office/drawing/2014/main" id="{93C258F6-6BCB-4F58-A7C5-0F8F1571E3E8}"/>
              </a:ext>
            </a:extLst>
          </p:cNvPr>
          <p:cNvSpPr/>
          <p:nvPr/>
        </p:nvSpPr>
        <p:spPr>
          <a:xfrm>
            <a:off x="1258107" y="3928404"/>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3" name="正方形/長方形 12">
            <a:extLst>
              <a:ext uri="{FF2B5EF4-FFF2-40B4-BE49-F238E27FC236}">
                <a16:creationId xmlns:a16="http://schemas.microsoft.com/office/drawing/2014/main" id="{9199546E-0D2F-4DE4-A88C-22DB0AB87E42}"/>
              </a:ext>
            </a:extLst>
          </p:cNvPr>
          <p:cNvSpPr/>
          <p:nvPr/>
        </p:nvSpPr>
        <p:spPr>
          <a:xfrm>
            <a:off x="1263995" y="4371866"/>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4" name="正方形/長方形 13">
            <a:extLst>
              <a:ext uri="{FF2B5EF4-FFF2-40B4-BE49-F238E27FC236}">
                <a16:creationId xmlns:a16="http://schemas.microsoft.com/office/drawing/2014/main" id="{08CE3F97-1D12-4D1F-8E3C-293FC22B9CAC}"/>
              </a:ext>
            </a:extLst>
          </p:cNvPr>
          <p:cNvSpPr/>
          <p:nvPr/>
        </p:nvSpPr>
        <p:spPr>
          <a:xfrm>
            <a:off x="1263996" y="4815328"/>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5" name="正方形/長方形 14">
            <a:extLst>
              <a:ext uri="{FF2B5EF4-FFF2-40B4-BE49-F238E27FC236}">
                <a16:creationId xmlns:a16="http://schemas.microsoft.com/office/drawing/2014/main" id="{83463288-3F6B-4242-851C-912077851902}"/>
              </a:ext>
            </a:extLst>
          </p:cNvPr>
          <p:cNvSpPr/>
          <p:nvPr/>
        </p:nvSpPr>
        <p:spPr>
          <a:xfrm>
            <a:off x="1258109" y="5258798"/>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6" name="正方形/長方形 15">
            <a:extLst>
              <a:ext uri="{FF2B5EF4-FFF2-40B4-BE49-F238E27FC236}">
                <a16:creationId xmlns:a16="http://schemas.microsoft.com/office/drawing/2014/main" id="{DBF6B5DB-3F75-4C28-882B-52598B2081C2}"/>
              </a:ext>
            </a:extLst>
          </p:cNvPr>
          <p:cNvSpPr/>
          <p:nvPr/>
        </p:nvSpPr>
        <p:spPr>
          <a:xfrm>
            <a:off x="2003753" y="3928405"/>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7" name="正方形/長方形 16">
            <a:extLst>
              <a:ext uri="{FF2B5EF4-FFF2-40B4-BE49-F238E27FC236}">
                <a16:creationId xmlns:a16="http://schemas.microsoft.com/office/drawing/2014/main" id="{AE0D737A-B463-41D2-B67D-8FFB6AC8B12E}"/>
              </a:ext>
            </a:extLst>
          </p:cNvPr>
          <p:cNvSpPr/>
          <p:nvPr/>
        </p:nvSpPr>
        <p:spPr>
          <a:xfrm>
            <a:off x="2003753" y="4371867"/>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8" name="正方形/長方形 17">
            <a:extLst>
              <a:ext uri="{FF2B5EF4-FFF2-40B4-BE49-F238E27FC236}">
                <a16:creationId xmlns:a16="http://schemas.microsoft.com/office/drawing/2014/main" id="{5D301234-247A-4A14-B42E-B5F5DFEB9C41}"/>
              </a:ext>
            </a:extLst>
          </p:cNvPr>
          <p:cNvSpPr/>
          <p:nvPr/>
        </p:nvSpPr>
        <p:spPr>
          <a:xfrm>
            <a:off x="2003753" y="4815329"/>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9" name="正方形/長方形 18">
            <a:extLst>
              <a:ext uri="{FF2B5EF4-FFF2-40B4-BE49-F238E27FC236}">
                <a16:creationId xmlns:a16="http://schemas.microsoft.com/office/drawing/2014/main" id="{D7C4CD4B-E031-4F5E-ACD8-820F87D5AEF5}"/>
              </a:ext>
            </a:extLst>
          </p:cNvPr>
          <p:cNvSpPr/>
          <p:nvPr/>
        </p:nvSpPr>
        <p:spPr>
          <a:xfrm>
            <a:off x="2003753" y="5258793"/>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20" name="正方形/長方形 19">
            <a:extLst>
              <a:ext uri="{FF2B5EF4-FFF2-40B4-BE49-F238E27FC236}">
                <a16:creationId xmlns:a16="http://schemas.microsoft.com/office/drawing/2014/main" id="{08F1C6A3-BB53-4CCB-A480-46821D1944B6}"/>
              </a:ext>
            </a:extLst>
          </p:cNvPr>
          <p:cNvSpPr/>
          <p:nvPr/>
        </p:nvSpPr>
        <p:spPr>
          <a:xfrm>
            <a:off x="3160126" y="3458291"/>
            <a:ext cx="486632"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EMS</a:t>
            </a:r>
          </a:p>
        </p:txBody>
      </p:sp>
      <p:cxnSp>
        <p:nvCxnSpPr>
          <p:cNvPr id="22" name="コネクタ: カギ線 21">
            <a:extLst>
              <a:ext uri="{FF2B5EF4-FFF2-40B4-BE49-F238E27FC236}">
                <a16:creationId xmlns:a16="http://schemas.microsoft.com/office/drawing/2014/main" id="{77FD3CB3-1856-4285-9973-FF6EA910C4A9}"/>
              </a:ext>
            </a:extLst>
          </p:cNvPr>
          <p:cNvCxnSpPr>
            <a:cxnSpLocks/>
            <a:stCxn id="10" idx="3"/>
          </p:cNvCxnSpPr>
          <p:nvPr/>
        </p:nvCxnSpPr>
        <p:spPr>
          <a:xfrm>
            <a:off x="2451144" y="3677242"/>
            <a:ext cx="271310" cy="886926"/>
          </a:xfrm>
          <a:prstGeom prst="bentConnector3">
            <a:avLst/>
          </a:prstGeom>
        </p:spPr>
        <p:style>
          <a:lnRef idx="1">
            <a:schemeClr val="dk1"/>
          </a:lnRef>
          <a:fillRef idx="0">
            <a:schemeClr val="dk1"/>
          </a:fillRef>
          <a:effectRef idx="0">
            <a:schemeClr val="dk1"/>
          </a:effectRef>
          <a:fontRef idx="minor">
            <a:schemeClr val="tx1"/>
          </a:fontRef>
        </p:style>
      </p:cxnSp>
      <p:cxnSp>
        <p:nvCxnSpPr>
          <p:cNvPr id="24" name="コネクタ: カギ線 23">
            <a:extLst>
              <a:ext uri="{FF2B5EF4-FFF2-40B4-BE49-F238E27FC236}">
                <a16:creationId xmlns:a16="http://schemas.microsoft.com/office/drawing/2014/main" id="{E08753B5-1DA3-477E-AE72-190F5111B640}"/>
              </a:ext>
            </a:extLst>
          </p:cNvPr>
          <p:cNvCxnSpPr>
            <a:cxnSpLocks/>
            <a:stCxn id="16" idx="3"/>
          </p:cNvCxnSpPr>
          <p:nvPr/>
        </p:nvCxnSpPr>
        <p:spPr>
          <a:xfrm>
            <a:off x="2451144" y="4120704"/>
            <a:ext cx="271310" cy="44346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コネクタ: カギ線 25">
            <a:extLst>
              <a:ext uri="{FF2B5EF4-FFF2-40B4-BE49-F238E27FC236}">
                <a16:creationId xmlns:a16="http://schemas.microsoft.com/office/drawing/2014/main" id="{C52D5AEF-80F3-4282-9D7C-0483133AC548}"/>
              </a:ext>
            </a:extLst>
          </p:cNvPr>
          <p:cNvCxnSpPr>
            <a:cxnSpLocks/>
            <a:stCxn id="17" idx="3"/>
            <a:endCxn id="20" idx="1"/>
          </p:cNvCxnSpPr>
          <p:nvPr/>
        </p:nvCxnSpPr>
        <p:spPr>
          <a:xfrm flipV="1">
            <a:off x="2451144" y="4537514"/>
            <a:ext cx="708982" cy="26652"/>
          </a:xfrm>
          <a:prstGeom prst="bentConnector3">
            <a:avLst/>
          </a:prstGeom>
        </p:spPr>
        <p:style>
          <a:lnRef idx="1">
            <a:schemeClr val="dk1"/>
          </a:lnRef>
          <a:fillRef idx="0">
            <a:schemeClr val="dk1"/>
          </a:fillRef>
          <a:effectRef idx="0">
            <a:schemeClr val="dk1"/>
          </a:effectRef>
          <a:fontRef idx="minor">
            <a:schemeClr val="tx1"/>
          </a:fontRef>
        </p:style>
      </p:cxnSp>
      <p:cxnSp>
        <p:nvCxnSpPr>
          <p:cNvPr id="29" name="コネクタ: カギ線 28">
            <a:extLst>
              <a:ext uri="{FF2B5EF4-FFF2-40B4-BE49-F238E27FC236}">
                <a16:creationId xmlns:a16="http://schemas.microsoft.com/office/drawing/2014/main" id="{2A300ADC-1457-4D89-ABF4-FBC6EE6D6818}"/>
              </a:ext>
            </a:extLst>
          </p:cNvPr>
          <p:cNvCxnSpPr>
            <a:cxnSpLocks/>
            <a:stCxn id="18" idx="3"/>
          </p:cNvCxnSpPr>
          <p:nvPr/>
        </p:nvCxnSpPr>
        <p:spPr>
          <a:xfrm flipV="1">
            <a:off x="2451144" y="4564168"/>
            <a:ext cx="271310" cy="44346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コネクタ: カギ線 30">
            <a:extLst>
              <a:ext uri="{FF2B5EF4-FFF2-40B4-BE49-F238E27FC236}">
                <a16:creationId xmlns:a16="http://schemas.microsoft.com/office/drawing/2014/main" id="{82FF3977-378D-4991-99B6-36073315CE5F}"/>
              </a:ext>
            </a:extLst>
          </p:cNvPr>
          <p:cNvCxnSpPr>
            <a:cxnSpLocks/>
            <a:stCxn id="19" idx="3"/>
          </p:cNvCxnSpPr>
          <p:nvPr/>
        </p:nvCxnSpPr>
        <p:spPr>
          <a:xfrm flipV="1">
            <a:off x="2451144" y="4564168"/>
            <a:ext cx="271310" cy="886924"/>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7AD33CB1-C100-4610-A7AF-E56A1AE206A0}"/>
              </a:ext>
            </a:extLst>
          </p:cNvPr>
          <p:cNvCxnSpPr>
            <a:stCxn id="11" idx="3"/>
            <a:endCxn id="10" idx="1"/>
          </p:cNvCxnSpPr>
          <p:nvPr/>
        </p:nvCxnSpPr>
        <p:spPr>
          <a:xfrm>
            <a:off x="1744741" y="3677242"/>
            <a:ext cx="2590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80D9D67E-2C17-47EA-BEA2-2E48F91ACF75}"/>
              </a:ext>
            </a:extLst>
          </p:cNvPr>
          <p:cNvCxnSpPr>
            <a:cxnSpLocks/>
            <a:stCxn id="12" idx="3"/>
            <a:endCxn id="16" idx="1"/>
          </p:cNvCxnSpPr>
          <p:nvPr/>
        </p:nvCxnSpPr>
        <p:spPr>
          <a:xfrm>
            <a:off x="1744739" y="4120703"/>
            <a:ext cx="25901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2B0798-3B79-42B3-89DB-6A44A333609E}"/>
              </a:ext>
            </a:extLst>
          </p:cNvPr>
          <p:cNvCxnSpPr>
            <a:cxnSpLocks/>
            <a:stCxn id="13" idx="3"/>
            <a:endCxn id="17" idx="1"/>
          </p:cNvCxnSpPr>
          <p:nvPr/>
        </p:nvCxnSpPr>
        <p:spPr>
          <a:xfrm>
            <a:off x="1750627" y="4564165"/>
            <a:ext cx="2531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B152BB1E-6E1E-4CD0-B107-989FEF9353F9}"/>
              </a:ext>
            </a:extLst>
          </p:cNvPr>
          <p:cNvCxnSpPr>
            <a:cxnSpLocks/>
            <a:stCxn id="14" idx="3"/>
            <a:endCxn id="18" idx="1"/>
          </p:cNvCxnSpPr>
          <p:nvPr/>
        </p:nvCxnSpPr>
        <p:spPr>
          <a:xfrm>
            <a:off x="1750628" y="5007627"/>
            <a:ext cx="253125"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78AD54DF-6B66-443F-8BAF-EF7AFDB9FF17}"/>
              </a:ext>
            </a:extLst>
          </p:cNvPr>
          <p:cNvCxnSpPr>
            <a:cxnSpLocks/>
            <a:stCxn id="15" idx="3"/>
            <a:endCxn id="19" idx="1"/>
          </p:cNvCxnSpPr>
          <p:nvPr/>
        </p:nvCxnSpPr>
        <p:spPr>
          <a:xfrm flipV="1">
            <a:off x="1744741" y="5451092"/>
            <a:ext cx="259012" cy="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0F535923-9A2F-4345-A324-1D671328B949}"/>
              </a:ext>
            </a:extLst>
          </p:cNvPr>
          <p:cNvSpPr/>
          <p:nvPr/>
        </p:nvSpPr>
        <p:spPr>
          <a:xfrm>
            <a:off x="3958098" y="3458291"/>
            <a:ext cx="486632"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GW</a:t>
            </a:r>
          </a:p>
        </p:txBody>
      </p:sp>
      <p:cxnSp>
        <p:nvCxnSpPr>
          <p:cNvPr id="73" name="直線コネクタ 72">
            <a:extLst>
              <a:ext uri="{FF2B5EF4-FFF2-40B4-BE49-F238E27FC236}">
                <a16:creationId xmlns:a16="http://schemas.microsoft.com/office/drawing/2014/main" id="{23A48A12-8DE0-4353-A083-4D828862C9FD}"/>
              </a:ext>
            </a:extLst>
          </p:cNvPr>
          <p:cNvCxnSpPr>
            <a:cxnSpLocks/>
            <a:stCxn id="20" idx="3"/>
            <a:endCxn id="71" idx="1"/>
          </p:cNvCxnSpPr>
          <p:nvPr/>
        </p:nvCxnSpPr>
        <p:spPr>
          <a:xfrm>
            <a:off x="3646758" y="4537514"/>
            <a:ext cx="311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正方形/長方形 75">
            <a:extLst>
              <a:ext uri="{FF2B5EF4-FFF2-40B4-BE49-F238E27FC236}">
                <a16:creationId xmlns:a16="http://schemas.microsoft.com/office/drawing/2014/main" id="{30D25C39-72A8-4063-924B-5FDA9BB0B55D}"/>
              </a:ext>
            </a:extLst>
          </p:cNvPr>
          <p:cNvSpPr/>
          <p:nvPr/>
        </p:nvSpPr>
        <p:spPr>
          <a:xfrm>
            <a:off x="4919805" y="3458291"/>
            <a:ext cx="810324"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○○社</a:t>
            </a:r>
            <a:endParaRPr kumimoji="1" lang="en-US" altLang="ja-JP" sz="1200" dirty="0"/>
          </a:p>
          <a:p>
            <a:pPr algn="ctr"/>
            <a:r>
              <a:rPr kumimoji="1" lang="en-US" altLang="ja-JP" sz="1200" dirty="0"/>
              <a:t>RA</a:t>
            </a:r>
          </a:p>
          <a:p>
            <a:pPr algn="ctr"/>
            <a:r>
              <a:rPr kumimoji="1" lang="ja-JP" altLang="en-US" sz="1200" dirty="0"/>
              <a:t>システム</a:t>
            </a:r>
            <a:endParaRPr kumimoji="1" lang="en-US" altLang="ja-JP" sz="1200" dirty="0"/>
          </a:p>
        </p:txBody>
      </p:sp>
      <p:sp>
        <p:nvSpPr>
          <p:cNvPr id="77" name="正方形/長方形 76">
            <a:extLst>
              <a:ext uri="{FF2B5EF4-FFF2-40B4-BE49-F238E27FC236}">
                <a16:creationId xmlns:a16="http://schemas.microsoft.com/office/drawing/2014/main" id="{97717D32-1B4B-4B8E-BE24-2DD51E94F75E}"/>
              </a:ext>
            </a:extLst>
          </p:cNvPr>
          <p:cNvSpPr/>
          <p:nvPr/>
        </p:nvSpPr>
        <p:spPr>
          <a:xfrm>
            <a:off x="6143684" y="3458287"/>
            <a:ext cx="810324" cy="14616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○○社</a:t>
            </a:r>
            <a:endParaRPr kumimoji="1" lang="en-US" altLang="ja-JP" sz="1200" dirty="0"/>
          </a:p>
          <a:p>
            <a:pPr algn="ctr"/>
            <a:r>
              <a:rPr kumimoji="1" lang="en-US" altLang="ja-JP" sz="1200" dirty="0"/>
              <a:t>AC</a:t>
            </a:r>
          </a:p>
          <a:p>
            <a:pPr algn="ctr"/>
            <a:r>
              <a:rPr kumimoji="1" lang="ja-JP" altLang="en-US" sz="1200" dirty="0"/>
              <a:t>システム</a:t>
            </a:r>
            <a:endParaRPr kumimoji="1" lang="en-US" altLang="ja-JP" sz="1200" dirty="0"/>
          </a:p>
        </p:txBody>
      </p:sp>
      <p:cxnSp>
        <p:nvCxnSpPr>
          <p:cNvPr id="79" name="直線コネクタ 78">
            <a:extLst>
              <a:ext uri="{FF2B5EF4-FFF2-40B4-BE49-F238E27FC236}">
                <a16:creationId xmlns:a16="http://schemas.microsoft.com/office/drawing/2014/main" id="{21D2F01B-A9A3-4350-9D3B-98E02B402742}"/>
              </a:ext>
            </a:extLst>
          </p:cNvPr>
          <p:cNvCxnSpPr>
            <a:cxnSpLocks/>
            <a:stCxn id="71" idx="3"/>
            <a:endCxn id="76" idx="1"/>
          </p:cNvCxnSpPr>
          <p:nvPr/>
        </p:nvCxnSpPr>
        <p:spPr>
          <a:xfrm>
            <a:off x="4444730" y="4537514"/>
            <a:ext cx="4750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8A404796-F1E3-44DE-B046-FC3B8C6B7291}"/>
              </a:ext>
            </a:extLst>
          </p:cNvPr>
          <p:cNvCxnSpPr>
            <a:cxnSpLocks/>
            <a:endCxn id="77" idx="1"/>
          </p:cNvCxnSpPr>
          <p:nvPr/>
        </p:nvCxnSpPr>
        <p:spPr>
          <a:xfrm>
            <a:off x="5738523" y="4189110"/>
            <a:ext cx="4051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正方形/長方形 89">
            <a:extLst>
              <a:ext uri="{FF2B5EF4-FFF2-40B4-BE49-F238E27FC236}">
                <a16:creationId xmlns:a16="http://schemas.microsoft.com/office/drawing/2014/main" id="{6137D38F-67CF-4594-8548-1F50D5F476B8}"/>
              </a:ext>
            </a:extLst>
          </p:cNvPr>
          <p:cNvSpPr/>
          <p:nvPr/>
        </p:nvSpPr>
        <p:spPr>
          <a:xfrm>
            <a:off x="684183" y="3425799"/>
            <a:ext cx="3793025" cy="2217591"/>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 name="テキスト ボックス 91">
            <a:extLst>
              <a:ext uri="{FF2B5EF4-FFF2-40B4-BE49-F238E27FC236}">
                <a16:creationId xmlns:a16="http://schemas.microsoft.com/office/drawing/2014/main" id="{CDA2C743-762A-4008-860C-949C81B3B4A6}"/>
              </a:ext>
            </a:extLst>
          </p:cNvPr>
          <p:cNvSpPr txBox="1"/>
          <p:nvPr/>
        </p:nvSpPr>
        <p:spPr>
          <a:xfrm>
            <a:off x="3738381" y="3262343"/>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94" name="テキスト ボックス 93">
            <a:extLst>
              <a:ext uri="{FF2B5EF4-FFF2-40B4-BE49-F238E27FC236}">
                <a16:creationId xmlns:a16="http://schemas.microsoft.com/office/drawing/2014/main" id="{8D81A711-B65D-4388-AEF3-5077F442BB94}"/>
              </a:ext>
            </a:extLst>
          </p:cNvPr>
          <p:cNvSpPr txBox="1"/>
          <p:nvPr/>
        </p:nvSpPr>
        <p:spPr>
          <a:xfrm>
            <a:off x="501338" y="3124667"/>
            <a:ext cx="800219" cy="215444"/>
          </a:xfrm>
          <a:prstGeom prst="rect">
            <a:avLst/>
          </a:prstGeom>
          <a:noFill/>
        </p:spPr>
        <p:txBody>
          <a:bodyPr wrap="none" rtlCol="0">
            <a:spAutoFit/>
          </a:bodyPr>
          <a:lstStyle/>
          <a:p>
            <a:r>
              <a:rPr kumimoji="1" lang="ja-JP" altLang="en-US" sz="800" b="1" dirty="0"/>
              <a:t>蓄電所敷地内</a:t>
            </a:r>
          </a:p>
        </p:txBody>
      </p:sp>
      <p:sp>
        <p:nvSpPr>
          <p:cNvPr id="97" name="テキスト ボックス 96">
            <a:extLst>
              <a:ext uri="{FF2B5EF4-FFF2-40B4-BE49-F238E27FC236}">
                <a16:creationId xmlns:a16="http://schemas.microsoft.com/office/drawing/2014/main" id="{D6DDF55F-2882-4D00-9913-8FEB45E960D0}"/>
              </a:ext>
            </a:extLst>
          </p:cNvPr>
          <p:cNvSpPr txBox="1"/>
          <p:nvPr/>
        </p:nvSpPr>
        <p:spPr>
          <a:xfrm>
            <a:off x="5730129" y="4022671"/>
            <a:ext cx="413555" cy="338554"/>
          </a:xfrm>
          <a:prstGeom prst="rect">
            <a:avLst/>
          </a:prstGeom>
          <a:noFill/>
        </p:spPr>
        <p:txBody>
          <a:bodyPr wrap="square" rtlCol="0">
            <a:spAutoFit/>
          </a:bodyPr>
          <a:lstStyle/>
          <a:p>
            <a:pPr algn="ctr"/>
            <a:r>
              <a:rPr kumimoji="1" lang="en-US" altLang="ja-JP" sz="800" b="1" dirty="0"/>
              <a:t>Open</a:t>
            </a:r>
          </a:p>
          <a:p>
            <a:pPr algn="ctr"/>
            <a:r>
              <a:rPr kumimoji="1" lang="en-US" altLang="ja-JP" sz="800" b="1" dirty="0"/>
              <a:t>ADR</a:t>
            </a:r>
            <a:endParaRPr kumimoji="1" lang="ja-JP" altLang="en-US" sz="800" b="1" dirty="0"/>
          </a:p>
        </p:txBody>
      </p:sp>
      <p:sp>
        <p:nvSpPr>
          <p:cNvPr id="98" name="テキスト ボックス 97">
            <a:extLst>
              <a:ext uri="{FF2B5EF4-FFF2-40B4-BE49-F238E27FC236}">
                <a16:creationId xmlns:a16="http://schemas.microsoft.com/office/drawing/2014/main" id="{E6839286-46B5-41D3-87B3-6AD859433FB2}"/>
              </a:ext>
            </a:extLst>
          </p:cNvPr>
          <p:cNvSpPr txBox="1"/>
          <p:nvPr/>
        </p:nvSpPr>
        <p:spPr>
          <a:xfrm>
            <a:off x="4502052" y="4373487"/>
            <a:ext cx="413555" cy="215444"/>
          </a:xfrm>
          <a:prstGeom prst="rect">
            <a:avLst/>
          </a:prstGeom>
          <a:noFill/>
        </p:spPr>
        <p:txBody>
          <a:bodyPr wrap="square" rtlCol="0">
            <a:spAutoFit/>
          </a:bodyPr>
          <a:lstStyle/>
          <a:p>
            <a:r>
              <a:rPr kumimoji="1" lang="ja-JP" altLang="en-US" sz="800" b="1" dirty="0"/>
              <a:t>独自</a:t>
            </a:r>
          </a:p>
        </p:txBody>
      </p:sp>
      <p:sp>
        <p:nvSpPr>
          <p:cNvPr id="99" name="テキスト ボックス 98">
            <a:extLst>
              <a:ext uri="{FF2B5EF4-FFF2-40B4-BE49-F238E27FC236}">
                <a16:creationId xmlns:a16="http://schemas.microsoft.com/office/drawing/2014/main" id="{7D029EF4-AF69-4E62-BFA2-800C900E1CAE}"/>
              </a:ext>
            </a:extLst>
          </p:cNvPr>
          <p:cNvSpPr txBox="1"/>
          <p:nvPr/>
        </p:nvSpPr>
        <p:spPr>
          <a:xfrm>
            <a:off x="3611813" y="4373487"/>
            <a:ext cx="413555" cy="338554"/>
          </a:xfrm>
          <a:prstGeom prst="rect">
            <a:avLst/>
          </a:prstGeom>
          <a:noFill/>
        </p:spPr>
        <p:txBody>
          <a:bodyPr wrap="square" rtlCol="0">
            <a:spAutoFit/>
          </a:bodyPr>
          <a:lstStyle/>
          <a:p>
            <a:r>
              <a:rPr kumimoji="1" lang="en-US" altLang="ja-JP" sz="800" b="1" dirty="0"/>
              <a:t>Modbus</a:t>
            </a:r>
            <a:endParaRPr kumimoji="1" lang="ja-JP" altLang="en-US" sz="800" b="1" dirty="0"/>
          </a:p>
        </p:txBody>
      </p:sp>
      <p:sp>
        <p:nvSpPr>
          <p:cNvPr id="122" name="正方形/長方形 121">
            <a:extLst>
              <a:ext uri="{FF2B5EF4-FFF2-40B4-BE49-F238E27FC236}">
                <a16:creationId xmlns:a16="http://schemas.microsoft.com/office/drawing/2014/main" id="{CAA4E903-FEB3-4EFC-9CA3-6F796A031C65}"/>
              </a:ext>
            </a:extLst>
          </p:cNvPr>
          <p:cNvSpPr/>
          <p:nvPr/>
        </p:nvSpPr>
        <p:spPr>
          <a:xfrm>
            <a:off x="7375957" y="3446804"/>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簡易</a:t>
            </a:r>
            <a:endParaRPr kumimoji="1" lang="en-US" altLang="ja-JP" sz="1200" dirty="0"/>
          </a:p>
          <a:p>
            <a:pPr algn="ctr"/>
            <a:r>
              <a:rPr kumimoji="1" lang="ja-JP" altLang="en-US" sz="1200" dirty="0"/>
              <a:t>システム</a:t>
            </a:r>
            <a:endParaRPr kumimoji="1" lang="en-US" altLang="ja-JP" sz="1200" dirty="0"/>
          </a:p>
        </p:txBody>
      </p:sp>
      <p:cxnSp>
        <p:nvCxnSpPr>
          <p:cNvPr id="123" name="直線コネクタ 122">
            <a:extLst>
              <a:ext uri="{FF2B5EF4-FFF2-40B4-BE49-F238E27FC236}">
                <a16:creationId xmlns:a16="http://schemas.microsoft.com/office/drawing/2014/main" id="{CCB97A6F-A433-41C0-AACC-81C991C71342}"/>
              </a:ext>
            </a:extLst>
          </p:cNvPr>
          <p:cNvCxnSpPr>
            <a:cxnSpLocks/>
          </p:cNvCxnSpPr>
          <p:nvPr/>
        </p:nvCxnSpPr>
        <p:spPr>
          <a:xfrm flipV="1">
            <a:off x="6962402" y="3716533"/>
            <a:ext cx="413555" cy="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テキスト ボックス 123">
            <a:extLst>
              <a:ext uri="{FF2B5EF4-FFF2-40B4-BE49-F238E27FC236}">
                <a16:creationId xmlns:a16="http://schemas.microsoft.com/office/drawing/2014/main" id="{75E21B6A-5136-47DB-8585-B1ADBEBBC9E3}"/>
              </a:ext>
            </a:extLst>
          </p:cNvPr>
          <p:cNvSpPr txBox="1"/>
          <p:nvPr/>
        </p:nvSpPr>
        <p:spPr>
          <a:xfrm>
            <a:off x="6954008" y="3563196"/>
            <a:ext cx="413555" cy="338554"/>
          </a:xfrm>
          <a:prstGeom prst="rect">
            <a:avLst/>
          </a:prstGeom>
          <a:noFill/>
        </p:spPr>
        <p:txBody>
          <a:bodyPr wrap="square" rtlCol="0">
            <a:spAutoFit/>
          </a:bodyPr>
          <a:lstStyle/>
          <a:p>
            <a:pPr algn="ctr"/>
            <a:r>
              <a:rPr kumimoji="1" lang="en-US" altLang="ja-JP" sz="800" b="1" dirty="0"/>
              <a:t>Open</a:t>
            </a:r>
          </a:p>
          <a:p>
            <a:pPr algn="ctr"/>
            <a:r>
              <a:rPr kumimoji="1" lang="en-US" altLang="ja-JP" sz="800" b="1" dirty="0"/>
              <a:t>ADR</a:t>
            </a:r>
            <a:endParaRPr kumimoji="1" lang="ja-JP" altLang="en-US" sz="800" b="1" dirty="0"/>
          </a:p>
        </p:txBody>
      </p:sp>
      <p:sp>
        <p:nvSpPr>
          <p:cNvPr id="125" name="正方形/長方形 124">
            <a:extLst>
              <a:ext uri="{FF2B5EF4-FFF2-40B4-BE49-F238E27FC236}">
                <a16:creationId xmlns:a16="http://schemas.microsoft.com/office/drawing/2014/main" id="{3725AE1D-4A07-4BD7-BAFD-5B3F124D4286}"/>
              </a:ext>
            </a:extLst>
          </p:cNvPr>
          <p:cNvSpPr/>
          <p:nvPr/>
        </p:nvSpPr>
        <p:spPr>
          <a:xfrm>
            <a:off x="7384351" y="5115398"/>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広域機関</a:t>
            </a:r>
            <a:endParaRPr kumimoji="1" lang="en-US" altLang="ja-JP" sz="1200" dirty="0"/>
          </a:p>
          <a:p>
            <a:pPr algn="ctr"/>
            <a:r>
              <a:rPr kumimoji="1" lang="ja-JP" altLang="en-US" sz="1200" dirty="0"/>
              <a:t>システム</a:t>
            </a:r>
            <a:endParaRPr kumimoji="1" lang="en-US" altLang="ja-JP" sz="1200" dirty="0"/>
          </a:p>
        </p:txBody>
      </p:sp>
      <p:cxnSp>
        <p:nvCxnSpPr>
          <p:cNvPr id="126" name="直線コネクタ 125">
            <a:extLst>
              <a:ext uri="{FF2B5EF4-FFF2-40B4-BE49-F238E27FC236}">
                <a16:creationId xmlns:a16="http://schemas.microsoft.com/office/drawing/2014/main" id="{CB54502A-5BBE-4BB1-BC2C-D8CA222B37D6}"/>
              </a:ext>
            </a:extLst>
          </p:cNvPr>
          <p:cNvCxnSpPr>
            <a:cxnSpLocks/>
            <a:stCxn id="127" idx="1"/>
            <a:endCxn id="125" idx="1"/>
          </p:cNvCxnSpPr>
          <p:nvPr/>
        </p:nvCxnSpPr>
        <p:spPr>
          <a:xfrm flipV="1">
            <a:off x="6973755" y="5366067"/>
            <a:ext cx="410596" cy="5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テキスト ボックス 126">
            <a:extLst>
              <a:ext uri="{FF2B5EF4-FFF2-40B4-BE49-F238E27FC236}">
                <a16:creationId xmlns:a16="http://schemas.microsoft.com/office/drawing/2014/main" id="{A7B4F735-AA50-4E63-B97A-0B279A4794D1}"/>
              </a:ext>
            </a:extLst>
          </p:cNvPr>
          <p:cNvSpPr txBox="1"/>
          <p:nvPr/>
        </p:nvSpPr>
        <p:spPr>
          <a:xfrm>
            <a:off x="6973755" y="5202206"/>
            <a:ext cx="413555" cy="338554"/>
          </a:xfrm>
          <a:prstGeom prst="rect">
            <a:avLst/>
          </a:prstGeom>
          <a:noFill/>
        </p:spPr>
        <p:txBody>
          <a:bodyPr wrap="square" rtlCol="0">
            <a:spAutoFit/>
          </a:bodyPr>
          <a:lstStyle/>
          <a:p>
            <a:pPr algn="ctr"/>
            <a:r>
              <a:rPr kumimoji="1" lang="en-US" altLang="ja-JP" sz="800" b="1" dirty="0"/>
              <a:t>WEB</a:t>
            </a:r>
          </a:p>
          <a:p>
            <a:pPr algn="ctr"/>
            <a:r>
              <a:rPr kumimoji="1" lang="en-US" altLang="ja-JP" sz="800" b="1" dirty="0"/>
              <a:t>API</a:t>
            </a:r>
            <a:endParaRPr kumimoji="1" lang="ja-JP" altLang="en-US" sz="800" b="1" dirty="0"/>
          </a:p>
        </p:txBody>
      </p:sp>
      <p:sp>
        <p:nvSpPr>
          <p:cNvPr id="141" name="テキスト ボックス 140">
            <a:extLst>
              <a:ext uri="{FF2B5EF4-FFF2-40B4-BE49-F238E27FC236}">
                <a16:creationId xmlns:a16="http://schemas.microsoft.com/office/drawing/2014/main" id="{3990E84D-4CE0-4016-BCEC-FEC1B3D7A33A}"/>
              </a:ext>
            </a:extLst>
          </p:cNvPr>
          <p:cNvSpPr txBox="1"/>
          <p:nvPr/>
        </p:nvSpPr>
        <p:spPr>
          <a:xfrm>
            <a:off x="1697948" y="3507955"/>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5" name="テキスト ボックス 144">
            <a:extLst>
              <a:ext uri="{FF2B5EF4-FFF2-40B4-BE49-F238E27FC236}">
                <a16:creationId xmlns:a16="http://schemas.microsoft.com/office/drawing/2014/main" id="{A9D2E248-9BEE-4076-8E8B-B3A800398320}"/>
              </a:ext>
            </a:extLst>
          </p:cNvPr>
          <p:cNvSpPr txBox="1"/>
          <p:nvPr/>
        </p:nvSpPr>
        <p:spPr>
          <a:xfrm>
            <a:off x="1697948" y="3951691"/>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6" name="テキスト ボックス 145">
            <a:extLst>
              <a:ext uri="{FF2B5EF4-FFF2-40B4-BE49-F238E27FC236}">
                <a16:creationId xmlns:a16="http://schemas.microsoft.com/office/drawing/2014/main" id="{6C7D57E9-8EF3-492F-B45B-95B832D7DC5B}"/>
              </a:ext>
            </a:extLst>
          </p:cNvPr>
          <p:cNvSpPr txBox="1"/>
          <p:nvPr/>
        </p:nvSpPr>
        <p:spPr>
          <a:xfrm>
            <a:off x="1697948" y="4395427"/>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7" name="テキスト ボックス 146">
            <a:extLst>
              <a:ext uri="{FF2B5EF4-FFF2-40B4-BE49-F238E27FC236}">
                <a16:creationId xmlns:a16="http://schemas.microsoft.com/office/drawing/2014/main" id="{43C1CD6D-42CB-4BC1-A15D-F760140F5310}"/>
              </a:ext>
            </a:extLst>
          </p:cNvPr>
          <p:cNvSpPr txBox="1"/>
          <p:nvPr/>
        </p:nvSpPr>
        <p:spPr>
          <a:xfrm>
            <a:off x="1697948" y="4839163"/>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8" name="テキスト ボックス 147">
            <a:extLst>
              <a:ext uri="{FF2B5EF4-FFF2-40B4-BE49-F238E27FC236}">
                <a16:creationId xmlns:a16="http://schemas.microsoft.com/office/drawing/2014/main" id="{9BF3140D-8197-4C8D-AAF3-2CD92FBC27F8}"/>
              </a:ext>
            </a:extLst>
          </p:cNvPr>
          <p:cNvSpPr txBox="1"/>
          <p:nvPr/>
        </p:nvSpPr>
        <p:spPr>
          <a:xfrm>
            <a:off x="1697948" y="5282899"/>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9" name="テキスト ボックス 148">
            <a:extLst>
              <a:ext uri="{FF2B5EF4-FFF2-40B4-BE49-F238E27FC236}">
                <a16:creationId xmlns:a16="http://schemas.microsoft.com/office/drawing/2014/main" id="{C06F47DF-E70C-4040-AF4E-21F58061696A}"/>
              </a:ext>
            </a:extLst>
          </p:cNvPr>
          <p:cNvSpPr txBox="1"/>
          <p:nvPr/>
        </p:nvSpPr>
        <p:spPr>
          <a:xfrm>
            <a:off x="2387934" y="3484212"/>
            <a:ext cx="413555" cy="215444"/>
          </a:xfrm>
          <a:prstGeom prst="rect">
            <a:avLst/>
          </a:prstGeom>
          <a:noFill/>
        </p:spPr>
        <p:txBody>
          <a:bodyPr wrap="square" rtlCol="0">
            <a:spAutoFit/>
          </a:bodyPr>
          <a:lstStyle/>
          <a:p>
            <a:r>
              <a:rPr kumimoji="1" lang="ja-JP" altLang="en-US" sz="800" b="1" dirty="0"/>
              <a:t>独自</a:t>
            </a:r>
          </a:p>
        </p:txBody>
      </p:sp>
      <p:sp>
        <p:nvSpPr>
          <p:cNvPr id="153" name="正方形/長方形 152">
            <a:extLst>
              <a:ext uri="{FF2B5EF4-FFF2-40B4-BE49-F238E27FC236}">
                <a16:creationId xmlns:a16="http://schemas.microsoft.com/office/drawing/2014/main" id="{88829B99-5EBA-45F8-976B-AAB459F9E8AC}"/>
              </a:ext>
            </a:extLst>
          </p:cNvPr>
          <p:cNvSpPr/>
          <p:nvPr/>
        </p:nvSpPr>
        <p:spPr>
          <a:xfrm>
            <a:off x="6166390" y="5122711"/>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BG</a:t>
            </a:r>
            <a:r>
              <a:rPr kumimoji="1" lang="ja-JP" altLang="en-US" sz="1200" dirty="0"/>
              <a:t>代表</a:t>
            </a:r>
            <a:endParaRPr kumimoji="1" lang="en-US" altLang="ja-JP" sz="1200" dirty="0"/>
          </a:p>
          <a:p>
            <a:pPr algn="ctr"/>
            <a:r>
              <a:rPr kumimoji="1" lang="ja-JP" altLang="en-US" sz="1200" dirty="0"/>
              <a:t>システム</a:t>
            </a:r>
            <a:endParaRPr kumimoji="1" lang="en-US" altLang="ja-JP" sz="1200" dirty="0"/>
          </a:p>
        </p:txBody>
      </p:sp>
      <p:cxnSp>
        <p:nvCxnSpPr>
          <p:cNvPr id="154" name="直線コネクタ 153">
            <a:extLst>
              <a:ext uri="{FF2B5EF4-FFF2-40B4-BE49-F238E27FC236}">
                <a16:creationId xmlns:a16="http://schemas.microsoft.com/office/drawing/2014/main" id="{7101154E-0190-43D0-84B5-05CC5ED75E0A}"/>
              </a:ext>
            </a:extLst>
          </p:cNvPr>
          <p:cNvCxnSpPr>
            <a:cxnSpLocks/>
            <a:stCxn id="155" idx="1"/>
          </p:cNvCxnSpPr>
          <p:nvPr/>
        </p:nvCxnSpPr>
        <p:spPr>
          <a:xfrm flipV="1">
            <a:off x="5741482" y="5366067"/>
            <a:ext cx="410596" cy="5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テキスト ボックス 154">
            <a:extLst>
              <a:ext uri="{FF2B5EF4-FFF2-40B4-BE49-F238E27FC236}">
                <a16:creationId xmlns:a16="http://schemas.microsoft.com/office/drawing/2014/main" id="{6AC73DE3-353D-4E2A-91C8-7858F8D5E35B}"/>
              </a:ext>
            </a:extLst>
          </p:cNvPr>
          <p:cNvSpPr txBox="1"/>
          <p:nvPr/>
        </p:nvSpPr>
        <p:spPr>
          <a:xfrm>
            <a:off x="5741482" y="5202206"/>
            <a:ext cx="413555" cy="338554"/>
          </a:xfrm>
          <a:prstGeom prst="rect">
            <a:avLst/>
          </a:prstGeom>
          <a:noFill/>
        </p:spPr>
        <p:txBody>
          <a:bodyPr wrap="square" rtlCol="0">
            <a:spAutoFit/>
          </a:bodyPr>
          <a:lstStyle/>
          <a:p>
            <a:pPr algn="ctr"/>
            <a:r>
              <a:rPr kumimoji="1" lang="en-US" altLang="ja-JP" sz="800" b="1" dirty="0"/>
              <a:t>WEB</a:t>
            </a:r>
          </a:p>
          <a:p>
            <a:pPr algn="ctr"/>
            <a:r>
              <a:rPr kumimoji="1" lang="en-US" altLang="ja-JP" sz="800" b="1" dirty="0"/>
              <a:t>API</a:t>
            </a:r>
            <a:endParaRPr kumimoji="1" lang="ja-JP" altLang="en-US" sz="800" b="1" dirty="0"/>
          </a:p>
        </p:txBody>
      </p:sp>
      <p:sp>
        <p:nvSpPr>
          <p:cNvPr id="156" name="正方形/長方形 155">
            <a:extLst>
              <a:ext uri="{FF2B5EF4-FFF2-40B4-BE49-F238E27FC236}">
                <a16:creationId xmlns:a16="http://schemas.microsoft.com/office/drawing/2014/main" id="{E1C54587-A3D8-4850-826B-C787FF38323A}"/>
              </a:ext>
            </a:extLst>
          </p:cNvPr>
          <p:cNvSpPr/>
          <p:nvPr/>
        </p:nvSpPr>
        <p:spPr>
          <a:xfrm>
            <a:off x="7375957" y="4323323"/>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中給</a:t>
            </a:r>
            <a:endParaRPr kumimoji="1" lang="en-US" altLang="ja-JP" sz="1200" dirty="0"/>
          </a:p>
          <a:p>
            <a:pPr algn="ctr"/>
            <a:r>
              <a:rPr kumimoji="1" lang="ja-JP" altLang="en-US" sz="1200" dirty="0"/>
              <a:t>システム</a:t>
            </a:r>
            <a:endParaRPr kumimoji="1" lang="en-US" altLang="ja-JP" sz="1200" dirty="0"/>
          </a:p>
        </p:txBody>
      </p:sp>
      <p:cxnSp>
        <p:nvCxnSpPr>
          <p:cNvPr id="157" name="直線コネクタ 156">
            <a:extLst>
              <a:ext uri="{FF2B5EF4-FFF2-40B4-BE49-F238E27FC236}">
                <a16:creationId xmlns:a16="http://schemas.microsoft.com/office/drawing/2014/main" id="{374118E7-07C4-4205-847D-9B1EFE3558D3}"/>
              </a:ext>
            </a:extLst>
          </p:cNvPr>
          <p:cNvCxnSpPr>
            <a:cxnSpLocks/>
          </p:cNvCxnSpPr>
          <p:nvPr/>
        </p:nvCxnSpPr>
        <p:spPr>
          <a:xfrm flipV="1">
            <a:off x="6962402" y="4593052"/>
            <a:ext cx="413555" cy="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テキスト ボックス 157">
            <a:extLst>
              <a:ext uri="{FF2B5EF4-FFF2-40B4-BE49-F238E27FC236}">
                <a16:creationId xmlns:a16="http://schemas.microsoft.com/office/drawing/2014/main" id="{B6E60461-E389-438D-BC8D-7FEAB06A7B2A}"/>
              </a:ext>
            </a:extLst>
          </p:cNvPr>
          <p:cNvSpPr txBox="1"/>
          <p:nvPr/>
        </p:nvSpPr>
        <p:spPr>
          <a:xfrm>
            <a:off x="6918925" y="4431405"/>
            <a:ext cx="500509" cy="215444"/>
          </a:xfrm>
          <a:prstGeom prst="rect">
            <a:avLst/>
          </a:prstGeom>
          <a:noFill/>
        </p:spPr>
        <p:txBody>
          <a:bodyPr wrap="square" rtlCol="0">
            <a:spAutoFit/>
          </a:bodyPr>
          <a:lstStyle/>
          <a:p>
            <a:pPr algn="ctr"/>
            <a:r>
              <a:rPr kumimoji="1" lang="ja-JP" altLang="en-US" sz="800" b="1" dirty="0"/>
              <a:t>専用線</a:t>
            </a:r>
          </a:p>
        </p:txBody>
      </p:sp>
      <p:cxnSp>
        <p:nvCxnSpPr>
          <p:cNvPr id="160" name="直線コネクタ 159">
            <a:extLst>
              <a:ext uri="{FF2B5EF4-FFF2-40B4-BE49-F238E27FC236}">
                <a16:creationId xmlns:a16="http://schemas.microsoft.com/office/drawing/2014/main" id="{17C3645C-4266-40F5-9187-16D52EE5CAD3}"/>
              </a:ext>
            </a:extLst>
          </p:cNvPr>
          <p:cNvCxnSpPr>
            <a:stCxn id="122" idx="2"/>
            <a:endCxn id="156" idx="0"/>
          </p:cNvCxnSpPr>
          <p:nvPr/>
        </p:nvCxnSpPr>
        <p:spPr>
          <a:xfrm>
            <a:off x="7781119" y="3948142"/>
            <a:ext cx="0" cy="375181"/>
          </a:xfrm>
          <a:prstGeom prst="line">
            <a:avLst/>
          </a:prstGeom>
        </p:spPr>
        <p:style>
          <a:lnRef idx="1">
            <a:schemeClr val="dk1"/>
          </a:lnRef>
          <a:fillRef idx="0">
            <a:schemeClr val="dk1"/>
          </a:fillRef>
          <a:effectRef idx="0">
            <a:schemeClr val="dk1"/>
          </a:effectRef>
          <a:fontRef idx="minor">
            <a:schemeClr val="tx1"/>
          </a:fontRef>
        </p:style>
      </p:cxnSp>
      <p:sp>
        <p:nvSpPr>
          <p:cNvPr id="161" name="テキスト ボックス 160">
            <a:extLst>
              <a:ext uri="{FF2B5EF4-FFF2-40B4-BE49-F238E27FC236}">
                <a16:creationId xmlns:a16="http://schemas.microsoft.com/office/drawing/2014/main" id="{9FE58B27-2DE6-4F2E-BDE3-44A493B90277}"/>
              </a:ext>
            </a:extLst>
          </p:cNvPr>
          <p:cNvSpPr txBox="1"/>
          <p:nvPr/>
        </p:nvSpPr>
        <p:spPr>
          <a:xfrm>
            <a:off x="7701614" y="4060194"/>
            <a:ext cx="522103" cy="215444"/>
          </a:xfrm>
          <a:prstGeom prst="rect">
            <a:avLst/>
          </a:prstGeom>
          <a:noFill/>
        </p:spPr>
        <p:txBody>
          <a:bodyPr wrap="square" rtlCol="0">
            <a:spAutoFit/>
          </a:bodyPr>
          <a:lstStyle/>
          <a:p>
            <a:pPr algn="ctr"/>
            <a:r>
              <a:rPr kumimoji="1" lang="en-US" altLang="ja-JP" sz="800" b="1" dirty="0"/>
              <a:t>IP/VPN</a:t>
            </a:r>
            <a:endParaRPr kumimoji="1" lang="ja-JP" altLang="en-US" sz="800" b="1" dirty="0"/>
          </a:p>
        </p:txBody>
      </p:sp>
      <p:sp>
        <p:nvSpPr>
          <p:cNvPr id="162" name="正方形/長方形 161">
            <a:extLst>
              <a:ext uri="{FF2B5EF4-FFF2-40B4-BE49-F238E27FC236}">
                <a16:creationId xmlns:a16="http://schemas.microsoft.com/office/drawing/2014/main" id="{3D952526-D837-473E-961B-475466799712}"/>
              </a:ext>
            </a:extLst>
          </p:cNvPr>
          <p:cNvSpPr/>
          <p:nvPr/>
        </p:nvSpPr>
        <p:spPr>
          <a:xfrm>
            <a:off x="256032" y="2094758"/>
            <a:ext cx="8631936" cy="46753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6216D9E-CD0A-4E48-BFD9-D8669F7F81BB}"/>
              </a:ext>
            </a:extLst>
          </p:cNvPr>
          <p:cNvSpPr txBox="1"/>
          <p:nvPr/>
        </p:nvSpPr>
        <p:spPr>
          <a:xfrm>
            <a:off x="2621430" y="4315978"/>
            <a:ext cx="492443" cy="461665"/>
          </a:xfrm>
          <a:prstGeom prst="rect">
            <a:avLst/>
          </a:prstGeom>
          <a:solidFill>
            <a:schemeClr val="bg1"/>
          </a:solidFill>
          <a:ln>
            <a:solidFill>
              <a:schemeClr val="tx1"/>
            </a:solidFill>
          </a:ln>
        </p:spPr>
        <p:txBody>
          <a:bodyPr wrap="none" rtlCol="0">
            <a:spAutoFit/>
          </a:bodyPr>
          <a:lstStyle/>
          <a:p>
            <a:r>
              <a:rPr kumimoji="1" lang="ja-JP" altLang="en-US" sz="1200" dirty="0"/>
              <a:t>制御</a:t>
            </a:r>
            <a:endParaRPr kumimoji="1" lang="en-US" altLang="ja-JP" sz="1200" dirty="0"/>
          </a:p>
          <a:p>
            <a:r>
              <a:rPr kumimoji="1" lang="ja-JP" altLang="en-US" sz="1200" dirty="0"/>
              <a:t>装置</a:t>
            </a:r>
          </a:p>
        </p:txBody>
      </p:sp>
      <p:sp>
        <p:nvSpPr>
          <p:cNvPr id="21" name="テキスト ボックス 20">
            <a:extLst>
              <a:ext uri="{FF2B5EF4-FFF2-40B4-BE49-F238E27FC236}">
                <a16:creationId xmlns:a16="http://schemas.microsoft.com/office/drawing/2014/main" id="{2D5672C9-49D6-4CD6-83EF-4AA3BC05A94F}"/>
              </a:ext>
            </a:extLst>
          </p:cNvPr>
          <p:cNvSpPr txBox="1"/>
          <p:nvPr/>
        </p:nvSpPr>
        <p:spPr>
          <a:xfrm>
            <a:off x="256032" y="949711"/>
            <a:ext cx="8631936" cy="954107"/>
          </a:xfrm>
          <a:prstGeom prst="rect">
            <a:avLst/>
          </a:prstGeom>
          <a:solidFill>
            <a:schemeClr val="accent3">
              <a:lumMod val="20000"/>
              <a:lumOff val="80000"/>
            </a:schemeClr>
          </a:solidFill>
        </p:spPr>
        <p:txBody>
          <a:bodyPr wrap="square" rtlCol="0">
            <a:spAutoFit/>
          </a:bodyPr>
          <a:lstStyle/>
          <a:p>
            <a:r>
              <a:rPr lang="ja-JP" altLang="en-US" sz="1400" dirty="0"/>
              <a:t>・システムの構成図（ブロック図等）を記載。</a:t>
            </a:r>
            <a:endParaRPr lang="en-US" altLang="ja-JP" sz="1400" dirty="0"/>
          </a:p>
          <a:p>
            <a:r>
              <a:rPr lang="ja-JP" altLang="en-US" sz="1400" dirty="0"/>
              <a:t>・各システムの機能、システム間の通信内容及び通信方式、制御目的及び方法がが分かるよう記載。</a:t>
            </a:r>
            <a:endParaRPr lang="en-US" altLang="ja-JP" sz="1400" dirty="0"/>
          </a:p>
          <a:p>
            <a:r>
              <a:rPr lang="ja-JP" altLang="en-US" sz="1400" dirty="0"/>
              <a:t>・補助対象範囲を赤線で記載。</a:t>
            </a:r>
            <a:endParaRPr lang="en-US" altLang="ja-JP" sz="1400" dirty="0"/>
          </a:p>
          <a:p>
            <a:r>
              <a:rPr lang="ja-JP" altLang="en-US" sz="1400" dirty="0"/>
              <a:t>・赤枠の補助対象範囲内の設備については全てメーカー名を記載すること。</a:t>
            </a:r>
            <a:endParaRPr lang="en-US" altLang="ja-JP" sz="1400" dirty="0"/>
          </a:p>
        </p:txBody>
      </p:sp>
      <p:sp>
        <p:nvSpPr>
          <p:cNvPr id="72" name="テキスト ボックス 71">
            <a:extLst>
              <a:ext uri="{FF2B5EF4-FFF2-40B4-BE49-F238E27FC236}">
                <a16:creationId xmlns:a16="http://schemas.microsoft.com/office/drawing/2014/main" id="{AF0C0EF8-DCD2-41CF-BD37-5A1310F2A155}"/>
              </a:ext>
            </a:extLst>
          </p:cNvPr>
          <p:cNvSpPr txBox="1"/>
          <p:nvPr/>
        </p:nvSpPr>
        <p:spPr>
          <a:xfrm>
            <a:off x="256032" y="1963953"/>
            <a:ext cx="607859" cy="261610"/>
          </a:xfrm>
          <a:prstGeom prst="rect">
            <a:avLst/>
          </a:prstGeom>
          <a:solidFill>
            <a:schemeClr val="accent3">
              <a:lumMod val="20000"/>
              <a:lumOff val="80000"/>
            </a:schemeClr>
          </a:solidFill>
        </p:spPr>
        <p:txBody>
          <a:bodyPr wrap="none" rtlCol="0">
            <a:spAutoFit/>
          </a:bodyPr>
          <a:lstStyle/>
          <a:p>
            <a:r>
              <a:rPr kumimoji="1" lang="ja-JP" altLang="en-US" sz="1050" b="1" dirty="0"/>
              <a:t>記載例</a:t>
            </a:r>
          </a:p>
        </p:txBody>
      </p:sp>
    </p:spTree>
    <p:extLst>
      <p:ext uri="{BB962C8B-B14F-4D97-AF65-F5344CB8AC3E}">
        <p14:creationId xmlns:p14="http://schemas.microsoft.com/office/powerpoint/2010/main" val="229263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9B396F-BC20-4121-AECF-118883B28301}"/>
              </a:ext>
            </a:extLst>
          </p:cNvPr>
          <p:cNvSpPr>
            <a:spLocks noGrp="1"/>
          </p:cNvSpPr>
          <p:nvPr>
            <p:ph type="title"/>
          </p:nvPr>
        </p:nvSpPr>
        <p:spPr/>
        <p:txBody>
          <a:bodyPr/>
          <a:lstStyle/>
          <a:p>
            <a:r>
              <a:rPr kumimoji="1" lang="ja-JP" altLang="en-US" dirty="0"/>
              <a:t>３．導入設備の主な仕様</a:t>
            </a:r>
          </a:p>
        </p:txBody>
      </p:sp>
      <p:sp>
        <p:nvSpPr>
          <p:cNvPr id="9" name="テキスト ボックス 8">
            <a:extLst>
              <a:ext uri="{FF2B5EF4-FFF2-40B4-BE49-F238E27FC236}">
                <a16:creationId xmlns:a16="http://schemas.microsoft.com/office/drawing/2014/main" id="{CC75F271-3245-4711-8FDB-DA8F3B9F62FB}"/>
              </a:ext>
            </a:extLst>
          </p:cNvPr>
          <p:cNvSpPr txBox="1"/>
          <p:nvPr/>
        </p:nvSpPr>
        <p:spPr>
          <a:xfrm>
            <a:off x="642610" y="3710573"/>
            <a:ext cx="4126451" cy="1569660"/>
          </a:xfrm>
          <a:prstGeom prst="rect">
            <a:avLst/>
          </a:prstGeom>
          <a:noFill/>
        </p:spPr>
        <p:txBody>
          <a:bodyPr wrap="none" rtlCol="0">
            <a:spAutoFit/>
          </a:bodyPr>
          <a:lstStyle/>
          <a:p>
            <a:r>
              <a:rPr kumimoji="1" lang="ja-JP" altLang="en-US" sz="1600" b="1" dirty="0"/>
              <a:t>■蓄電システム</a:t>
            </a:r>
            <a:endParaRPr kumimoji="1" lang="en-US" altLang="ja-JP" sz="1600" b="1" dirty="0"/>
          </a:p>
          <a:p>
            <a:r>
              <a:rPr kumimoji="1" lang="ja-JP" altLang="en-US" sz="1600" dirty="0"/>
              <a:t>　メーカー：○○社　型式：</a:t>
            </a:r>
            <a:endParaRPr kumimoji="1" lang="en-US" altLang="ja-JP" sz="1600" dirty="0"/>
          </a:p>
          <a:p>
            <a:r>
              <a:rPr kumimoji="1" lang="ja-JP" altLang="en-US" sz="1600" dirty="0"/>
              <a:t>　定格出力：○○</a:t>
            </a:r>
            <a:r>
              <a:rPr kumimoji="1" lang="en-US" altLang="ja-JP" sz="1600" dirty="0"/>
              <a:t>kW</a:t>
            </a:r>
            <a:r>
              <a:rPr kumimoji="1" lang="ja-JP" altLang="en-US" sz="1600" dirty="0"/>
              <a:t>　定格容量：○○</a:t>
            </a:r>
            <a:r>
              <a:rPr kumimoji="1" lang="en-US" altLang="ja-JP" sz="1600" dirty="0"/>
              <a:t>kWh</a:t>
            </a:r>
          </a:p>
          <a:p>
            <a:r>
              <a:rPr kumimoji="1" lang="ja-JP" altLang="en-US" sz="1600" dirty="0"/>
              <a:t>　電池種別：（リチウムイオン、</a:t>
            </a:r>
            <a:r>
              <a:rPr kumimoji="1" lang="en-US" altLang="ja-JP" sz="1600" dirty="0"/>
              <a:t>NAS</a:t>
            </a:r>
            <a:r>
              <a:rPr kumimoji="1" lang="ja-JP" altLang="en-US" sz="1600" dirty="0"/>
              <a:t>等）</a:t>
            </a:r>
            <a:endParaRPr kumimoji="1" lang="en-US" altLang="ja-JP" sz="1600" dirty="0"/>
          </a:p>
          <a:p>
            <a:r>
              <a:rPr kumimoji="1" lang="ja-JP" altLang="en-US" sz="1600" dirty="0"/>
              <a:t>　特　　徴：○○○○○○○○</a:t>
            </a:r>
            <a:endParaRPr lang="en-US" altLang="ja-JP" sz="1600" b="0" i="0" dirty="0">
              <a:effectLst/>
              <a:latin typeface="Noto Sans JP"/>
            </a:endParaRPr>
          </a:p>
          <a:p>
            <a:r>
              <a:rPr lang="ja-JP" altLang="en-US" sz="1600" dirty="0">
                <a:latin typeface="Noto Sans JP"/>
              </a:rPr>
              <a:t>　　　　　　</a:t>
            </a:r>
            <a:r>
              <a:rPr kumimoji="1" lang="ja-JP" altLang="en-US" sz="1600" dirty="0"/>
              <a:t>○○○○○○○○</a:t>
            </a:r>
            <a:endParaRPr lang="en-US" altLang="ja-JP" sz="1600" b="0" i="0" dirty="0">
              <a:effectLst/>
              <a:latin typeface="Noto Sans JP"/>
            </a:endParaRPr>
          </a:p>
        </p:txBody>
      </p:sp>
      <p:sp>
        <p:nvSpPr>
          <p:cNvPr id="10" name="正方形/長方形 9">
            <a:extLst>
              <a:ext uri="{FF2B5EF4-FFF2-40B4-BE49-F238E27FC236}">
                <a16:creationId xmlns:a16="http://schemas.microsoft.com/office/drawing/2014/main" id="{8A0783D6-82D0-40B5-BDE6-B6B19B1D4A41}"/>
              </a:ext>
            </a:extLst>
          </p:cNvPr>
          <p:cNvSpPr/>
          <p:nvPr/>
        </p:nvSpPr>
        <p:spPr>
          <a:xfrm>
            <a:off x="256032" y="1944213"/>
            <a:ext cx="8631936" cy="47034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14870A1D-A207-40CB-818A-AA248F084BF0}"/>
              </a:ext>
            </a:extLst>
          </p:cNvPr>
          <p:cNvSpPr txBox="1"/>
          <p:nvPr/>
        </p:nvSpPr>
        <p:spPr>
          <a:xfrm>
            <a:off x="256032" y="949711"/>
            <a:ext cx="8631936" cy="523220"/>
          </a:xfrm>
          <a:prstGeom prst="rect">
            <a:avLst/>
          </a:prstGeom>
          <a:solidFill>
            <a:schemeClr val="accent3">
              <a:lumMod val="20000"/>
              <a:lumOff val="80000"/>
            </a:schemeClr>
          </a:solidFill>
        </p:spPr>
        <p:txBody>
          <a:bodyPr wrap="square" rtlCol="0">
            <a:spAutoFit/>
          </a:bodyPr>
          <a:lstStyle/>
          <a:p>
            <a:r>
              <a:rPr lang="ja-JP" altLang="en-US" sz="1400" dirty="0"/>
              <a:t>・導入予定の各設備の主な機器仕様を記載。</a:t>
            </a:r>
          </a:p>
          <a:p>
            <a:r>
              <a:rPr lang="ja-JP" altLang="en-US" sz="1400" dirty="0"/>
              <a:t>・特に採用する設備に新規性や独自性のある特徴がある場合にはその内容を記載。</a:t>
            </a:r>
          </a:p>
        </p:txBody>
      </p:sp>
      <p:sp>
        <p:nvSpPr>
          <p:cNvPr id="12" name="テキスト ボックス 11">
            <a:extLst>
              <a:ext uri="{FF2B5EF4-FFF2-40B4-BE49-F238E27FC236}">
                <a16:creationId xmlns:a16="http://schemas.microsoft.com/office/drawing/2014/main" id="{C19432BF-342D-46BC-8065-215648AAD42C}"/>
              </a:ext>
            </a:extLst>
          </p:cNvPr>
          <p:cNvSpPr txBox="1"/>
          <p:nvPr/>
        </p:nvSpPr>
        <p:spPr>
          <a:xfrm>
            <a:off x="256032" y="1804012"/>
            <a:ext cx="607859" cy="261610"/>
          </a:xfrm>
          <a:prstGeom prst="rect">
            <a:avLst/>
          </a:prstGeom>
          <a:solidFill>
            <a:schemeClr val="accent3">
              <a:lumMod val="20000"/>
              <a:lumOff val="80000"/>
            </a:schemeClr>
          </a:solidFill>
        </p:spPr>
        <p:txBody>
          <a:bodyPr wrap="none" rtlCol="0">
            <a:spAutoFit/>
          </a:bodyPr>
          <a:lstStyle/>
          <a:p>
            <a:r>
              <a:rPr kumimoji="1" lang="ja-JP" altLang="en-US" sz="1050" b="1" dirty="0"/>
              <a:t>記載例</a:t>
            </a:r>
          </a:p>
        </p:txBody>
      </p:sp>
      <p:sp>
        <p:nvSpPr>
          <p:cNvPr id="4" name="テキスト ボックス 3">
            <a:extLst>
              <a:ext uri="{FF2B5EF4-FFF2-40B4-BE49-F238E27FC236}">
                <a16:creationId xmlns:a16="http://schemas.microsoft.com/office/drawing/2014/main" id="{01DD1390-8BD8-41FD-A30F-213E03966160}"/>
              </a:ext>
            </a:extLst>
          </p:cNvPr>
          <p:cNvSpPr txBox="1"/>
          <p:nvPr/>
        </p:nvSpPr>
        <p:spPr>
          <a:xfrm>
            <a:off x="6117720" y="5415697"/>
            <a:ext cx="1462260" cy="338554"/>
          </a:xfrm>
          <a:prstGeom prst="rect">
            <a:avLst/>
          </a:prstGeom>
          <a:noFill/>
        </p:spPr>
        <p:txBody>
          <a:bodyPr wrap="none" rtlCol="0">
            <a:spAutoFit/>
          </a:bodyPr>
          <a:lstStyle/>
          <a:p>
            <a:r>
              <a:rPr kumimoji="1" lang="ja-JP" altLang="en-US" sz="1600" dirty="0"/>
              <a:t>イメージ図 等</a:t>
            </a:r>
          </a:p>
        </p:txBody>
      </p:sp>
      <p:grpSp>
        <p:nvGrpSpPr>
          <p:cNvPr id="43" name="グループ化 42">
            <a:extLst>
              <a:ext uri="{FF2B5EF4-FFF2-40B4-BE49-F238E27FC236}">
                <a16:creationId xmlns:a16="http://schemas.microsoft.com/office/drawing/2014/main" id="{0DAB209A-D598-4381-AC21-2427F750D0CD}"/>
              </a:ext>
            </a:extLst>
          </p:cNvPr>
          <p:cNvGrpSpPr/>
          <p:nvPr/>
        </p:nvGrpSpPr>
        <p:grpSpPr>
          <a:xfrm>
            <a:off x="5746188" y="3530176"/>
            <a:ext cx="2184973" cy="1750057"/>
            <a:chOff x="5678867" y="2836063"/>
            <a:chExt cx="2851998" cy="1931514"/>
          </a:xfrm>
        </p:grpSpPr>
        <p:sp>
          <p:nvSpPr>
            <p:cNvPr id="24" name="正方形/長方形 23">
              <a:extLst>
                <a:ext uri="{FF2B5EF4-FFF2-40B4-BE49-F238E27FC236}">
                  <a16:creationId xmlns:a16="http://schemas.microsoft.com/office/drawing/2014/main" id="{83199927-4981-4688-8607-9652B59D3F4F}"/>
                </a:ext>
              </a:extLst>
            </p:cNvPr>
            <p:cNvSpPr/>
            <p:nvPr/>
          </p:nvSpPr>
          <p:spPr>
            <a:xfrm>
              <a:off x="5678867" y="330254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7190BFC-78B5-4EB1-A417-12B9591FF6C9}"/>
                </a:ext>
              </a:extLst>
            </p:cNvPr>
            <p:cNvSpPr/>
            <p:nvPr/>
          </p:nvSpPr>
          <p:spPr>
            <a:xfrm>
              <a:off x="5869875" y="330254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388780C5-5559-45D7-9F31-8AFA6341923A}"/>
                </a:ext>
              </a:extLst>
            </p:cNvPr>
            <p:cNvSpPr/>
            <p:nvPr/>
          </p:nvSpPr>
          <p:spPr>
            <a:xfrm>
              <a:off x="6060883" y="330254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2B34D3A7-59A0-4725-8CED-D62F8896801C}"/>
                </a:ext>
              </a:extLst>
            </p:cNvPr>
            <p:cNvSpPr/>
            <p:nvPr/>
          </p:nvSpPr>
          <p:spPr>
            <a:xfrm>
              <a:off x="6247517" y="283606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D41E4B38-1432-4002-9177-FA2EF098F4EC}"/>
                </a:ext>
              </a:extLst>
            </p:cNvPr>
            <p:cNvSpPr/>
            <p:nvPr/>
          </p:nvSpPr>
          <p:spPr>
            <a:xfrm>
              <a:off x="6438525" y="330254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F4E6988A-DC40-4E8B-9DC2-498321664961}"/>
                </a:ext>
              </a:extLst>
            </p:cNvPr>
            <p:cNvSpPr/>
            <p:nvPr/>
          </p:nvSpPr>
          <p:spPr>
            <a:xfrm>
              <a:off x="6629533" y="312982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200AABBA-B616-484D-BEF9-E4566E887AC2}"/>
                </a:ext>
              </a:extLst>
            </p:cNvPr>
            <p:cNvSpPr/>
            <p:nvPr/>
          </p:nvSpPr>
          <p:spPr>
            <a:xfrm>
              <a:off x="6820541" y="330254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2A33A66-638E-4279-8D7D-4F826A9DE5DB}"/>
                </a:ext>
              </a:extLst>
            </p:cNvPr>
            <p:cNvSpPr/>
            <p:nvPr/>
          </p:nvSpPr>
          <p:spPr>
            <a:xfrm>
              <a:off x="7007175" y="283606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6AAD6655-84E9-44AC-B734-01194E34955B}"/>
                </a:ext>
              </a:extLst>
            </p:cNvPr>
            <p:cNvSpPr/>
            <p:nvPr/>
          </p:nvSpPr>
          <p:spPr>
            <a:xfrm>
              <a:off x="7198183" y="331270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4062EE02-617E-4477-BD38-685D662AA517}"/>
                </a:ext>
              </a:extLst>
            </p:cNvPr>
            <p:cNvSpPr/>
            <p:nvPr/>
          </p:nvSpPr>
          <p:spPr>
            <a:xfrm>
              <a:off x="7389191" y="331270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A6A6B856-6D57-42D5-ADA7-258852468F31}"/>
                </a:ext>
              </a:extLst>
            </p:cNvPr>
            <p:cNvSpPr/>
            <p:nvPr/>
          </p:nvSpPr>
          <p:spPr>
            <a:xfrm>
              <a:off x="7580199" y="331270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2637A911-BA2B-44BE-BEEC-E7D3A39D431B}"/>
                </a:ext>
              </a:extLst>
            </p:cNvPr>
            <p:cNvSpPr/>
            <p:nvPr/>
          </p:nvSpPr>
          <p:spPr>
            <a:xfrm>
              <a:off x="7766833" y="284622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6CFCC0B8-E7F2-47D3-8B4B-653735445CB9}"/>
                </a:ext>
              </a:extLst>
            </p:cNvPr>
            <p:cNvSpPr/>
            <p:nvPr/>
          </p:nvSpPr>
          <p:spPr>
            <a:xfrm>
              <a:off x="7957841" y="331270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9539C555-432F-4E35-9F77-B810EAD87363}"/>
                </a:ext>
              </a:extLst>
            </p:cNvPr>
            <p:cNvSpPr/>
            <p:nvPr/>
          </p:nvSpPr>
          <p:spPr>
            <a:xfrm>
              <a:off x="8148849" y="313998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F8DA91C4-319A-4C24-B4BB-1FD0BC632737}"/>
                </a:ext>
              </a:extLst>
            </p:cNvPr>
            <p:cNvSpPr/>
            <p:nvPr/>
          </p:nvSpPr>
          <p:spPr>
            <a:xfrm>
              <a:off x="8339857" y="331270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吹き出し: 四角形 43">
            <a:extLst>
              <a:ext uri="{FF2B5EF4-FFF2-40B4-BE49-F238E27FC236}">
                <a16:creationId xmlns:a16="http://schemas.microsoft.com/office/drawing/2014/main" id="{68614301-CA33-47B4-A806-BCF556083AB8}"/>
              </a:ext>
            </a:extLst>
          </p:cNvPr>
          <p:cNvSpPr/>
          <p:nvPr/>
        </p:nvSpPr>
        <p:spPr>
          <a:xfrm>
            <a:off x="7439754" y="2990515"/>
            <a:ext cx="1101422" cy="454218"/>
          </a:xfrm>
          <a:prstGeom prst="wedgeRectCallout">
            <a:avLst>
              <a:gd name="adj1" fmla="val -41547"/>
              <a:gd name="adj2" fmla="val 809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a:t>
            </a:r>
          </a:p>
          <a:p>
            <a:pPr algn="ctr"/>
            <a:r>
              <a:rPr kumimoji="1" lang="ja-JP" altLang="en-US" sz="1200" dirty="0">
                <a:solidFill>
                  <a:sysClr val="windowText" lastClr="000000"/>
                </a:solidFill>
              </a:rPr>
              <a:t>○○○○</a:t>
            </a:r>
          </a:p>
        </p:txBody>
      </p:sp>
      <p:sp>
        <p:nvSpPr>
          <p:cNvPr id="45" name="吹き出し: 四角形 44">
            <a:extLst>
              <a:ext uri="{FF2B5EF4-FFF2-40B4-BE49-F238E27FC236}">
                <a16:creationId xmlns:a16="http://schemas.microsoft.com/office/drawing/2014/main" id="{4C33BB06-E3BA-4D7F-8A2D-008CB8ECB685}"/>
              </a:ext>
            </a:extLst>
          </p:cNvPr>
          <p:cNvSpPr/>
          <p:nvPr/>
        </p:nvSpPr>
        <p:spPr>
          <a:xfrm>
            <a:off x="4822379" y="5188588"/>
            <a:ext cx="1101422" cy="454218"/>
          </a:xfrm>
          <a:prstGeom prst="wedgeRectCallout">
            <a:avLst>
              <a:gd name="adj1" fmla="val 42395"/>
              <a:gd name="adj2" fmla="val -6666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a:t>
            </a:r>
          </a:p>
          <a:p>
            <a:pPr algn="ctr"/>
            <a:r>
              <a:rPr kumimoji="1" lang="ja-JP" altLang="en-US" sz="1200" dirty="0">
                <a:solidFill>
                  <a:sysClr val="windowText" lastClr="000000"/>
                </a:solidFill>
              </a:rPr>
              <a:t>○○○○</a:t>
            </a:r>
          </a:p>
        </p:txBody>
      </p:sp>
    </p:spTree>
    <p:extLst>
      <p:ext uri="{BB962C8B-B14F-4D97-AF65-F5344CB8AC3E}">
        <p14:creationId xmlns:p14="http://schemas.microsoft.com/office/powerpoint/2010/main" val="358311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9B396F-BC20-4121-AECF-118883B28301}"/>
              </a:ext>
            </a:extLst>
          </p:cNvPr>
          <p:cNvSpPr>
            <a:spLocks noGrp="1"/>
          </p:cNvSpPr>
          <p:nvPr>
            <p:ph type="title"/>
          </p:nvPr>
        </p:nvSpPr>
        <p:spPr/>
        <p:txBody>
          <a:bodyPr/>
          <a:lstStyle/>
          <a:p>
            <a:r>
              <a:rPr lang="ja-JP" altLang="en-US" dirty="0"/>
              <a:t>４</a:t>
            </a:r>
            <a:r>
              <a:rPr kumimoji="1" lang="ja-JP" altLang="en-US" dirty="0"/>
              <a:t>．配置図、結線図</a:t>
            </a:r>
          </a:p>
        </p:txBody>
      </p:sp>
      <p:grpSp>
        <p:nvGrpSpPr>
          <p:cNvPr id="171" name="グループ化 170">
            <a:extLst>
              <a:ext uri="{FF2B5EF4-FFF2-40B4-BE49-F238E27FC236}">
                <a16:creationId xmlns:a16="http://schemas.microsoft.com/office/drawing/2014/main" id="{B7EAA813-F00D-46E5-8714-362321BFE7D6}"/>
              </a:ext>
            </a:extLst>
          </p:cNvPr>
          <p:cNvGrpSpPr/>
          <p:nvPr/>
        </p:nvGrpSpPr>
        <p:grpSpPr>
          <a:xfrm>
            <a:off x="351005" y="2594398"/>
            <a:ext cx="8280776" cy="3853526"/>
            <a:chOff x="350890" y="2584219"/>
            <a:chExt cx="8280776" cy="4139854"/>
          </a:xfrm>
        </p:grpSpPr>
        <p:sp>
          <p:nvSpPr>
            <p:cNvPr id="98" name="フリーフォーム: 図形 97">
              <a:extLst>
                <a:ext uri="{FF2B5EF4-FFF2-40B4-BE49-F238E27FC236}">
                  <a16:creationId xmlns:a16="http://schemas.microsoft.com/office/drawing/2014/main" id="{1078EE81-96F7-4F98-9CCB-67AAEAFDB776}"/>
                </a:ext>
              </a:extLst>
            </p:cNvPr>
            <p:cNvSpPr/>
            <p:nvPr/>
          </p:nvSpPr>
          <p:spPr>
            <a:xfrm>
              <a:off x="637891" y="2937164"/>
              <a:ext cx="7915564" cy="3786909"/>
            </a:xfrm>
            <a:custGeom>
              <a:avLst/>
              <a:gdLst>
                <a:gd name="connsiteX0" fmla="*/ 0 w 7915564"/>
                <a:gd name="connsiteY0" fmla="*/ 0 h 3694545"/>
                <a:gd name="connsiteX1" fmla="*/ 7915564 w 7915564"/>
                <a:gd name="connsiteY1" fmla="*/ 0 h 3694545"/>
                <a:gd name="connsiteX2" fmla="*/ 7915564 w 7915564"/>
                <a:gd name="connsiteY2" fmla="*/ 3694545 h 3694545"/>
                <a:gd name="connsiteX3" fmla="*/ 1330036 w 7915564"/>
                <a:gd name="connsiteY3" fmla="*/ 3694545 h 3694545"/>
                <a:gd name="connsiteX4" fmla="*/ 46182 w 7915564"/>
                <a:gd name="connsiteY4" fmla="*/ 2410691 h 3694545"/>
                <a:gd name="connsiteX5" fmla="*/ 0 w 7915564"/>
                <a:gd name="connsiteY5" fmla="*/ 0 h 3694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15564" h="3694545">
                  <a:moveTo>
                    <a:pt x="0" y="0"/>
                  </a:moveTo>
                  <a:lnTo>
                    <a:pt x="7915564" y="0"/>
                  </a:lnTo>
                  <a:lnTo>
                    <a:pt x="7915564" y="3694545"/>
                  </a:lnTo>
                  <a:lnTo>
                    <a:pt x="1330036" y="3694545"/>
                  </a:lnTo>
                  <a:lnTo>
                    <a:pt x="46182" y="2410691"/>
                  </a:lnTo>
                  <a:lnTo>
                    <a:pt x="0" y="0"/>
                  </a:lnTo>
                  <a:close/>
                </a:path>
              </a:pathLst>
            </a:cu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26C016D-A7BC-4216-A27A-C6C513A7E1F5}"/>
                </a:ext>
              </a:extLst>
            </p:cNvPr>
            <p:cNvSpPr/>
            <p:nvPr/>
          </p:nvSpPr>
          <p:spPr>
            <a:xfrm>
              <a:off x="866709" y="3255170"/>
              <a:ext cx="666885" cy="640828"/>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200" dirty="0">
                  <a:solidFill>
                    <a:schemeClr val="tx1"/>
                  </a:solidFill>
                </a:rPr>
                <a:t>22kV</a:t>
              </a:r>
            </a:p>
            <a:p>
              <a:pPr algn="ctr"/>
              <a:r>
                <a:rPr kumimoji="1" lang="ja-JP" altLang="en-US" sz="1200" dirty="0">
                  <a:solidFill>
                    <a:schemeClr val="tx1"/>
                  </a:solidFill>
                </a:rPr>
                <a:t>受電盤</a:t>
              </a:r>
            </a:p>
          </p:txBody>
        </p:sp>
        <p:sp>
          <p:nvSpPr>
            <p:cNvPr id="5" name="正方形/長方形 4">
              <a:extLst>
                <a:ext uri="{FF2B5EF4-FFF2-40B4-BE49-F238E27FC236}">
                  <a16:creationId xmlns:a16="http://schemas.microsoft.com/office/drawing/2014/main" id="{83FCD695-23AD-428A-ADA1-5D63496D9248}"/>
                </a:ext>
              </a:extLst>
            </p:cNvPr>
            <p:cNvSpPr/>
            <p:nvPr/>
          </p:nvSpPr>
          <p:spPr>
            <a:xfrm rot="16200000">
              <a:off x="2004092" y="5297869"/>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6" name="正方形/長方形 5">
              <a:extLst>
                <a:ext uri="{FF2B5EF4-FFF2-40B4-BE49-F238E27FC236}">
                  <a16:creationId xmlns:a16="http://schemas.microsoft.com/office/drawing/2014/main" id="{2F685C45-9F90-48D0-B034-D7388CEB854D}"/>
                </a:ext>
              </a:extLst>
            </p:cNvPr>
            <p:cNvSpPr/>
            <p:nvPr/>
          </p:nvSpPr>
          <p:spPr>
            <a:xfrm rot="16200000">
              <a:off x="3181559" y="5297872"/>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7" name="正方形/長方形 6">
              <a:extLst>
                <a:ext uri="{FF2B5EF4-FFF2-40B4-BE49-F238E27FC236}">
                  <a16:creationId xmlns:a16="http://schemas.microsoft.com/office/drawing/2014/main" id="{4A8C1432-D28A-4264-8216-A79780AE6E6F}"/>
                </a:ext>
              </a:extLst>
            </p:cNvPr>
            <p:cNvSpPr/>
            <p:nvPr/>
          </p:nvSpPr>
          <p:spPr>
            <a:xfrm rot="16200000">
              <a:off x="4359025" y="5287850"/>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8" name="正方形/長方形 7">
              <a:extLst>
                <a:ext uri="{FF2B5EF4-FFF2-40B4-BE49-F238E27FC236}">
                  <a16:creationId xmlns:a16="http://schemas.microsoft.com/office/drawing/2014/main" id="{7E49F1B3-623A-4CE8-95E0-BF47D86558D5}"/>
                </a:ext>
              </a:extLst>
            </p:cNvPr>
            <p:cNvSpPr/>
            <p:nvPr/>
          </p:nvSpPr>
          <p:spPr>
            <a:xfrm rot="16200000">
              <a:off x="5536492" y="5287850"/>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9" name="正方形/長方形 8">
              <a:extLst>
                <a:ext uri="{FF2B5EF4-FFF2-40B4-BE49-F238E27FC236}">
                  <a16:creationId xmlns:a16="http://schemas.microsoft.com/office/drawing/2014/main" id="{95672BD5-FD53-48B5-B9D4-74CB7E33A42A}"/>
                </a:ext>
              </a:extLst>
            </p:cNvPr>
            <p:cNvSpPr/>
            <p:nvPr/>
          </p:nvSpPr>
          <p:spPr>
            <a:xfrm rot="16200000">
              <a:off x="6713982" y="5297872"/>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10" name="正方形/長方形 9">
              <a:extLst>
                <a:ext uri="{FF2B5EF4-FFF2-40B4-BE49-F238E27FC236}">
                  <a16:creationId xmlns:a16="http://schemas.microsoft.com/office/drawing/2014/main" id="{6AEF9476-3DDB-4560-964A-5B2426485359}"/>
                </a:ext>
              </a:extLst>
            </p:cNvPr>
            <p:cNvSpPr/>
            <p:nvPr/>
          </p:nvSpPr>
          <p:spPr>
            <a:xfrm rot="16200000">
              <a:off x="2428318"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1" name="正方形/長方形 10">
              <a:extLst>
                <a:ext uri="{FF2B5EF4-FFF2-40B4-BE49-F238E27FC236}">
                  <a16:creationId xmlns:a16="http://schemas.microsoft.com/office/drawing/2014/main" id="{0EBF336D-1E3E-4015-AF01-DCC10EE42F58}"/>
                </a:ext>
              </a:extLst>
            </p:cNvPr>
            <p:cNvSpPr/>
            <p:nvPr/>
          </p:nvSpPr>
          <p:spPr>
            <a:xfrm rot="16200000">
              <a:off x="2698508" y="5983735"/>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2" name="正方形/長方形 11">
              <a:extLst>
                <a:ext uri="{FF2B5EF4-FFF2-40B4-BE49-F238E27FC236}">
                  <a16:creationId xmlns:a16="http://schemas.microsoft.com/office/drawing/2014/main" id="{51341969-D99D-45C6-A2CC-1CCBF46AE347}"/>
                </a:ext>
              </a:extLst>
            </p:cNvPr>
            <p:cNvSpPr/>
            <p:nvPr/>
          </p:nvSpPr>
          <p:spPr>
            <a:xfrm rot="16200000">
              <a:off x="3878641"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3" name="正方形/長方形 12">
              <a:extLst>
                <a:ext uri="{FF2B5EF4-FFF2-40B4-BE49-F238E27FC236}">
                  <a16:creationId xmlns:a16="http://schemas.microsoft.com/office/drawing/2014/main" id="{A6996FB9-901D-40A3-865D-84F0ECEDEF37}"/>
                </a:ext>
              </a:extLst>
            </p:cNvPr>
            <p:cNvSpPr/>
            <p:nvPr/>
          </p:nvSpPr>
          <p:spPr>
            <a:xfrm rot="16200000">
              <a:off x="5050799"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4" name="正方形/長方形 13">
              <a:extLst>
                <a:ext uri="{FF2B5EF4-FFF2-40B4-BE49-F238E27FC236}">
                  <a16:creationId xmlns:a16="http://schemas.microsoft.com/office/drawing/2014/main" id="{F8E3901F-F7C8-423D-BD1E-21DFB9BD1CC3}"/>
                </a:ext>
              </a:extLst>
            </p:cNvPr>
            <p:cNvSpPr/>
            <p:nvPr/>
          </p:nvSpPr>
          <p:spPr>
            <a:xfrm rot="16200000">
              <a:off x="6230916"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5" name="正方形/長方形 14">
              <a:extLst>
                <a:ext uri="{FF2B5EF4-FFF2-40B4-BE49-F238E27FC236}">
                  <a16:creationId xmlns:a16="http://schemas.microsoft.com/office/drawing/2014/main" id="{D0CE86CB-7A1A-441E-A4ED-42AB64345972}"/>
                </a:ext>
              </a:extLst>
            </p:cNvPr>
            <p:cNvSpPr/>
            <p:nvPr/>
          </p:nvSpPr>
          <p:spPr>
            <a:xfrm rot="16200000">
              <a:off x="7408390"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6" name="正方形/長方形 15">
              <a:extLst>
                <a:ext uri="{FF2B5EF4-FFF2-40B4-BE49-F238E27FC236}">
                  <a16:creationId xmlns:a16="http://schemas.microsoft.com/office/drawing/2014/main" id="{C9D38342-8176-4336-926C-EC6159854E32}"/>
                </a:ext>
              </a:extLst>
            </p:cNvPr>
            <p:cNvSpPr/>
            <p:nvPr/>
          </p:nvSpPr>
          <p:spPr>
            <a:xfrm rot="16200000">
              <a:off x="3605785"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7" name="正方形/長方形 16">
              <a:extLst>
                <a:ext uri="{FF2B5EF4-FFF2-40B4-BE49-F238E27FC236}">
                  <a16:creationId xmlns:a16="http://schemas.microsoft.com/office/drawing/2014/main" id="{C683316F-992F-4C9C-AB28-2B0464B91C03}"/>
                </a:ext>
              </a:extLst>
            </p:cNvPr>
            <p:cNvSpPr/>
            <p:nvPr/>
          </p:nvSpPr>
          <p:spPr>
            <a:xfrm rot="16200000">
              <a:off x="4783251"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8" name="正方形/長方形 17">
              <a:extLst>
                <a:ext uri="{FF2B5EF4-FFF2-40B4-BE49-F238E27FC236}">
                  <a16:creationId xmlns:a16="http://schemas.microsoft.com/office/drawing/2014/main" id="{46BF02BE-6617-49DD-83E0-F25D755BDA35}"/>
                </a:ext>
              </a:extLst>
            </p:cNvPr>
            <p:cNvSpPr/>
            <p:nvPr/>
          </p:nvSpPr>
          <p:spPr>
            <a:xfrm rot="16200000">
              <a:off x="5960718"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9" name="正方形/長方形 18">
              <a:extLst>
                <a:ext uri="{FF2B5EF4-FFF2-40B4-BE49-F238E27FC236}">
                  <a16:creationId xmlns:a16="http://schemas.microsoft.com/office/drawing/2014/main" id="{30AFAC6B-4F55-42DC-9F81-F873530BEFD1}"/>
                </a:ext>
              </a:extLst>
            </p:cNvPr>
            <p:cNvSpPr/>
            <p:nvPr/>
          </p:nvSpPr>
          <p:spPr>
            <a:xfrm rot="16200000">
              <a:off x="7138190"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cxnSp>
          <p:nvCxnSpPr>
            <p:cNvPr id="21" name="コネクタ: カギ線 20">
              <a:extLst>
                <a:ext uri="{FF2B5EF4-FFF2-40B4-BE49-F238E27FC236}">
                  <a16:creationId xmlns:a16="http://schemas.microsoft.com/office/drawing/2014/main" id="{8A436D05-DB1A-4356-A159-2BCD3E47D374}"/>
                </a:ext>
              </a:extLst>
            </p:cNvPr>
            <p:cNvCxnSpPr>
              <a:cxnSpLocks/>
              <a:stCxn id="10" idx="3"/>
              <a:endCxn id="99" idx="3"/>
            </p:cNvCxnSpPr>
            <p:nvPr/>
          </p:nvCxnSpPr>
          <p:spPr>
            <a:xfrm rot="5400000" flipH="1" flipV="1">
              <a:off x="2911847" y="3508549"/>
              <a:ext cx="446099" cy="584753"/>
            </a:xfrm>
            <a:prstGeom prst="bentConnector4">
              <a:avLst>
                <a:gd name="adj1" fmla="val 17198"/>
                <a:gd name="adj2" fmla="val 139093"/>
              </a:avLst>
            </a:prstGeom>
          </p:spPr>
          <p:style>
            <a:lnRef idx="1">
              <a:schemeClr val="dk1"/>
            </a:lnRef>
            <a:fillRef idx="0">
              <a:schemeClr val="dk1"/>
            </a:fillRef>
            <a:effectRef idx="0">
              <a:schemeClr val="dk1"/>
            </a:effectRef>
            <a:fontRef idx="minor">
              <a:schemeClr val="tx1"/>
            </a:fontRef>
          </p:style>
        </p:cxnSp>
        <p:cxnSp>
          <p:nvCxnSpPr>
            <p:cNvPr id="22" name="コネクタ: カギ線 21">
              <a:extLst>
                <a:ext uri="{FF2B5EF4-FFF2-40B4-BE49-F238E27FC236}">
                  <a16:creationId xmlns:a16="http://schemas.microsoft.com/office/drawing/2014/main" id="{100B96EC-FA24-4E94-9D5E-5FA72F3BD0D5}"/>
                </a:ext>
              </a:extLst>
            </p:cNvPr>
            <p:cNvCxnSpPr>
              <a:cxnSpLocks/>
              <a:stCxn id="16" idx="3"/>
              <a:endCxn id="99" idx="3"/>
            </p:cNvCxnSpPr>
            <p:nvPr/>
          </p:nvCxnSpPr>
          <p:spPr>
            <a:xfrm rot="16200000" flipV="1">
              <a:off x="3500581" y="3504568"/>
              <a:ext cx="446099" cy="59271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D2392842-1978-48B1-B928-E33932B444C8}"/>
                </a:ext>
              </a:extLst>
            </p:cNvPr>
            <p:cNvCxnSpPr>
              <a:cxnSpLocks/>
              <a:stCxn id="17" idx="3"/>
            </p:cNvCxnSpPr>
            <p:nvPr/>
          </p:nvCxnSpPr>
          <p:spPr>
            <a:xfrm rot="16200000" flipV="1">
              <a:off x="3905677" y="2732197"/>
              <a:ext cx="446101" cy="2137453"/>
            </a:xfrm>
            <a:prstGeom prst="bentConnector2">
              <a:avLst/>
            </a:prstGeom>
          </p:spPr>
          <p:style>
            <a:lnRef idx="1">
              <a:schemeClr val="dk1"/>
            </a:lnRef>
            <a:fillRef idx="0">
              <a:schemeClr val="dk1"/>
            </a:fillRef>
            <a:effectRef idx="0">
              <a:schemeClr val="dk1"/>
            </a:effectRef>
            <a:fontRef idx="minor">
              <a:schemeClr val="tx1"/>
            </a:fontRef>
          </p:style>
        </p:cxnSp>
        <p:cxnSp>
          <p:nvCxnSpPr>
            <p:cNvPr id="24" name="コネクタ: カギ線 23">
              <a:extLst>
                <a:ext uri="{FF2B5EF4-FFF2-40B4-BE49-F238E27FC236}">
                  <a16:creationId xmlns:a16="http://schemas.microsoft.com/office/drawing/2014/main" id="{71FBA671-A1C2-4296-9BD4-B000FA77A03B}"/>
                </a:ext>
              </a:extLst>
            </p:cNvPr>
            <p:cNvCxnSpPr>
              <a:cxnSpLocks/>
              <a:stCxn id="18" idx="3"/>
              <a:endCxn id="99" idx="3"/>
            </p:cNvCxnSpPr>
            <p:nvPr/>
          </p:nvCxnSpPr>
          <p:spPr>
            <a:xfrm rot="16200000" flipV="1">
              <a:off x="4678048" y="2327101"/>
              <a:ext cx="446099" cy="294764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912ADD45-89BB-4109-83AF-DFE7D1FB23F3}"/>
                </a:ext>
              </a:extLst>
            </p:cNvPr>
            <p:cNvCxnSpPr>
              <a:cxnSpLocks/>
              <a:stCxn id="19" idx="3"/>
              <a:endCxn id="99" idx="3"/>
            </p:cNvCxnSpPr>
            <p:nvPr/>
          </p:nvCxnSpPr>
          <p:spPr>
            <a:xfrm rot="16200000" flipV="1">
              <a:off x="5266784" y="1738365"/>
              <a:ext cx="446099" cy="41251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7572C98-EEAD-41D9-A8E7-599C05994A41}"/>
                </a:ext>
              </a:extLst>
            </p:cNvPr>
            <p:cNvCxnSpPr>
              <a:cxnSpLocks/>
              <a:stCxn id="5" idx="3"/>
              <a:endCxn id="10" idx="1"/>
            </p:cNvCxnSpPr>
            <p:nvPr/>
          </p:nvCxnSpPr>
          <p:spPr>
            <a:xfrm flipH="1" flipV="1">
              <a:off x="2842520" y="4852378"/>
              <a:ext cx="1" cy="1176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DE7286D5-D4BB-4A57-93EA-858A944A4902}"/>
                </a:ext>
              </a:extLst>
            </p:cNvPr>
            <p:cNvCxnSpPr>
              <a:cxnSpLocks/>
              <a:stCxn id="6" idx="3"/>
              <a:endCxn id="16" idx="1"/>
            </p:cNvCxnSpPr>
            <p:nvPr/>
          </p:nvCxnSpPr>
          <p:spPr>
            <a:xfrm flipV="1">
              <a:off x="4019987" y="4852378"/>
              <a:ext cx="0" cy="117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49E88ACE-CD8B-4933-B29F-FEB5F24CDD72}"/>
                </a:ext>
              </a:extLst>
            </p:cNvPr>
            <p:cNvCxnSpPr>
              <a:cxnSpLocks/>
              <a:stCxn id="7" idx="3"/>
              <a:endCxn id="17" idx="1"/>
            </p:cNvCxnSpPr>
            <p:nvPr/>
          </p:nvCxnSpPr>
          <p:spPr>
            <a:xfrm flipH="1" flipV="1">
              <a:off x="5197453" y="4852378"/>
              <a:ext cx="1" cy="107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636C11B-2262-42FC-BA55-DF369D8616CA}"/>
                </a:ext>
              </a:extLst>
            </p:cNvPr>
            <p:cNvCxnSpPr>
              <a:cxnSpLocks/>
              <a:stCxn id="8" idx="3"/>
              <a:endCxn id="18" idx="1"/>
            </p:cNvCxnSpPr>
            <p:nvPr/>
          </p:nvCxnSpPr>
          <p:spPr>
            <a:xfrm flipH="1" flipV="1">
              <a:off x="6374920" y="4852378"/>
              <a:ext cx="1" cy="107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09CECE4C-5D9C-4910-B61F-C858566D168C}"/>
                </a:ext>
              </a:extLst>
            </p:cNvPr>
            <p:cNvCxnSpPr>
              <a:cxnSpLocks/>
              <a:stCxn id="9" idx="3"/>
              <a:endCxn id="19" idx="1"/>
            </p:cNvCxnSpPr>
            <p:nvPr/>
          </p:nvCxnSpPr>
          <p:spPr>
            <a:xfrm flipH="1" flipV="1">
              <a:off x="7552392" y="4852378"/>
              <a:ext cx="19" cy="117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75BE553A-E219-4654-B043-6D040DF42404}"/>
                </a:ext>
              </a:extLst>
            </p:cNvPr>
            <p:cNvSpPr/>
            <p:nvPr/>
          </p:nvSpPr>
          <p:spPr>
            <a:xfrm>
              <a:off x="2378303"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3" name="正方形/長方形 62">
              <a:extLst>
                <a:ext uri="{FF2B5EF4-FFF2-40B4-BE49-F238E27FC236}">
                  <a16:creationId xmlns:a16="http://schemas.microsoft.com/office/drawing/2014/main" id="{35069B45-1656-46AF-A395-19A5346F26A3}"/>
                </a:ext>
              </a:extLst>
            </p:cNvPr>
            <p:cNvSpPr/>
            <p:nvPr/>
          </p:nvSpPr>
          <p:spPr>
            <a:xfrm>
              <a:off x="2378303"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4" name="正方形/長方形 63">
              <a:extLst>
                <a:ext uri="{FF2B5EF4-FFF2-40B4-BE49-F238E27FC236}">
                  <a16:creationId xmlns:a16="http://schemas.microsoft.com/office/drawing/2014/main" id="{6D689E98-4CB9-4CAD-B247-358ADD694962}"/>
                </a:ext>
              </a:extLst>
            </p:cNvPr>
            <p:cNvSpPr/>
            <p:nvPr/>
          </p:nvSpPr>
          <p:spPr>
            <a:xfrm>
              <a:off x="3551984"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5" name="正方形/長方形 64">
              <a:extLst>
                <a:ext uri="{FF2B5EF4-FFF2-40B4-BE49-F238E27FC236}">
                  <a16:creationId xmlns:a16="http://schemas.microsoft.com/office/drawing/2014/main" id="{7A2E8FD9-BECA-4004-A39C-A6EDCB57CF71}"/>
                </a:ext>
              </a:extLst>
            </p:cNvPr>
            <p:cNvSpPr/>
            <p:nvPr/>
          </p:nvSpPr>
          <p:spPr>
            <a:xfrm>
              <a:off x="3551984"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6" name="正方形/長方形 65">
              <a:extLst>
                <a:ext uri="{FF2B5EF4-FFF2-40B4-BE49-F238E27FC236}">
                  <a16:creationId xmlns:a16="http://schemas.microsoft.com/office/drawing/2014/main" id="{2C947541-FA04-4CAC-BA5C-8D2C9B4B4D5E}"/>
                </a:ext>
              </a:extLst>
            </p:cNvPr>
            <p:cNvSpPr/>
            <p:nvPr/>
          </p:nvSpPr>
          <p:spPr>
            <a:xfrm>
              <a:off x="4729451"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7" name="正方形/長方形 66">
              <a:extLst>
                <a:ext uri="{FF2B5EF4-FFF2-40B4-BE49-F238E27FC236}">
                  <a16:creationId xmlns:a16="http://schemas.microsoft.com/office/drawing/2014/main" id="{666B5494-0496-4878-90D9-645E2D58EB03}"/>
                </a:ext>
              </a:extLst>
            </p:cNvPr>
            <p:cNvSpPr/>
            <p:nvPr/>
          </p:nvSpPr>
          <p:spPr>
            <a:xfrm>
              <a:off x="4729451"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8" name="正方形/長方形 67">
              <a:extLst>
                <a:ext uri="{FF2B5EF4-FFF2-40B4-BE49-F238E27FC236}">
                  <a16:creationId xmlns:a16="http://schemas.microsoft.com/office/drawing/2014/main" id="{E5CBCCBE-C98F-4F20-B8D6-9E9095F3731F}"/>
                </a:ext>
              </a:extLst>
            </p:cNvPr>
            <p:cNvSpPr/>
            <p:nvPr/>
          </p:nvSpPr>
          <p:spPr>
            <a:xfrm>
              <a:off x="5906916"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9" name="正方形/長方形 68">
              <a:extLst>
                <a:ext uri="{FF2B5EF4-FFF2-40B4-BE49-F238E27FC236}">
                  <a16:creationId xmlns:a16="http://schemas.microsoft.com/office/drawing/2014/main" id="{076DE76C-2508-4387-A762-8702E91A3304}"/>
                </a:ext>
              </a:extLst>
            </p:cNvPr>
            <p:cNvSpPr/>
            <p:nvPr/>
          </p:nvSpPr>
          <p:spPr>
            <a:xfrm>
              <a:off x="5906916"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70" name="正方形/長方形 69">
              <a:extLst>
                <a:ext uri="{FF2B5EF4-FFF2-40B4-BE49-F238E27FC236}">
                  <a16:creationId xmlns:a16="http://schemas.microsoft.com/office/drawing/2014/main" id="{C113A91F-2279-46A8-AB9B-2F79EB62486F}"/>
                </a:ext>
              </a:extLst>
            </p:cNvPr>
            <p:cNvSpPr/>
            <p:nvPr/>
          </p:nvSpPr>
          <p:spPr>
            <a:xfrm>
              <a:off x="7084392"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71" name="正方形/長方形 70">
              <a:extLst>
                <a:ext uri="{FF2B5EF4-FFF2-40B4-BE49-F238E27FC236}">
                  <a16:creationId xmlns:a16="http://schemas.microsoft.com/office/drawing/2014/main" id="{46B4AF7A-08AB-4F38-91A5-1F1729F0C8BF}"/>
                </a:ext>
              </a:extLst>
            </p:cNvPr>
            <p:cNvSpPr/>
            <p:nvPr/>
          </p:nvSpPr>
          <p:spPr>
            <a:xfrm>
              <a:off x="7084392"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91" name="正方形/長方形 90">
              <a:extLst>
                <a:ext uri="{FF2B5EF4-FFF2-40B4-BE49-F238E27FC236}">
                  <a16:creationId xmlns:a16="http://schemas.microsoft.com/office/drawing/2014/main" id="{13F2E5E0-17E5-48DC-9393-DBE31EBEFC73}"/>
                </a:ext>
              </a:extLst>
            </p:cNvPr>
            <p:cNvSpPr/>
            <p:nvPr/>
          </p:nvSpPr>
          <p:spPr>
            <a:xfrm>
              <a:off x="2374508"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2" name="正方形/長方形 91">
              <a:extLst>
                <a:ext uri="{FF2B5EF4-FFF2-40B4-BE49-F238E27FC236}">
                  <a16:creationId xmlns:a16="http://schemas.microsoft.com/office/drawing/2014/main" id="{03ECEA54-4876-4190-9D74-B28CD681C498}"/>
                </a:ext>
              </a:extLst>
            </p:cNvPr>
            <p:cNvSpPr/>
            <p:nvPr/>
          </p:nvSpPr>
          <p:spPr>
            <a:xfrm>
              <a:off x="3547464" y="5035562"/>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3" name="正方形/長方形 92">
              <a:extLst>
                <a:ext uri="{FF2B5EF4-FFF2-40B4-BE49-F238E27FC236}">
                  <a16:creationId xmlns:a16="http://schemas.microsoft.com/office/drawing/2014/main" id="{9445A010-7C2E-44CD-81C9-4F53F7DDA23B}"/>
                </a:ext>
              </a:extLst>
            </p:cNvPr>
            <p:cNvSpPr/>
            <p:nvPr/>
          </p:nvSpPr>
          <p:spPr>
            <a:xfrm>
              <a:off x="4718838"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4" name="正方形/長方形 93">
              <a:extLst>
                <a:ext uri="{FF2B5EF4-FFF2-40B4-BE49-F238E27FC236}">
                  <a16:creationId xmlns:a16="http://schemas.microsoft.com/office/drawing/2014/main" id="{940041A3-BF49-4D4A-AA5A-53EDE1986FEF}"/>
                </a:ext>
              </a:extLst>
            </p:cNvPr>
            <p:cNvSpPr/>
            <p:nvPr/>
          </p:nvSpPr>
          <p:spPr>
            <a:xfrm>
              <a:off x="5906916"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5" name="正方形/長方形 94">
              <a:extLst>
                <a:ext uri="{FF2B5EF4-FFF2-40B4-BE49-F238E27FC236}">
                  <a16:creationId xmlns:a16="http://schemas.microsoft.com/office/drawing/2014/main" id="{FEE84DAD-7BF6-4E80-A3E0-825B6296FE29}"/>
                </a:ext>
              </a:extLst>
            </p:cNvPr>
            <p:cNvSpPr/>
            <p:nvPr/>
          </p:nvSpPr>
          <p:spPr>
            <a:xfrm>
              <a:off x="7082720" y="5021282"/>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7" name="楕円 96">
              <a:extLst>
                <a:ext uri="{FF2B5EF4-FFF2-40B4-BE49-F238E27FC236}">
                  <a16:creationId xmlns:a16="http://schemas.microsoft.com/office/drawing/2014/main" id="{F05C1D7D-E71D-40AF-A928-0315B350C377}"/>
                </a:ext>
              </a:extLst>
            </p:cNvPr>
            <p:cNvSpPr/>
            <p:nvPr/>
          </p:nvSpPr>
          <p:spPr>
            <a:xfrm>
              <a:off x="777918" y="2640297"/>
              <a:ext cx="155537" cy="155537"/>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CBC8F97C-7DB2-49BC-84A6-3EF40B79E5D1}"/>
                </a:ext>
              </a:extLst>
            </p:cNvPr>
            <p:cNvSpPr/>
            <p:nvPr/>
          </p:nvSpPr>
          <p:spPr>
            <a:xfrm>
              <a:off x="2393114" y="3252295"/>
              <a:ext cx="1034159" cy="651159"/>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6.6kV</a:t>
              </a:r>
            </a:p>
            <a:p>
              <a:r>
                <a:rPr kumimoji="1" lang="ja-JP" altLang="en-US" sz="1100" dirty="0">
                  <a:solidFill>
                    <a:schemeClr val="tx1"/>
                  </a:solidFill>
                </a:rPr>
                <a:t>配電盤</a:t>
              </a:r>
            </a:p>
          </p:txBody>
        </p:sp>
        <p:sp>
          <p:nvSpPr>
            <p:cNvPr id="104" name="正方形/長方形 103">
              <a:extLst>
                <a:ext uri="{FF2B5EF4-FFF2-40B4-BE49-F238E27FC236}">
                  <a16:creationId xmlns:a16="http://schemas.microsoft.com/office/drawing/2014/main" id="{49AACC3D-F038-43D7-8DCA-18B1360088EA}"/>
                </a:ext>
              </a:extLst>
            </p:cNvPr>
            <p:cNvSpPr/>
            <p:nvPr/>
          </p:nvSpPr>
          <p:spPr>
            <a:xfrm>
              <a:off x="1640087" y="3252295"/>
              <a:ext cx="646534" cy="643702"/>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22/6.6</a:t>
              </a:r>
            </a:p>
            <a:p>
              <a:pPr algn="ctr"/>
              <a:r>
                <a:rPr kumimoji="1" lang="ja-JP" altLang="en-US" sz="1100" dirty="0">
                  <a:solidFill>
                    <a:schemeClr val="tx1"/>
                  </a:solidFill>
                </a:rPr>
                <a:t>変圧器</a:t>
              </a:r>
            </a:p>
          </p:txBody>
        </p:sp>
        <p:sp>
          <p:nvSpPr>
            <p:cNvPr id="117" name="楕円 116">
              <a:extLst>
                <a:ext uri="{FF2B5EF4-FFF2-40B4-BE49-F238E27FC236}">
                  <a16:creationId xmlns:a16="http://schemas.microsoft.com/office/drawing/2014/main" id="{697EB016-953B-44CF-9C05-12CBB46D6E6F}"/>
                </a:ext>
              </a:extLst>
            </p:cNvPr>
            <p:cNvSpPr/>
            <p:nvPr/>
          </p:nvSpPr>
          <p:spPr>
            <a:xfrm>
              <a:off x="788940" y="3012616"/>
              <a:ext cx="155537" cy="155537"/>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コネクタ: カギ線 118">
              <a:extLst>
                <a:ext uri="{FF2B5EF4-FFF2-40B4-BE49-F238E27FC236}">
                  <a16:creationId xmlns:a16="http://schemas.microsoft.com/office/drawing/2014/main" id="{1478E7F0-1789-4BB1-9365-1E67FB4A1DDA}"/>
                </a:ext>
              </a:extLst>
            </p:cNvPr>
            <p:cNvCxnSpPr>
              <a:cxnSpLocks/>
              <a:stCxn id="117" idx="6"/>
              <a:endCxn id="4" idx="0"/>
            </p:cNvCxnSpPr>
            <p:nvPr/>
          </p:nvCxnSpPr>
          <p:spPr>
            <a:xfrm>
              <a:off x="944477" y="3090385"/>
              <a:ext cx="255675" cy="164785"/>
            </a:xfrm>
            <a:prstGeom prst="bentConnector2">
              <a:avLst/>
            </a:prstGeom>
          </p:spPr>
          <p:style>
            <a:lnRef idx="1">
              <a:schemeClr val="dk1"/>
            </a:lnRef>
            <a:fillRef idx="0">
              <a:schemeClr val="dk1"/>
            </a:fillRef>
            <a:effectRef idx="0">
              <a:schemeClr val="dk1"/>
            </a:effectRef>
            <a:fontRef idx="minor">
              <a:schemeClr val="tx1"/>
            </a:fontRef>
          </p:style>
        </p:cxnSp>
        <p:cxnSp>
          <p:nvCxnSpPr>
            <p:cNvPr id="121" name="直線コネクタ 120">
              <a:extLst>
                <a:ext uri="{FF2B5EF4-FFF2-40B4-BE49-F238E27FC236}">
                  <a16:creationId xmlns:a16="http://schemas.microsoft.com/office/drawing/2014/main" id="{FF4EC190-4D52-47BF-A83F-D0026C8D5612}"/>
                </a:ext>
              </a:extLst>
            </p:cNvPr>
            <p:cNvCxnSpPr>
              <a:cxnSpLocks/>
              <a:stCxn id="99" idx="1"/>
              <a:endCxn id="104" idx="3"/>
            </p:cNvCxnSpPr>
            <p:nvPr/>
          </p:nvCxnSpPr>
          <p:spPr>
            <a:xfrm flipH="1" flipV="1">
              <a:off x="2286621" y="3574146"/>
              <a:ext cx="106493" cy="3729"/>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a:extLst>
                <a:ext uri="{FF2B5EF4-FFF2-40B4-BE49-F238E27FC236}">
                  <a16:creationId xmlns:a16="http://schemas.microsoft.com/office/drawing/2014/main" id="{4F337AC0-7935-4DA8-9C23-FCF57E209680}"/>
                </a:ext>
              </a:extLst>
            </p:cNvPr>
            <p:cNvCxnSpPr>
              <a:cxnSpLocks/>
              <a:stCxn id="104" idx="1"/>
              <a:endCxn id="4" idx="3"/>
            </p:cNvCxnSpPr>
            <p:nvPr/>
          </p:nvCxnSpPr>
          <p:spPr>
            <a:xfrm flipH="1">
              <a:off x="1533594" y="3574146"/>
              <a:ext cx="106493" cy="1438"/>
            </a:xfrm>
            <a:prstGeom prst="line">
              <a:avLst/>
            </a:prstGeom>
          </p:spPr>
          <p:style>
            <a:lnRef idx="1">
              <a:schemeClr val="dk1"/>
            </a:lnRef>
            <a:fillRef idx="0">
              <a:schemeClr val="dk1"/>
            </a:fillRef>
            <a:effectRef idx="0">
              <a:schemeClr val="dk1"/>
            </a:effectRef>
            <a:fontRef idx="minor">
              <a:schemeClr val="tx1"/>
            </a:fontRef>
          </p:style>
        </p:cxnSp>
        <p:cxnSp>
          <p:nvCxnSpPr>
            <p:cNvPr id="131" name="直線コネクタ 130">
              <a:extLst>
                <a:ext uri="{FF2B5EF4-FFF2-40B4-BE49-F238E27FC236}">
                  <a16:creationId xmlns:a16="http://schemas.microsoft.com/office/drawing/2014/main" id="{DA222DBD-2684-447F-B0A2-54B95A568D8C}"/>
                </a:ext>
              </a:extLst>
            </p:cNvPr>
            <p:cNvCxnSpPr>
              <a:cxnSpLocks/>
              <a:stCxn id="97" idx="4"/>
              <a:endCxn id="117" idx="0"/>
            </p:cNvCxnSpPr>
            <p:nvPr/>
          </p:nvCxnSpPr>
          <p:spPr>
            <a:xfrm>
              <a:off x="855687" y="2795834"/>
              <a:ext cx="11022" cy="216782"/>
            </a:xfrm>
            <a:prstGeom prst="line">
              <a:avLst/>
            </a:prstGeom>
          </p:spPr>
          <p:style>
            <a:lnRef idx="1">
              <a:schemeClr val="dk1"/>
            </a:lnRef>
            <a:fillRef idx="0">
              <a:schemeClr val="dk1"/>
            </a:fillRef>
            <a:effectRef idx="0">
              <a:schemeClr val="dk1"/>
            </a:effectRef>
            <a:fontRef idx="minor">
              <a:schemeClr val="tx1"/>
            </a:fontRef>
          </p:style>
        </p:cxnSp>
        <p:sp>
          <p:nvSpPr>
            <p:cNvPr id="135" name="正方形/長方形 134">
              <a:extLst>
                <a:ext uri="{FF2B5EF4-FFF2-40B4-BE49-F238E27FC236}">
                  <a16:creationId xmlns:a16="http://schemas.microsoft.com/office/drawing/2014/main" id="{C75E816A-949B-493A-B338-B54D706959DB}"/>
                </a:ext>
              </a:extLst>
            </p:cNvPr>
            <p:cNvSpPr/>
            <p:nvPr/>
          </p:nvSpPr>
          <p:spPr>
            <a:xfrm>
              <a:off x="2249677" y="4547481"/>
              <a:ext cx="5906616" cy="2158121"/>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a:extLst>
                <a:ext uri="{FF2B5EF4-FFF2-40B4-BE49-F238E27FC236}">
                  <a16:creationId xmlns:a16="http://schemas.microsoft.com/office/drawing/2014/main" id="{E615B00B-CD90-4B0B-B648-64D036A91A93}"/>
                </a:ext>
              </a:extLst>
            </p:cNvPr>
            <p:cNvSpPr/>
            <p:nvPr/>
          </p:nvSpPr>
          <p:spPr>
            <a:xfrm>
              <a:off x="2928509" y="3285846"/>
              <a:ext cx="464664" cy="271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EMS</a:t>
              </a:r>
              <a:endParaRPr kumimoji="1" lang="ja-JP" altLang="en-US" sz="1200" dirty="0">
                <a:solidFill>
                  <a:schemeClr val="tx1"/>
                </a:solidFill>
              </a:endParaRPr>
            </a:p>
          </p:txBody>
        </p:sp>
        <p:sp>
          <p:nvSpPr>
            <p:cNvPr id="148" name="正方形/長方形 147">
              <a:extLst>
                <a:ext uri="{FF2B5EF4-FFF2-40B4-BE49-F238E27FC236}">
                  <a16:creationId xmlns:a16="http://schemas.microsoft.com/office/drawing/2014/main" id="{72B48F0C-15B8-4495-88E4-AA3BA449B575}"/>
                </a:ext>
              </a:extLst>
            </p:cNvPr>
            <p:cNvSpPr/>
            <p:nvPr/>
          </p:nvSpPr>
          <p:spPr>
            <a:xfrm>
              <a:off x="2928509" y="3600977"/>
              <a:ext cx="464664" cy="271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通信装置</a:t>
              </a:r>
            </a:p>
          </p:txBody>
        </p:sp>
        <p:sp>
          <p:nvSpPr>
            <p:cNvPr id="154" name="正方形/長方形 153">
              <a:extLst>
                <a:ext uri="{FF2B5EF4-FFF2-40B4-BE49-F238E27FC236}">
                  <a16:creationId xmlns:a16="http://schemas.microsoft.com/office/drawing/2014/main" id="{C1715DDE-1087-4059-8DD4-7D1C4393A9AD}"/>
                </a:ext>
              </a:extLst>
            </p:cNvPr>
            <p:cNvSpPr/>
            <p:nvPr/>
          </p:nvSpPr>
          <p:spPr>
            <a:xfrm>
              <a:off x="2913897" y="3265910"/>
              <a:ext cx="513375" cy="626358"/>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a:extLst>
                <a:ext uri="{FF2B5EF4-FFF2-40B4-BE49-F238E27FC236}">
                  <a16:creationId xmlns:a16="http://schemas.microsoft.com/office/drawing/2014/main" id="{520B6D87-EAAF-48D7-B014-F039907093BC}"/>
                </a:ext>
              </a:extLst>
            </p:cNvPr>
            <p:cNvSpPr/>
            <p:nvPr/>
          </p:nvSpPr>
          <p:spPr>
            <a:xfrm>
              <a:off x="1642568" y="4014008"/>
              <a:ext cx="464664" cy="5410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監視</a:t>
              </a:r>
              <a:endParaRPr kumimoji="1" lang="en-US" altLang="ja-JP" sz="1000" dirty="0">
                <a:solidFill>
                  <a:schemeClr val="tx1"/>
                </a:solidFill>
              </a:endParaRPr>
            </a:p>
            <a:p>
              <a:pPr algn="ctr"/>
              <a:r>
                <a:rPr kumimoji="1" lang="ja-JP" altLang="en-US" sz="1000" dirty="0">
                  <a:solidFill>
                    <a:schemeClr val="tx1"/>
                  </a:solidFill>
                </a:rPr>
                <a:t>システム</a:t>
              </a:r>
            </a:p>
          </p:txBody>
        </p:sp>
        <p:sp>
          <p:nvSpPr>
            <p:cNvPr id="156" name="テキスト ボックス 155">
              <a:extLst>
                <a:ext uri="{FF2B5EF4-FFF2-40B4-BE49-F238E27FC236}">
                  <a16:creationId xmlns:a16="http://schemas.microsoft.com/office/drawing/2014/main" id="{68664D5E-EB3D-4948-9D19-70A88404A022}"/>
                </a:ext>
              </a:extLst>
            </p:cNvPr>
            <p:cNvSpPr txBox="1"/>
            <p:nvPr/>
          </p:nvSpPr>
          <p:spPr>
            <a:xfrm>
              <a:off x="1474790" y="4696376"/>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157" name="テキスト ボックス 156">
              <a:extLst>
                <a:ext uri="{FF2B5EF4-FFF2-40B4-BE49-F238E27FC236}">
                  <a16:creationId xmlns:a16="http://schemas.microsoft.com/office/drawing/2014/main" id="{AFE8B820-309D-4AAF-BAAE-04B6B8042DDE}"/>
                </a:ext>
              </a:extLst>
            </p:cNvPr>
            <p:cNvSpPr txBox="1"/>
            <p:nvPr/>
          </p:nvSpPr>
          <p:spPr>
            <a:xfrm>
              <a:off x="2842506" y="3059216"/>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159" name="テキスト ボックス 158">
              <a:extLst>
                <a:ext uri="{FF2B5EF4-FFF2-40B4-BE49-F238E27FC236}">
                  <a16:creationId xmlns:a16="http://schemas.microsoft.com/office/drawing/2014/main" id="{938AE398-FCF4-405F-82B6-DF173C4C1B12}"/>
                </a:ext>
              </a:extLst>
            </p:cNvPr>
            <p:cNvSpPr txBox="1"/>
            <p:nvPr/>
          </p:nvSpPr>
          <p:spPr>
            <a:xfrm>
              <a:off x="7831447" y="2744833"/>
              <a:ext cx="800219" cy="215444"/>
            </a:xfrm>
            <a:prstGeom prst="rect">
              <a:avLst/>
            </a:prstGeom>
            <a:noFill/>
          </p:spPr>
          <p:txBody>
            <a:bodyPr wrap="none" rtlCol="0">
              <a:spAutoFit/>
            </a:bodyPr>
            <a:lstStyle/>
            <a:p>
              <a:r>
                <a:rPr kumimoji="1" lang="ja-JP" altLang="en-US" sz="800" b="1" dirty="0"/>
                <a:t>蓄電所敷地内</a:t>
              </a:r>
            </a:p>
          </p:txBody>
        </p:sp>
        <p:sp>
          <p:nvSpPr>
            <p:cNvPr id="162" name="テキスト ボックス 161">
              <a:extLst>
                <a:ext uri="{FF2B5EF4-FFF2-40B4-BE49-F238E27FC236}">
                  <a16:creationId xmlns:a16="http://schemas.microsoft.com/office/drawing/2014/main" id="{4AE89F38-6953-4583-9AD1-0A232D30D70A}"/>
                </a:ext>
              </a:extLst>
            </p:cNvPr>
            <p:cNvSpPr txBox="1"/>
            <p:nvPr/>
          </p:nvSpPr>
          <p:spPr>
            <a:xfrm>
              <a:off x="876876" y="2920513"/>
              <a:ext cx="492443" cy="215444"/>
            </a:xfrm>
            <a:prstGeom prst="rect">
              <a:avLst/>
            </a:prstGeom>
            <a:noFill/>
          </p:spPr>
          <p:txBody>
            <a:bodyPr wrap="none" rtlCol="0">
              <a:spAutoFit/>
            </a:bodyPr>
            <a:lstStyle/>
            <a:p>
              <a:r>
                <a:rPr kumimoji="1" lang="ja-JP" altLang="en-US" sz="800" b="1" dirty="0"/>
                <a:t>受電柱</a:t>
              </a:r>
            </a:p>
          </p:txBody>
        </p:sp>
        <p:sp>
          <p:nvSpPr>
            <p:cNvPr id="163" name="テキスト ボックス 162">
              <a:extLst>
                <a:ext uri="{FF2B5EF4-FFF2-40B4-BE49-F238E27FC236}">
                  <a16:creationId xmlns:a16="http://schemas.microsoft.com/office/drawing/2014/main" id="{797760AE-71CD-42D8-9BA7-6CD61B0AEC2D}"/>
                </a:ext>
              </a:extLst>
            </p:cNvPr>
            <p:cNvSpPr txBox="1"/>
            <p:nvPr/>
          </p:nvSpPr>
          <p:spPr>
            <a:xfrm>
              <a:off x="350890" y="2613228"/>
              <a:ext cx="492443" cy="215444"/>
            </a:xfrm>
            <a:prstGeom prst="rect">
              <a:avLst/>
            </a:prstGeom>
            <a:noFill/>
          </p:spPr>
          <p:txBody>
            <a:bodyPr wrap="none" rtlCol="0">
              <a:spAutoFit/>
            </a:bodyPr>
            <a:lstStyle/>
            <a:p>
              <a:r>
                <a:rPr kumimoji="1" lang="ja-JP" altLang="en-US" sz="800" b="1" dirty="0"/>
                <a:t>電力柱</a:t>
              </a:r>
            </a:p>
          </p:txBody>
        </p:sp>
        <p:cxnSp>
          <p:nvCxnSpPr>
            <p:cNvPr id="167" name="直線コネクタ 166">
              <a:extLst>
                <a:ext uri="{FF2B5EF4-FFF2-40B4-BE49-F238E27FC236}">
                  <a16:creationId xmlns:a16="http://schemas.microsoft.com/office/drawing/2014/main" id="{26BC9125-47A2-4185-867C-8A7D89F58B14}"/>
                </a:ext>
              </a:extLst>
            </p:cNvPr>
            <p:cNvCxnSpPr>
              <a:cxnSpLocks/>
            </p:cNvCxnSpPr>
            <p:nvPr/>
          </p:nvCxnSpPr>
          <p:spPr>
            <a:xfrm flipH="1">
              <a:off x="855686" y="2712283"/>
              <a:ext cx="1734557" cy="0"/>
            </a:xfrm>
            <a:prstGeom prst="line">
              <a:avLst/>
            </a:prstGeom>
          </p:spPr>
          <p:style>
            <a:lnRef idx="1">
              <a:schemeClr val="dk1"/>
            </a:lnRef>
            <a:fillRef idx="0">
              <a:schemeClr val="dk1"/>
            </a:fillRef>
            <a:effectRef idx="0">
              <a:schemeClr val="dk1"/>
            </a:effectRef>
            <a:fontRef idx="minor">
              <a:schemeClr val="tx1"/>
            </a:fontRef>
          </p:style>
        </p:cxnSp>
        <p:sp>
          <p:nvSpPr>
            <p:cNvPr id="169" name="テキスト ボックス 168">
              <a:extLst>
                <a:ext uri="{FF2B5EF4-FFF2-40B4-BE49-F238E27FC236}">
                  <a16:creationId xmlns:a16="http://schemas.microsoft.com/office/drawing/2014/main" id="{52A51DCD-EBC6-457F-8DEE-8FA1FD605FD6}"/>
                </a:ext>
              </a:extLst>
            </p:cNvPr>
            <p:cNvSpPr txBox="1"/>
            <p:nvPr/>
          </p:nvSpPr>
          <p:spPr>
            <a:xfrm>
              <a:off x="2590243" y="2584219"/>
              <a:ext cx="1063112" cy="261610"/>
            </a:xfrm>
            <a:prstGeom prst="rect">
              <a:avLst/>
            </a:prstGeom>
            <a:noFill/>
          </p:spPr>
          <p:txBody>
            <a:bodyPr wrap="none" rtlCol="0">
              <a:spAutoFit/>
            </a:bodyPr>
            <a:lstStyle/>
            <a:p>
              <a:r>
                <a:rPr kumimoji="1" lang="ja-JP" altLang="en-US" sz="1100" dirty="0"/>
                <a:t>至 ○○変電所</a:t>
              </a:r>
            </a:p>
          </p:txBody>
        </p:sp>
        <p:sp>
          <p:nvSpPr>
            <p:cNvPr id="177" name="テキスト ボックス 176">
              <a:extLst>
                <a:ext uri="{FF2B5EF4-FFF2-40B4-BE49-F238E27FC236}">
                  <a16:creationId xmlns:a16="http://schemas.microsoft.com/office/drawing/2014/main" id="{9A7FDE58-C40E-4F48-92CF-C687ECDE7A14}"/>
                </a:ext>
              </a:extLst>
            </p:cNvPr>
            <p:cNvSpPr txBox="1"/>
            <p:nvPr/>
          </p:nvSpPr>
          <p:spPr>
            <a:xfrm>
              <a:off x="7693763" y="3299573"/>
              <a:ext cx="922047" cy="281048"/>
            </a:xfrm>
            <a:prstGeom prst="rect">
              <a:avLst/>
            </a:prstGeom>
            <a:noFill/>
          </p:spPr>
          <p:txBody>
            <a:bodyPr wrap="none" rtlCol="0">
              <a:spAutoFit/>
            </a:bodyPr>
            <a:lstStyle/>
            <a:p>
              <a:r>
                <a:rPr kumimoji="1" lang="ja-JP" altLang="en-US" sz="1100" dirty="0"/>
                <a:t>至 負荷設備</a:t>
              </a:r>
            </a:p>
          </p:txBody>
        </p:sp>
        <p:sp>
          <p:nvSpPr>
            <p:cNvPr id="80" name="正方形/長方形 79">
              <a:extLst>
                <a:ext uri="{FF2B5EF4-FFF2-40B4-BE49-F238E27FC236}">
                  <a16:creationId xmlns:a16="http://schemas.microsoft.com/office/drawing/2014/main" id="{4244CD60-D48D-41B8-AAFD-F35381208E5D}"/>
                </a:ext>
              </a:extLst>
            </p:cNvPr>
            <p:cNvSpPr/>
            <p:nvPr/>
          </p:nvSpPr>
          <p:spPr>
            <a:xfrm>
              <a:off x="1619674" y="3995569"/>
              <a:ext cx="513375" cy="626358"/>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3" name="正方形/長方形 172">
            <a:extLst>
              <a:ext uri="{FF2B5EF4-FFF2-40B4-BE49-F238E27FC236}">
                <a16:creationId xmlns:a16="http://schemas.microsoft.com/office/drawing/2014/main" id="{DF0088F1-20B5-421F-BD51-687A995722D0}"/>
              </a:ext>
            </a:extLst>
          </p:cNvPr>
          <p:cNvSpPr/>
          <p:nvPr/>
        </p:nvSpPr>
        <p:spPr>
          <a:xfrm>
            <a:off x="256032" y="2047108"/>
            <a:ext cx="8648882" cy="4488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76" name="直線コネクタ 175">
            <a:extLst>
              <a:ext uri="{FF2B5EF4-FFF2-40B4-BE49-F238E27FC236}">
                <a16:creationId xmlns:a16="http://schemas.microsoft.com/office/drawing/2014/main" id="{9B9794D9-C806-4D5D-8DE9-C50541DAA3FA}"/>
              </a:ext>
            </a:extLst>
          </p:cNvPr>
          <p:cNvCxnSpPr/>
          <p:nvPr/>
        </p:nvCxnSpPr>
        <p:spPr>
          <a:xfrm>
            <a:off x="7558427" y="3516484"/>
            <a:ext cx="134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コネクタ: カギ線 185">
            <a:extLst>
              <a:ext uri="{FF2B5EF4-FFF2-40B4-BE49-F238E27FC236}">
                <a16:creationId xmlns:a16="http://schemas.microsoft.com/office/drawing/2014/main" id="{EDD63AC6-A41A-43A9-8377-0161EF113E69}"/>
              </a:ext>
            </a:extLst>
          </p:cNvPr>
          <p:cNvCxnSpPr>
            <a:stCxn id="136" idx="3"/>
            <a:endCxn id="66" idx="1"/>
          </p:cNvCxnSpPr>
          <p:nvPr/>
        </p:nvCxnSpPr>
        <p:spPr>
          <a:xfrm>
            <a:off x="3393288" y="3374038"/>
            <a:ext cx="1336278" cy="1184283"/>
          </a:xfrm>
          <a:prstGeom prst="bentConnector3">
            <a:avLst>
              <a:gd name="adj1" fmla="val 92163"/>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68E2CC2B-52BA-47F8-9F6E-0B9433DC5834}"/>
              </a:ext>
            </a:extLst>
          </p:cNvPr>
          <p:cNvCxnSpPr>
            <a:cxnSpLocks/>
            <a:stCxn id="136" idx="3"/>
            <a:endCxn id="62" idx="3"/>
          </p:cNvCxnSpPr>
          <p:nvPr/>
        </p:nvCxnSpPr>
        <p:spPr>
          <a:xfrm flipH="1">
            <a:off x="3314418" y="3374038"/>
            <a:ext cx="78870" cy="1184283"/>
          </a:xfrm>
          <a:prstGeom prst="bentConnector3">
            <a:avLst>
              <a:gd name="adj1" fmla="val -72461"/>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コネクタ: カギ線 190">
            <a:extLst>
              <a:ext uri="{FF2B5EF4-FFF2-40B4-BE49-F238E27FC236}">
                <a16:creationId xmlns:a16="http://schemas.microsoft.com/office/drawing/2014/main" id="{14CA07A2-CEE9-4A75-BAF9-34E682EBD719}"/>
              </a:ext>
            </a:extLst>
          </p:cNvPr>
          <p:cNvCxnSpPr>
            <a:cxnSpLocks/>
            <a:stCxn id="136" idx="3"/>
            <a:endCxn id="64" idx="1"/>
          </p:cNvCxnSpPr>
          <p:nvPr/>
        </p:nvCxnSpPr>
        <p:spPr>
          <a:xfrm>
            <a:off x="3393288" y="3374038"/>
            <a:ext cx="158811" cy="1184283"/>
          </a:xfrm>
          <a:prstGeom prst="bentConnector3">
            <a:avLst>
              <a:gd name="adj1" fmla="val 50000"/>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3" name="コネクタ: カギ線 192">
            <a:extLst>
              <a:ext uri="{FF2B5EF4-FFF2-40B4-BE49-F238E27FC236}">
                <a16:creationId xmlns:a16="http://schemas.microsoft.com/office/drawing/2014/main" id="{1DCA73D5-CF7C-40AC-86C2-6CBED24C9D66}"/>
              </a:ext>
            </a:extLst>
          </p:cNvPr>
          <p:cNvCxnSpPr>
            <a:stCxn id="136" idx="3"/>
            <a:endCxn id="68" idx="1"/>
          </p:cNvCxnSpPr>
          <p:nvPr/>
        </p:nvCxnSpPr>
        <p:spPr>
          <a:xfrm>
            <a:off x="3393288" y="3374038"/>
            <a:ext cx="2513743" cy="1184283"/>
          </a:xfrm>
          <a:prstGeom prst="bentConnector3">
            <a:avLst>
              <a:gd name="adj1" fmla="val 95194"/>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6" name="コネクタ: カギ線 195">
            <a:extLst>
              <a:ext uri="{FF2B5EF4-FFF2-40B4-BE49-F238E27FC236}">
                <a16:creationId xmlns:a16="http://schemas.microsoft.com/office/drawing/2014/main" id="{EDAC87FB-89C1-4588-8245-763772BF2416}"/>
              </a:ext>
            </a:extLst>
          </p:cNvPr>
          <p:cNvCxnSpPr>
            <a:stCxn id="136" idx="3"/>
            <a:endCxn id="70" idx="1"/>
          </p:cNvCxnSpPr>
          <p:nvPr/>
        </p:nvCxnSpPr>
        <p:spPr>
          <a:xfrm>
            <a:off x="3393288" y="3374038"/>
            <a:ext cx="3691219" cy="1184283"/>
          </a:xfrm>
          <a:prstGeom prst="bentConnector3">
            <a:avLst>
              <a:gd name="adj1" fmla="val 9654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2" name="直線コネクタ 201">
            <a:extLst>
              <a:ext uri="{FF2B5EF4-FFF2-40B4-BE49-F238E27FC236}">
                <a16:creationId xmlns:a16="http://schemas.microsoft.com/office/drawing/2014/main" id="{95835F01-C4CC-49F0-8F4F-11C5FB37E130}"/>
              </a:ext>
            </a:extLst>
          </p:cNvPr>
          <p:cNvCxnSpPr>
            <a:cxnSpLocks/>
            <a:stCxn id="136" idx="2"/>
            <a:endCxn id="148" idx="0"/>
          </p:cNvCxnSpPr>
          <p:nvPr/>
        </p:nvCxnSpPr>
        <p:spPr>
          <a:xfrm>
            <a:off x="3160956" y="3500577"/>
            <a:ext cx="0" cy="402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5" name="コネクタ: カギ線 204">
            <a:extLst>
              <a:ext uri="{FF2B5EF4-FFF2-40B4-BE49-F238E27FC236}">
                <a16:creationId xmlns:a16="http://schemas.microsoft.com/office/drawing/2014/main" id="{8C138674-1938-4D68-A94D-8BFA7C38CB5F}"/>
              </a:ext>
            </a:extLst>
          </p:cNvPr>
          <p:cNvCxnSpPr>
            <a:cxnSpLocks/>
            <a:stCxn id="148" idx="2"/>
            <a:endCxn id="155" idx="0"/>
          </p:cNvCxnSpPr>
          <p:nvPr/>
        </p:nvCxnSpPr>
        <p:spPr>
          <a:xfrm rot="5400000">
            <a:off x="2452294" y="3216634"/>
            <a:ext cx="131385" cy="1285941"/>
          </a:xfrm>
          <a:prstGeom prst="bentConnector3">
            <a:avLst>
              <a:gd name="adj1" fmla="val 36951"/>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3" name="テキスト ボックス 212">
            <a:extLst>
              <a:ext uri="{FF2B5EF4-FFF2-40B4-BE49-F238E27FC236}">
                <a16:creationId xmlns:a16="http://schemas.microsoft.com/office/drawing/2014/main" id="{E93BBBEB-944C-461B-929B-453EBE6E7EBF}"/>
              </a:ext>
            </a:extLst>
          </p:cNvPr>
          <p:cNvSpPr txBox="1"/>
          <p:nvPr/>
        </p:nvSpPr>
        <p:spPr>
          <a:xfrm>
            <a:off x="382271" y="6017037"/>
            <a:ext cx="1031051" cy="430887"/>
          </a:xfrm>
          <a:prstGeom prst="rect">
            <a:avLst/>
          </a:prstGeom>
          <a:noFill/>
          <a:ln>
            <a:solidFill>
              <a:schemeClr val="tx1"/>
            </a:solidFill>
          </a:ln>
        </p:spPr>
        <p:txBody>
          <a:bodyPr wrap="none" rtlCol="0">
            <a:spAutoFit/>
          </a:bodyPr>
          <a:lstStyle/>
          <a:p>
            <a:r>
              <a:rPr kumimoji="1" lang="ja-JP" altLang="en-US" sz="1050" dirty="0"/>
              <a:t>電力線：実線</a:t>
            </a:r>
            <a:endParaRPr kumimoji="1" lang="en-US" altLang="ja-JP" sz="1050" dirty="0"/>
          </a:p>
          <a:p>
            <a:r>
              <a:rPr kumimoji="1" lang="ja-JP" altLang="en-US" sz="1050" dirty="0"/>
              <a:t>通信線：破線</a:t>
            </a:r>
            <a:endParaRPr kumimoji="1" lang="en-US" altLang="ja-JP" sz="1050" dirty="0"/>
          </a:p>
        </p:txBody>
      </p:sp>
      <p:sp>
        <p:nvSpPr>
          <p:cNvPr id="82" name="テキスト ボックス 81">
            <a:extLst>
              <a:ext uri="{FF2B5EF4-FFF2-40B4-BE49-F238E27FC236}">
                <a16:creationId xmlns:a16="http://schemas.microsoft.com/office/drawing/2014/main" id="{F6DBDD1B-C7C6-41E2-94CF-3046FA72E565}"/>
              </a:ext>
            </a:extLst>
          </p:cNvPr>
          <p:cNvSpPr txBox="1"/>
          <p:nvPr/>
        </p:nvSpPr>
        <p:spPr>
          <a:xfrm>
            <a:off x="256032" y="949711"/>
            <a:ext cx="8631936" cy="523220"/>
          </a:xfrm>
          <a:prstGeom prst="rect">
            <a:avLst/>
          </a:prstGeom>
          <a:solidFill>
            <a:schemeClr val="accent3">
              <a:lumMod val="20000"/>
              <a:lumOff val="80000"/>
            </a:schemeClr>
          </a:solidFill>
        </p:spPr>
        <p:txBody>
          <a:bodyPr wrap="square" rtlCol="0">
            <a:spAutoFit/>
          </a:bodyPr>
          <a:lstStyle/>
          <a:p>
            <a:r>
              <a:rPr lang="ja-JP" altLang="en-US" sz="1400" dirty="0"/>
              <a:t>・設備設置予定地における各設備の配置、結線がわかるよう記載。</a:t>
            </a:r>
          </a:p>
          <a:p>
            <a:r>
              <a:rPr lang="ja-JP" altLang="en-US" sz="1400" dirty="0"/>
              <a:t>・補助対象範囲を赤線で記載</a:t>
            </a:r>
          </a:p>
        </p:txBody>
      </p:sp>
      <p:sp>
        <p:nvSpPr>
          <p:cNvPr id="83" name="テキスト ボックス 82">
            <a:extLst>
              <a:ext uri="{FF2B5EF4-FFF2-40B4-BE49-F238E27FC236}">
                <a16:creationId xmlns:a16="http://schemas.microsoft.com/office/drawing/2014/main" id="{C8FA8B8A-3C1A-4327-83BD-ABC46835EF1B}"/>
              </a:ext>
            </a:extLst>
          </p:cNvPr>
          <p:cNvSpPr txBox="1"/>
          <p:nvPr/>
        </p:nvSpPr>
        <p:spPr>
          <a:xfrm>
            <a:off x="258374" y="1669343"/>
            <a:ext cx="588623" cy="253916"/>
          </a:xfrm>
          <a:prstGeom prst="rect">
            <a:avLst/>
          </a:prstGeom>
          <a:solidFill>
            <a:schemeClr val="accent3">
              <a:lumMod val="20000"/>
              <a:lumOff val="80000"/>
            </a:schemeClr>
          </a:solidFill>
        </p:spPr>
        <p:txBody>
          <a:bodyPr wrap="square" rtlCol="0">
            <a:spAutoFit/>
          </a:bodyPr>
          <a:lstStyle/>
          <a:p>
            <a:r>
              <a:rPr kumimoji="1" lang="ja-JP" altLang="en-US" sz="1050" b="1" dirty="0"/>
              <a:t>記載例</a:t>
            </a:r>
            <a:endParaRPr kumimoji="1" lang="ja-JP" altLang="en-US" sz="1050" b="1" dirty="0">
              <a:solidFill>
                <a:srgbClr val="FF0000"/>
              </a:solidFill>
            </a:endParaRPr>
          </a:p>
        </p:txBody>
      </p:sp>
    </p:spTree>
    <p:extLst>
      <p:ext uri="{BB962C8B-B14F-4D97-AF65-F5344CB8AC3E}">
        <p14:creationId xmlns:p14="http://schemas.microsoft.com/office/powerpoint/2010/main" val="869872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55">
            <a:extLst>
              <a:ext uri="{FF2B5EF4-FFF2-40B4-BE49-F238E27FC236}">
                <a16:creationId xmlns:a16="http://schemas.microsoft.com/office/drawing/2014/main" id="{BAE1650A-723E-4140-8AC0-1592634AD0A1}"/>
              </a:ext>
            </a:extLst>
          </p:cNvPr>
          <p:cNvGraphicFramePr>
            <a:graphicFrameLocks noGrp="1"/>
          </p:cNvGraphicFramePr>
          <p:nvPr>
            <p:extLst>
              <p:ext uri="{D42A27DB-BD31-4B8C-83A1-F6EECF244321}">
                <p14:modId xmlns:p14="http://schemas.microsoft.com/office/powerpoint/2010/main" val="3882692903"/>
              </p:ext>
            </p:extLst>
          </p:nvPr>
        </p:nvGraphicFramePr>
        <p:xfrm>
          <a:off x="359136" y="2754051"/>
          <a:ext cx="8528832" cy="3977417"/>
        </p:xfrm>
        <a:graphic>
          <a:graphicData uri="http://schemas.openxmlformats.org/drawingml/2006/table">
            <a:tbl>
              <a:tblPr>
                <a:tableStyleId>{F5AB1C69-6EDB-4FF4-983F-18BD219EF322}</a:tableStyleId>
              </a:tblPr>
              <a:tblGrid>
                <a:gridCol w="1886770">
                  <a:extLst>
                    <a:ext uri="{9D8B030D-6E8A-4147-A177-3AD203B41FA5}">
                      <a16:colId xmlns:a16="http://schemas.microsoft.com/office/drawing/2014/main" val="907564764"/>
                    </a:ext>
                  </a:extLst>
                </a:gridCol>
                <a:gridCol w="2377646">
                  <a:extLst>
                    <a:ext uri="{9D8B030D-6E8A-4147-A177-3AD203B41FA5}">
                      <a16:colId xmlns:a16="http://schemas.microsoft.com/office/drawing/2014/main" val="2688030380"/>
                    </a:ext>
                  </a:extLst>
                </a:gridCol>
                <a:gridCol w="1886770">
                  <a:extLst>
                    <a:ext uri="{9D8B030D-6E8A-4147-A177-3AD203B41FA5}">
                      <a16:colId xmlns:a16="http://schemas.microsoft.com/office/drawing/2014/main" val="2638922298"/>
                    </a:ext>
                  </a:extLst>
                </a:gridCol>
                <a:gridCol w="2377646">
                  <a:extLst>
                    <a:ext uri="{9D8B030D-6E8A-4147-A177-3AD203B41FA5}">
                      <a16:colId xmlns:a16="http://schemas.microsoft.com/office/drawing/2014/main" val="906370730"/>
                    </a:ext>
                  </a:extLst>
                </a:gridCol>
              </a:tblGrid>
              <a:tr h="515624">
                <a:tc>
                  <a:txBody>
                    <a:bodyPr/>
                    <a:lstStyle/>
                    <a:p>
                      <a:r>
                        <a:rPr kumimoji="1" lang="ja-JP" altLang="en-US" sz="1400" b="1" dirty="0"/>
                        <a:t>活用の用途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1050" dirty="0"/>
                        <a:t>①容量市場、②卸電力市場、③需給調整市場（三次調整力②）、</a:t>
                      </a:r>
                      <a:endParaRPr kumimoji="1" lang="en-US" altLang="ja-JP" sz="1050" dirty="0"/>
                    </a:p>
                    <a:p>
                      <a:pPr algn="l"/>
                      <a:r>
                        <a:rPr kumimoji="1" lang="ja-JP" altLang="en-US" sz="1050" dirty="0"/>
                        <a:t>④需給調整市場（一次調整力）、⑤インバランス抑制、</a:t>
                      </a:r>
                      <a:endParaRPr kumimoji="1" lang="en-US" altLang="ja-JP" sz="1050" dirty="0"/>
                    </a:p>
                    <a:p>
                      <a:pPr algn="l"/>
                      <a:r>
                        <a:rPr kumimoji="1" lang="ja-JP" altLang="en-US" sz="1050" dirty="0"/>
                        <a:t>⑥ﾛｰｶﾙﾌﾚｷｼﾋﾞﾘﾃｨとしての活用（ＬＦＢ）、⑧デマンド抑制</a:t>
                      </a:r>
                      <a:r>
                        <a:rPr kumimoji="1" lang="ja-JP" altLang="en-US" sz="1050" dirty="0">
                          <a:solidFill>
                            <a:srgbClr val="FF0000"/>
                          </a:solidFill>
                        </a:rPr>
                        <a:t>（積算除外）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7353669"/>
                  </a:ext>
                </a:extLst>
              </a:tr>
              <a:tr h="0">
                <a:tc>
                  <a:txBody>
                    <a:bodyPr/>
                    <a:lstStyle/>
                    <a:p>
                      <a:r>
                        <a:rPr kumimoji="1" lang="ja-JP" altLang="en-US" sz="1400" b="1" dirty="0"/>
                        <a:t>活用電力</a:t>
                      </a:r>
                      <a:r>
                        <a:rPr kumimoji="1" lang="en-US" altLang="ja-JP" sz="1050" b="1" dirty="0"/>
                        <a:t>(</a:t>
                      </a:r>
                      <a:r>
                        <a:rPr kumimoji="1" lang="ja-JP" altLang="en-US" sz="1050" b="1" dirty="0"/>
                        <a:t>最大</a:t>
                      </a:r>
                      <a:r>
                        <a:rPr kumimoji="1" lang="en-US" altLang="ja-JP" sz="1050" b="1" dirty="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1,000</a:t>
                      </a:r>
                      <a:r>
                        <a:rPr kumimoji="1" lang="ja-JP" altLang="en-US" sz="1600" dirty="0"/>
                        <a:t> </a:t>
                      </a:r>
                      <a:r>
                        <a:rPr kumimoji="1" lang="en-US" altLang="ja-JP" sz="1600" dirty="0"/>
                        <a:t>kW</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a:t>
                      </a:r>
                      <a:r>
                        <a:rPr kumimoji="1" lang="en-US" altLang="ja-JP" sz="1050" b="1" dirty="0"/>
                        <a:t>(</a:t>
                      </a:r>
                      <a:r>
                        <a:rPr kumimoji="1" lang="ja-JP" altLang="en-US" sz="1050" b="1" dirty="0"/>
                        <a:t>積算</a:t>
                      </a:r>
                      <a:r>
                        <a:rPr kumimoji="1" lang="en-US" altLang="ja-JP" sz="1050" b="1" dirty="0"/>
                        <a:t>)</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2,500,000kWh/</a:t>
                      </a:r>
                      <a:r>
                        <a:rPr kumimoji="1" lang="ja-JP" altLang="en-US" sz="1600" dirty="0"/>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860315"/>
                  </a:ext>
                </a:extLst>
              </a:tr>
              <a:tr h="167640">
                <a:tc>
                  <a:txBody>
                    <a:bodyPr/>
                    <a:lstStyle/>
                    <a:p>
                      <a:r>
                        <a:rPr kumimoji="1" lang="ja-JP" altLang="en-US" sz="1400" b="1" dirty="0"/>
                        <a:t>活用電力率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活用電力量率</a:t>
                      </a:r>
                      <a:endParaRPr kumimoji="1" lang="en-US" altLang="ja-JP"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57</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667663"/>
                  </a:ext>
                </a:extLst>
              </a:tr>
              <a:tr h="2735357">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9638786"/>
                  </a:ext>
                </a:extLst>
              </a:tr>
            </a:tbl>
          </a:graphicData>
        </a:graphic>
      </p:graphicFrame>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511881"/>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6" y="1009383"/>
            <a:ext cx="8528832" cy="1569660"/>
          </a:xfrm>
          <a:prstGeom prst="rect">
            <a:avLst/>
          </a:prstGeom>
          <a:solidFill>
            <a:schemeClr val="accent3">
              <a:lumMod val="20000"/>
              <a:lumOff val="80000"/>
            </a:schemeClr>
          </a:solidFill>
        </p:spPr>
        <p:txBody>
          <a:bodyPr wrap="square" rtlCol="0">
            <a:spAutoFit/>
          </a:bodyPr>
          <a:lstStyle/>
          <a:p>
            <a:r>
              <a:rPr kumimoji="1" lang="ja-JP" altLang="en-US" sz="1200" dirty="0"/>
              <a:t>・再エネ導入拡大に資する電力価値を提供するための、蓄電池の用途（参入を予定する市場及び、相対取引等）の内容</a:t>
            </a:r>
            <a:endParaRPr kumimoji="1" lang="en-US" altLang="ja-JP" sz="1200" dirty="0"/>
          </a:p>
          <a:p>
            <a:r>
              <a:rPr kumimoji="1" lang="ja-JP" altLang="en-US" sz="1200" dirty="0"/>
              <a:t>　を記載。下記の例を参考に、用途毎の活用電力および活用電力量の関係がわかるよう図示。併用が前提となる用途に</a:t>
            </a:r>
            <a:endParaRPr kumimoji="1" lang="en-US" altLang="ja-JP" sz="1200" dirty="0"/>
          </a:p>
          <a:p>
            <a:r>
              <a:rPr kumimoji="1" lang="ja-JP" altLang="en-US" sz="1200" dirty="0"/>
              <a:t>　ついては、図を重ねて、併用が分かるよう示すこと。</a:t>
            </a:r>
            <a:endParaRPr kumimoji="1" lang="en-US" altLang="ja-JP" sz="1200" dirty="0"/>
          </a:p>
          <a:p>
            <a:r>
              <a:rPr kumimoji="1" lang="ja-JP" altLang="en-US" sz="1200" dirty="0"/>
              <a:t>・再エネ普及拡大に資すると説明できない用途（デマンド抑制、</a:t>
            </a:r>
            <a:r>
              <a:rPr kumimoji="1" lang="en-US" altLang="ja-JP" sz="1200" dirty="0"/>
              <a:t>BCP</a:t>
            </a:r>
            <a:r>
              <a:rPr kumimoji="1" lang="ja-JP" altLang="en-US" sz="1200" dirty="0"/>
              <a:t>対応 等）は、活用電力および活用電力量に含めず、</a:t>
            </a:r>
            <a:endParaRPr kumimoji="1" lang="en-US" altLang="ja-JP" sz="1200" dirty="0"/>
          </a:p>
          <a:p>
            <a:r>
              <a:rPr kumimoji="1" lang="ja-JP" altLang="en-US" sz="1200" dirty="0"/>
              <a:t>　図や積算から明確に除外して表現すること。</a:t>
            </a:r>
            <a:endParaRPr kumimoji="1" lang="en-US" altLang="ja-JP" sz="1200" dirty="0"/>
          </a:p>
          <a:p>
            <a:r>
              <a:rPr kumimoji="1" lang="ja-JP" altLang="en-US" sz="1200" dirty="0"/>
              <a:t>・活用電力量については、想定可能と判断した用途における放電電力量のみを積算することとし、</a:t>
            </a:r>
            <a:endParaRPr kumimoji="1" lang="en-US" altLang="ja-JP" sz="1200" dirty="0"/>
          </a:p>
          <a:p>
            <a:r>
              <a:rPr kumimoji="1" lang="ja-JP" altLang="en-US" sz="1200" dirty="0"/>
              <a:t>　申請者が現時点での活用可否の判断や、電力量の想定が困難と判断した用途については、積算に含めることを必須とは　</a:t>
            </a:r>
            <a:endParaRPr kumimoji="1" lang="en-US" altLang="ja-JP" sz="1200" dirty="0"/>
          </a:p>
          <a:p>
            <a:r>
              <a:rPr kumimoji="1" lang="ja-JP" altLang="en-US" sz="1200" dirty="0"/>
              <a:t>　しない。</a:t>
            </a:r>
          </a:p>
        </p:txBody>
      </p:sp>
      <p:sp>
        <p:nvSpPr>
          <p:cNvPr id="29" name="正方形/長方形 28">
            <a:extLst>
              <a:ext uri="{FF2B5EF4-FFF2-40B4-BE49-F238E27FC236}">
                <a16:creationId xmlns:a16="http://schemas.microsoft.com/office/drawing/2014/main" id="{3A0DBC2E-1441-4100-9121-75C8E183F655}"/>
              </a:ext>
            </a:extLst>
          </p:cNvPr>
          <p:cNvSpPr/>
          <p:nvPr/>
        </p:nvSpPr>
        <p:spPr>
          <a:xfrm>
            <a:off x="4936278" y="4270767"/>
            <a:ext cx="2251249" cy="1660331"/>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②卸電力市場</a:t>
            </a:r>
            <a:endParaRPr kumimoji="1" lang="en-US" altLang="ja-JP" sz="1050" dirty="0">
              <a:solidFill>
                <a:schemeClr val="tx1"/>
              </a:solidFill>
            </a:endParaRPr>
          </a:p>
          <a:p>
            <a:pPr algn="ctr"/>
            <a:r>
              <a:rPr kumimoji="1" lang="en-US" altLang="ja-JP" sz="1050" dirty="0">
                <a:solidFill>
                  <a:schemeClr val="tx1"/>
                </a:solidFill>
              </a:rPr>
              <a:t>2,500MWh</a:t>
            </a:r>
          </a:p>
        </p:txBody>
      </p:sp>
      <p:cxnSp>
        <p:nvCxnSpPr>
          <p:cNvPr id="4" name="直線矢印コネクタ 3">
            <a:extLst>
              <a:ext uri="{FF2B5EF4-FFF2-40B4-BE49-F238E27FC236}">
                <a16:creationId xmlns:a16="http://schemas.microsoft.com/office/drawing/2014/main" id="{D3FEA35A-25F7-418F-806A-45BDC8461727}"/>
              </a:ext>
            </a:extLst>
          </p:cNvPr>
          <p:cNvCxnSpPr>
            <a:cxnSpLocks/>
          </p:cNvCxnSpPr>
          <p:nvPr/>
        </p:nvCxnSpPr>
        <p:spPr>
          <a:xfrm flipV="1">
            <a:off x="593565" y="4023463"/>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0974640-580B-4844-959B-D715A8DBA6A3}"/>
              </a:ext>
            </a:extLst>
          </p:cNvPr>
          <p:cNvSpPr txBox="1"/>
          <p:nvPr/>
        </p:nvSpPr>
        <p:spPr>
          <a:xfrm>
            <a:off x="1680269" y="6527642"/>
            <a:ext cx="595035" cy="215444"/>
          </a:xfrm>
          <a:prstGeom prst="rect">
            <a:avLst/>
          </a:prstGeom>
          <a:noFill/>
        </p:spPr>
        <p:txBody>
          <a:bodyPr wrap="none" rtlCol="0">
            <a:spAutoFit/>
          </a:bodyPr>
          <a:lstStyle/>
          <a:p>
            <a:r>
              <a:rPr kumimoji="1" lang="ja-JP" altLang="en-US" sz="800" dirty="0"/>
              <a:t>活用頻度</a:t>
            </a:r>
          </a:p>
        </p:txBody>
      </p:sp>
      <p:sp>
        <p:nvSpPr>
          <p:cNvPr id="6" name="正方形/長方形 5">
            <a:extLst>
              <a:ext uri="{FF2B5EF4-FFF2-40B4-BE49-F238E27FC236}">
                <a16:creationId xmlns:a16="http://schemas.microsoft.com/office/drawing/2014/main" id="{789E00E7-1756-4AEC-A7F8-3E9142A0333A}"/>
              </a:ext>
            </a:extLst>
          </p:cNvPr>
          <p:cNvSpPr/>
          <p:nvPr/>
        </p:nvSpPr>
        <p:spPr>
          <a:xfrm>
            <a:off x="646885" y="4125659"/>
            <a:ext cx="2453142" cy="1703344"/>
          </a:xfrm>
          <a:prstGeom prst="rect">
            <a:avLst/>
          </a:prstGeom>
          <a:solidFill>
            <a:schemeClr val="accent1">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r"/>
            <a:endParaRPr kumimoji="1" lang="ja-JP" altLang="en-US" dirty="0"/>
          </a:p>
        </p:txBody>
      </p:sp>
      <p:sp>
        <p:nvSpPr>
          <p:cNvPr id="7" name="正方形/長方形 6">
            <a:extLst>
              <a:ext uri="{FF2B5EF4-FFF2-40B4-BE49-F238E27FC236}">
                <a16:creationId xmlns:a16="http://schemas.microsoft.com/office/drawing/2014/main" id="{9F56EB5C-A51F-4037-BAB0-F8B3CD8986E9}"/>
              </a:ext>
            </a:extLst>
          </p:cNvPr>
          <p:cNvSpPr/>
          <p:nvPr/>
        </p:nvSpPr>
        <p:spPr>
          <a:xfrm>
            <a:off x="646885" y="5850980"/>
            <a:ext cx="2459631" cy="630337"/>
          </a:xfrm>
          <a:prstGeom prst="rect">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rtlCol="0" anchor="t"/>
          <a:lstStyle/>
          <a:p>
            <a:pPr algn="r"/>
            <a:endParaRPr kumimoji="1" lang="ja-JP" altLang="en-US" sz="1400" dirty="0"/>
          </a:p>
        </p:txBody>
      </p:sp>
      <p:sp>
        <p:nvSpPr>
          <p:cNvPr id="8" name="正方形/長方形 7">
            <a:extLst>
              <a:ext uri="{FF2B5EF4-FFF2-40B4-BE49-F238E27FC236}">
                <a16:creationId xmlns:a16="http://schemas.microsoft.com/office/drawing/2014/main" id="{E13FAF7B-012E-4EFE-B9EE-E90EA78F4684}"/>
              </a:ext>
            </a:extLst>
          </p:cNvPr>
          <p:cNvSpPr/>
          <p:nvPr/>
        </p:nvSpPr>
        <p:spPr>
          <a:xfrm>
            <a:off x="1904464" y="4188385"/>
            <a:ext cx="364176" cy="2262912"/>
          </a:xfrm>
          <a:prstGeom prst="rect">
            <a:avLst/>
          </a:prstGeom>
          <a:solidFill>
            <a:schemeClr val="accent2">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③需給調整市場</a:t>
            </a:r>
            <a:r>
              <a:rPr kumimoji="1" lang="en-US" altLang="ja-JP" sz="1000" dirty="0"/>
              <a:t>(</a:t>
            </a:r>
            <a:r>
              <a:rPr kumimoji="1" lang="ja-JP" altLang="en-US" sz="1000" dirty="0"/>
              <a:t>三次②</a:t>
            </a:r>
            <a:r>
              <a:rPr kumimoji="1" lang="en-US" altLang="ja-JP" sz="1000" dirty="0"/>
              <a:t>)</a:t>
            </a:r>
          </a:p>
          <a:p>
            <a:r>
              <a:rPr kumimoji="1" lang="ja-JP" altLang="en-US" sz="1000" dirty="0"/>
              <a:t>　１０００</a:t>
            </a:r>
            <a:r>
              <a:rPr kumimoji="1" lang="en-US" altLang="ja-JP" sz="1000" dirty="0"/>
              <a:t>kW</a:t>
            </a:r>
          </a:p>
        </p:txBody>
      </p:sp>
      <p:sp>
        <p:nvSpPr>
          <p:cNvPr id="10" name="正方形/長方形 9">
            <a:extLst>
              <a:ext uri="{FF2B5EF4-FFF2-40B4-BE49-F238E27FC236}">
                <a16:creationId xmlns:a16="http://schemas.microsoft.com/office/drawing/2014/main" id="{E968E8D1-911C-49A0-AEAB-05F07E5AD86A}"/>
              </a:ext>
            </a:extLst>
          </p:cNvPr>
          <p:cNvSpPr/>
          <p:nvPr/>
        </p:nvSpPr>
        <p:spPr>
          <a:xfrm>
            <a:off x="692490" y="4183297"/>
            <a:ext cx="1182539" cy="2268000"/>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200" dirty="0">
              <a:solidFill>
                <a:schemeClr val="tx1"/>
              </a:solidFill>
            </a:endParaRPr>
          </a:p>
        </p:txBody>
      </p:sp>
      <p:sp>
        <p:nvSpPr>
          <p:cNvPr id="13" name="正方形/長方形 12">
            <a:extLst>
              <a:ext uri="{FF2B5EF4-FFF2-40B4-BE49-F238E27FC236}">
                <a16:creationId xmlns:a16="http://schemas.microsoft.com/office/drawing/2014/main" id="{C7A1795A-5C4F-4824-B56D-BCC43767F38F}"/>
              </a:ext>
            </a:extLst>
          </p:cNvPr>
          <p:cNvSpPr/>
          <p:nvPr/>
        </p:nvSpPr>
        <p:spPr>
          <a:xfrm>
            <a:off x="1457141" y="4219969"/>
            <a:ext cx="364175" cy="2204203"/>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r>
              <a:rPr kumimoji="1" lang="ja-JP" altLang="en-US" sz="1000" dirty="0">
                <a:solidFill>
                  <a:schemeClr val="tx1"/>
                </a:solidFill>
              </a:rPr>
              <a:t> ⑤インバランス抑制　１０００</a:t>
            </a:r>
            <a:r>
              <a:rPr kumimoji="1" lang="en-US" altLang="ja-JP" sz="1000" dirty="0">
                <a:solidFill>
                  <a:schemeClr val="tx1"/>
                </a:solidFill>
              </a:rPr>
              <a:t>KW</a:t>
            </a:r>
          </a:p>
        </p:txBody>
      </p:sp>
      <p:sp>
        <p:nvSpPr>
          <p:cNvPr id="26" name="正方形/長方形 25">
            <a:extLst>
              <a:ext uri="{FF2B5EF4-FFF2-40B4-BE49-F238E27FC236}">
                <a16:creationId xmlns:a16="http://schemas.microsoft.com/office/drawing/2014/main" id="{D8D2E390-1ECA-4C3F-AA65-A0BEC755DDAD}"/>
              </a:ext>
            </a:extLst>
          </p:cNvPr>
          <p:cNvSpPr/>
          <p:nvPr/>
        </p:nvSpPr>
        <p:spPr>
          <a:xfrm>
            <a:off x="4937381" y="5977836"/>
            <a:ext cx="2250145" cy="513965"/>
          </a:xfrm>
          <a:prstGeom prst="rect">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000" dirty="0"/>
              <a:t>⑧デマンド抑制</a:t>
            </a:r>
            <a:endParaRPr kumimoji="1" lang="en-US" altLang="ja-JP" sz="1000" dirty="0"/>
          </a:p>
          <a:p>
            <a:pPr algn="ctr"/>
            <a:r>
              <a:rPr kumimoji="1" lang="en-US" altLang="ja-JP" sz="800" dirty="0">
                <a:solidFill>
                  <a:srgbClr val="FF0000"/>
                </a:solidFill>
              </a:rPr>
              <a:t>(</a:t>
            </a:r>
            <a:r>
              <a:rPr kumimoji="1" lang="ja-JP" altLang="en-US" sz="800" dirty="0">
                <a:solidFill>
                  <a:srgbClr val="FF0000"/>
                </a:solidFill>
              </a:rPr>
              <a:t>用途不適のため除外</a:t>
            </a:r>
            <a:r>
              <a:rPr kumimoji="1" lang="en-US" altLang="ja-JP" sz="800" dirty="0">
                <a:solidFill>
                  <a:srgbClr val="FF0000"/>
                </a:solidFill>
              </a:rPr>
              <a:t>)</a:t>
            </a:r>
            <a:endParaRPr kumimoji="1" lang="en-US" altLang="ja-JP" sz="1000" dirty="0">
              <a:solidFill>
                <a:srgbClr val="FF0000"/>
              </a:solidFill>
            </a:endParaRPr>
          </a:p>
          <a:p>
            <a:pPr algn="ctr"/>
            <a:r>
              <a:rPr kumimoji="1" lang="en-US" altLang="ja-JP" sz="1000" dirty="0"/>
              <a:t>3.5MWh</a:t>
            </a:r>
            <a:endParaRPr kumimoji="1" lang="ja-JP" altLang="en-US" sz="1000" dirty="0"/>
          </a:p>
        </p:txBody>
      </p:sp>
      <p:sp>
        <p:nvSpPr>
          <p:cNvPr id="61" name="テキスト ボックス 60">
            <a:extLst>
              <a:ext uri="{FF2B5EF4-FFF2-40B4-BE49-F238E27FC236}">
                <a16:creationId xmlns:a16="http://schemas.microsoft.com/office/drawing/2014/main" id="{9F825AA5-04F8-4E16-97AC-6E42CEDF58B5}"/>
              </a:ext>
            </a:extLst>
          </p:cNvPr>
          <p:cNvSpPr txBox="1"/>
          <p:nvPr/>
        </p:nvSpPr>
        <p:spPr>
          <a:xfrm>
            <a:off x="1031196" y="4233726"/>
            <a:ext cx="338554" cy="2304813"/>
          </a:xfrm>
          <a:prstGeom prst="rect">
            <a:avLst/>
          </a:prstGeom>
          <a:noFill/>
        </p:spPr>
        <p:txBody>
          <a:bodyPr vert="eaVert" wrap="square" rtlCol="0">
            <a:spAutoFit/>
          </a:bodyPr>
          <a:lstStyle/>
          <a:p>
            <a:r>
              <a:rPr kumimoji="1" lang="ja-JP" altLang="en-US" sz="1000" dirty="0"/>
              <a:t>②卸電力市場　１０００</a:t>
            </a:r>
            <a:r>
              <a:rPr kumimoji="1" lang="en-US" altLang="ja-JP" sz="1000" dirty="0"/>
              <a:t>kW</a:t>
            </a:r>
          </a:p>
        </p:txBody>
      </p:sp>
      <p:sp>
        <p:nvSpPr>
          <p:cNvPr id="62" name="テキスト ボックス 61">
            <a:extLst>
              <a:ext uri="{FF2B5EF4-FFF2-40B4-BE49-F238E27FC236}">
                <a16:creationId xmlns:a16="http://schemas.microsoft.com/office/drawing/2014/main" id="{B67906E9-ECBD-4528-924D-D539AC63BDBB}"/>
              </a:ext>
            </a:extLst>
          </p:cNvPr>
          <p:cNvSpPr txBox="1"/>
          <p:nvPr/>
        </p:nvSpPr>
        <p:spPr>
          <a:xfrm>
            <a:off x="256032" y="636850"/>
            <a:ext cx="601504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a:t>
            </a:r>
            <a:r>
              <a:rPr kumimoji="1" lang="ja-JP" altLang="en-US" sz="2000" b="1" dirty="0">
                <a:solidFill>
                  <a:sysClr val="windowText" lastClr="000000"/>
                </a:solidFill>
              </a:rPr>
              <a:t>補助対象設備の用途　</a:t>
            </a:r>
            <a:r>
              <a:rPr kumimoji="1" lang="en-US" altLang="ja-JP" sz="2000" b="1" dirty="0">
                <a:solidFill>
                  <a:sysClr val="windowText" lastClr="000000"/>
                </a:solidFill>
              </a:rPr>
              <a:t>A.</a:t>
            </a:r>
            <a:r>
              <a:rPr kumimoji="1" lang="ja-JP" altLang="en-US" sz="2000" b="1" dirty="0">
                <a:solidFill>
                  <a:sysClr val="windowText" lastClr="000000"/>
                </a:solidFill>
              </a:rPr>
              <a:t>概要（用途、関係図）</a:t>
            </a:r>
            <a:endParaRPr kumimoji="1" lang="en-US" altLang="ja-JP" sz="2000" b="1" dirty="0">
              <a:solidFill>
                <a:sysClr val="windowText" lastClr="000000"/>
              </a:solidFill>
            </a:endParaRPr>
          </a:p>
        </p:txBody>
      </p:sp>
      <p:cxnSp>
        <p:nvCxnSpPr>
          <p:cNvPr id="65" name="直線矢印コネクタ 64">
            <a:extLst>
              <a:ext uri="{FF2B5EF4-FFF2-40B4-BE49-F238E27FC236}">
                <a16:creationId xmlns:a16="http://schemas.microsoft.com/office/drawing/2014/main" id="{4847D560-3DDA-4E12-B5C5-5FC9D9908561}"/>
              </a:ext>
            </a:extLst>
          </p:cNvPr>
          <p:cNvCxnSpPr>
            <a:cxnSpLocks/>
          </p:cNvCxnSpPr>
          <p:nvPr/>
        </p:nvCxnSpPr>
        <p:spPr>
          <a:xfrm>
            <a:off x="578258" y="6538539"/>
            <a:ext cx="2928796"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E4850FCE-C466-495D-809D-6EDBA424E3E0}"/>
              </a:ext>
            </a:extLst>
          </p:cNvPr>
          <p:cNvSpPr/>
          <p:nvPr/>
        </p:nvSpPr>
        <p:spPr>
          <a:xfrm>
            <a:off x="2295342" y="4188385"/>
            <a:ext cx="364176" cy="2262912"/>
          </a:xfrm>
          <a:prstGeom prst="rect">
            <a:avLst/>
          </a:prstGeom>
          <a:solidFill>
            <a:schemeClr val="accent4">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④需給調整市場</a:t>
            </a:r>
            <a:r>
              <a:rPr kumimoji="1" lang="en-US" altLang="ja-JP" sz="1000" dirty="0"/>
              <a:t>(</a:t>
            </a:r>
            <a:r>
              <a:rPr kumimoji="1" lang="ja-JP" altLang="en-US" sz="1000" dirty="0"/>
              <a:t>一次</a:t>
            </a:r>
            <a:r>
              <a:rPr kumimoji="1" lang="en-US" altLang="ja-JP" sz="1000" dirty="0"/>
              <a:t>)</a:t>
            </a:r>
          </a:p>
          <a:p>
            <a:r>
              <a:rPr kumimoji="1" lang="ja-JP" altLang="en-US" sz="1000" dirty="0"/>
              <a:t>　１０００</a:t>
            </a:r>
            <a:r>
              <a:rPr kumimoji="1" lang="en-US" altLang="ja-JP" sz="1000" dirty="0"/>
              <a:t>kW</a:t>
            </a:r>
          </a:p>
        </p:txBody>
      </p:sp>
      <p:sp>
        <p:nvSpPr>
          <p:cNvPr id="70" name="正方形/長方形 69">
            <a:extLst>
              <a:ext uri="{FF2B5EF4-FFF2-40B4-BE49-F238E27FC236}">
                <a16:creationId xmlns:a16="http://schemas.microsoft.com/office/drawing/2014/main" id="{1A7A01FE-C5AF-433A-BD8D-6C98EEB004E6}"/>
              </a:ext>
            </a:extLst>
          </p:cNvPr>
          <p:cNvSpPr/>
          <p:nvPr/>
        </p:nvSpPr>
        <p:spPr>
          <a:xfrm>
            <a:off x="2686220" y="4188385"/>
            <a:ext cx="364176" cy="2262912"/>
          </a:xfrm>
          <a:prstGeom prst="rect">
            <a:avLst/>
          </a:prstGeom>
          <a:solidFill>
            <a:schemeClr val="accent3">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⑤ＬＦＢとしての活用</a:t>
            </a:r>
            <a:endParaRPr kumimoji="1" lang="en-US" altLang="ja-JP" sz="1000" dirty="0"/>
          </a:p>
          <a:p>
            <a:r>
              <a:rPr kumimoji="1" lang="ja-JP" altLang="en-US" sz="1000" dirty="0"/>
              <a:t>　１０００</a:t>
            </a:r>
            <a:r>
              <a:rPr kumimoji="1" lang="en-US" altLang="ja-JP" sz="1000" dirty="0"/>
              <a:t>kW</a:t>
            </a:r>
          </a:p>
        </p:txBody>
      </p:sp>
      <p:sp>
        <p:nvSpPr>
          <p:cNvPr id="71" name="テキスト ボックス 70">
            <a:extLst>
              <a:ext uri="{FF2B5EF4-FFF2-40B4-BE49-F238E27FC236}">
                <a16:creationId xmlns:a16="http://schemas.microsoft.com/office/drawing/2014/main" id="{51ADC6E3-C13F-4A43-B7C9-7842326100C9}"/>
              </a:ext>
            </a:extLst>
          </p:cNvPr>
          <p:cNvSpPr txBox="1"/>
          <p:nvPr/>
        </p:nvSpPr>
        <p:spPr>
          <a:xfrm rot="16200000">
            <a:off x="176159" y="5209574"/>
            <a:ext cx="595035" cy="215444"/>
          </a:xfrm>
          <a:prstGeom prst="rect">
            <a:avLst/>
          </a:prstGeom>
          <a:noFill/>
        </p:spPr>
        <p:txBody>
          <a:bodyPr wrap="none" rtlCol="0">
            <a:spAutoFit/>
          </a:bodyPr>
          <a:lstStyle/>
          <a:p>
            <a:r>
              <a:rPr kumimoji="1" lang="ja-JP" altLang="en-US" sz="800" dirty="0"/>
              <a:t>活用電力</a:t>
            </a:r>
          </a:p>
        </p:txBody>
      </p:sp>
      <p:sp>
        <p:nvSpPr>
          <p:cNvPr id="80" name="テキスト ボックス 79">
            <a:extLst>
              <a:ext uri="{FF2B5EF4-FFF2-40B4-BE49-F238E27FC236}">
                <a16:creationId xmlns:a16="http://schemas.microsoft.com/office/drawing/2014/main" id="{35723F52-100E-4DC2-B306-3F18A06B68C5}"/>
              </a:ext>
            </a:extLst>
          </p:cNvPr>
          <p:cNvSpPr txBox="1"/>
          <p:nvPr/>
        </p:nvSpPr>
        <p:spPr>
          <a:xfrm>
            <a:off x="3106888" y="5616375"/>
            <a:ext cx="1137429" cy="830997"/>
          </a:xfrm>
          <a:prstGeom prst="rect">
            <a:avLst/>
          </a:prstGeom>
          <a:noFill/>
        </p:spPr>
        <p:txBody>
          <a:bodyPr vert="horz" wrap="square" rtlCol="0">
            <a:spAutoFit/>
          </a:bodyPr>
          <a:lstStyle/>
          <a:p>
            <a:r>
              <a:rPr kumimoji="1" lang="ja-JP" altLang="en-US" sz="1000" dirty="0"/>
              <a:t>⑧デマンド</a:t>
            </a:r>
            <a:endParaRPr kumimoji="1" lang="en-US" altLang="ja-JP" sz="1000" dirty="0"/>
          </a:p>
          <a:p>
            <a:r>
              <a:rPr kumimoji="1" lang="ja-JP" altLang="en-US" sz="1000" dirty="0"/>
              <a:t>　抑制</a:t>
            </a:r>
            <a:endParaRPr kumimoji="1" lang="en-US" altLang="ja-JP" sz="1000" dirty="0"/>
          </a:p>
          <a:p>
            <a:r>
              <a:rPr kumimoji="1" lang="ja-JP" altLang="en-US" sz="1000" dirty="0">
                <a:solidFill>
                  <a:srgbClr val="FF0000"/>
                </a:solidFill>
              </a:rPr>
              <a:t>　</a:t>
            </a:r>
            <a:r>
              <a:rPr kumimoji="1" lang="en-US" altLang="ja-JP" sz="800" dirty="0">
                <a:solidFill>
                  <a:srgbClr val="FF0000"/>
                </a:solidFill>
              </a:rPr>
              <a:t>(</a:t>
            </a:r>
            <a:r>
              <a:rPr kumimoji="1" lang="ja-JP" altLang="en-US" sz="800" dirty="0">
                <a:solidFill>
                  <a:srgbClr val="FF0000"/>
                </a:solidFill>
              </a:rPr>
              <a:t>用途不適の</a:t>
            </a:r>
            <a:endParaRPr kumimoji="1" lang="en-US" altLang="ja-JP" sz="800" dirty="0">
              <a:solidFill>
                <a:srgbClr val="FF0000"/>
              </a:solidFill>
            </a:endParaRPr>
          </a:p>
          <a:p>
            <a:r>
              <a:rPr kumimoji="1" lang="ja-JP" altLang="en-US" sz="800" dirty="0">
                <a:solidFill>
                  <a:srgbClr val="FF0000"/>
                </a:solidFill>
              </a:rPr>
              <a:t>　ため除外</a:t>
            </a:r>
            <a:r>
              <a:rPr kumimoji="1" lang="en-US" altLang="ja-JP" sz="800" dirty="0">
                <a:solidFill>
                  <a:srgbClr val="FF0000"/>
                </a:solidFill>
              </a:rPr>
              <a:t>)</a:t>
            </a:r>
            <a:endParaRPr kumimoji="1" lang="en-US" altLang="ja-JP" sz="1000" dirty="0">
              <a:solidFill>
                <a:srgbClr val="FF0000"/>
              </a:solidFill>
            </a:endParaRPr>
          </a:p>
          <a:p>
            <a:r>
              <a:rPr kumimoji="1" lang="ja-JP" altLang="en-US" sz="1000" dirty="0"/>
              <a:t>　</a:t>
            </a:r>
            <a:r>
              <a:rPr kumimoji="1" lang="en-US" altLang="ja-JP" sz="1000" dirty="0"/>
              <a:t>200kW</a:t>
            </a:r>
          </a:p>
        </p:txBody>
      </p:sp>
      <p:sp>
        <p:nvSpPr>
          <p:cNvPr id="82" name="左中かっこ 81">
            <a:extLst>
              <a:ext uri="{FF2B5EF4-FFF2-40B4-BE49-F238E27FC236}">
                <a16:creationId xmlns:a16="http://schemas.microsoft.com/office/drawing/2014/main" id="{4738482B-93CF-439E-B717-A10CE46C8639}"/>
              </a:ext>
            </a:extLst>
          </p:cNvPr>
          <p:cNvSpPr/>
          <p:nvPr/>
        </p:nvSpPr>
        <p:spPr>
          <a:xfrm flipH="1">
            <a:off x="3140653" y="5859772"/>
            <a:ext cx="73962" cy="612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84" name="直線コネクタ 83">
            <a:extLst>
              <a:ext uri="{FF2B5EF4-FFF2-40B4-BE49-F238E27FC236}">
                <a16:creationId xmlns:a16="http://schemas.microsoft.com/office/drawing/2014/main" id="{DC2ADDC3-A463-4DEF-AC48-A11A9BAFCBAA}"/>
              </a:ext>
            </a:extLst>
          </p:cNvPr>
          <p:cNvCxnSpPr>
            <a:cxnSpLocks/>
          </p:cNvCxnSpPr>
          <p:nvPr/>
        </p:nvCxnSpPr>
        <p:spPr>
          <a:xfrm>
            <a:off x="3100027" y="4123052"/>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9EB4E26A-29C5-4E93-8DB3-15BF641DFF9B}"/>
              </a:ext>
            </a:extLst>
          </p:cNvPr>
          <p:cNvCxnSpPr>
            <a:cxnSpLocks/>
          </p:cNvCxnSpPr>
          <p:nvPr/>
        </p:nvCxnSpPr>
        <p:spPr>
          <a:xfrm>
            <a:off x="3100027" y="6481317"/>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6" name="左中かっこ 85">
            <a:extLst>
              <a:ext uri="{FF2B5EF4-FFF2-40B4-BE49-F238E27FC236}">
                <a16:creationId xmlns:a16="http://schemas.microsoft.com/office/drawing/2014/main" id="{EF906D52-4E9D-4458-A9FF-4B751761C4C7}"/>
              </a:ext>
            </a:extLst>
          </p:cNvPr>
          <p:cNvSpPr/>
          <p:nvPr/>
        </p:nvSpPr>
        <p:spPr>
          <a:xfrm flipH="1">
            <a:off x="3871167" y="4125462"/>
            <a:ext cx="104793" cy="2346310"/>
          </a:xfrm>
          <a:prstGeom prst="lef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113B84E4-379A-44E3-8AFB-D819538D688C}"/>
              </a:ext>
            </a:extLst>
          </p:cNvPr>
          <p:cNvSpPr txBox="1"/>
          <p:nvPr/>
        </p:nvSpPr>
        <p:spPr>
          <a:xfrm>
            <a:off x="3574749" y="5102130"/>
            <a:ext cx="697627"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1,000kW</a:t>
            </a:r>
            <a:endParaRPr kumimoji="1" lang="ja-JP" altLang="en-US" sz="1000" b="1" dirty="0">
              <a:solidFill>
                <a:srgbClr val="FF0000"/>
              </a:solidFill>
            </a:endParaRPr>
          </a:p>
        </p:txBody>
      </p:sp>
      <p:cxnSp>
        <p:nvCxnSpPr>
          <p:cNvPr id="88" name="直線矢印コネクタ 87">
            <a:extLst>
              <a:ext uri="{FF2B5EF4-FFF2-40B4-BE49-F238E27FC236}">
                <a16:creationId xmlns:a16="http://schemas.microsoft.com/office/drawing/2014/main" id="{CF0640D8-BF0C-469E-ADBB-467486D22B63}"/>
              </a:ext>
            </a:extLst>
          </p:cNvPr>
          <p:cNvCxnSpPr>
            <a:cxnSpLocks/>
          </p:cNvCxnSpPr>
          <p:nvPr/>
        </p:nvCxnSpPr>
        <p:spPr>
          <a:xfrm flipV="1">
            <a:off x="4885993" y="4032794"/>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AAFA62F8-3C92-4411-B464-0CD7112EDC2F}"/>
              </a:ext>
            </a:extLst>
          </p:cNvPr>
          <p:cNvCxnSpPr>
            <a:cxnSpLocks/>
          </p:cNvCxnSpPr>
          <p:nvPr/>
        </p:nvCxnSpPr>
        <p:spPr>
          <a:xfrm>
            <a:off x="4868975" y="6538539"/>
            <a:ext cx="2928796"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5A43C450-5DF5-414F-8D78-9004A5BAABBE}"/>
              </a:ext>
            </a:extLst>
          </p:cNvPr>
          <p:cNvSpPr txBox="1"/>
          <p:nvPr/>
        </p:nvSpPr>
        <p:spPr>
          <a:xfrm rot="16200000">
            <a:off x="4466876" y="5209574"/>
            <a:ext cx="595035" cy="215444"/>
          </a:xfrm>
          <a:prstGeom prst="rect">
            <a:avLst/>
          </a:prstGeom>
          <a:noFill/>
        </p:spPr>
        <p:txBody>
          <a:bodyPr wrap="none" rtlCol="0">
            <a:spAutoFit/>
          </a:bodyPr>
          <a:lstStyle/>
          <a:p>
            <a:r>
              <a:rPr kumimoji="1" lang="ja-JP" altLang="en-US" sz="800" dirty="0"/>
              <a:t>活用電力</a:t>
            </a:r>
          </a:p>
        </p:txBody>
      </p:sp>
      <p:sp>
        <p:nvSpPr>
          <p:cNvPr id="92" name="テキスト ボックス 91">
            <a:extLst>
              <a:ext uri="{FF2B5EF4-FFF2-40B4-BE49-F238E27FC236}">
                <a16:creationId xmlns:a16="http://schemas.microsoft.com/office/drawing/2014/main" id="{D1FEB5B2-2D3A-44D6-8982-2081D34E222F}"/>
              </a:ext>
            </a:extLst>
          </p:cNvPr>
          <p:cNvSpPr txBox="1"/>
          <p:nvPr/>
        </p:nvSpPr>
        <p:spPr>
          <a:xfrm>
            <a:off x="6138448" y="6538539"/>
            <a:ext cx="389850" cy="215444"/>
          </a:xfrm>
          <a:prstGeom prst="rect">
            <a:avLst/>
          </a:prstGeom>
          <a:noFill/>
        </p:spPr>
        <p:txBody>
          <a:bodyPr wrap="none" rtlCol="0">
            <a:spAutoFit/>
          </a:bodyPr>
          <a:lstStyle/>
          <a:p>
            <a:r>
              <a:rPr kumimoji="1" lang="ja-JP" altLang="en-US" sz="800" dirty="0"/>
              <a:t>時間</a:t>
            </a:r>
          </a:p>
        </p:txBody>
      </p:sp>
      <p:sp>
        <p:nvSpPr>
          <p:cNvPr id="94" name="正方形/長方形 93">
            <a:extLst>
              <a:ext uri="{FF2B5EF4-FFF2-40B4-BE49-F238E27FC236}">
                <a16:creationId xmlns:a16="http://schemas.microsoft.com/office/drawing/2014/main" id="{BFB39E3B-AC55-40AD-AF4D-63857B3B3C96}"/>
              </a:ext>
            </a:extLst>
          </p:cNvPr>
          <p:cNvSpPr/>
          <p:nvPr/>
        </p:nvSpPr>
        <p:spPr>
          <a:xfrm>
            <a:off x="4907230" y="4229023"/>
            <a:ext cx="2304000" cy="17280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E4352C1F-1874-4C2E-879C-A0F53FD4B21D}"/>
              </a:ext>
            </a:extLst>
          </p:cNvPr>
          <p:cNvSpPr txBox="1"/>
          <p:nvPr/>
        </p:nvSpPr>
        <p:spPr>
          <a:xfrm>
            <a:off x="7271464" y="4977331"/>
            <a:ext cx="808235"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2,500MWh</a:t>
            </a:r>
            <a:endParaRPr kumimoji="1" lang="ja-JP" altLang="en-US" sz="1000" b="1" dirty="0">
              <a:solidFill>
                <a:srgbClr val="FF0000"/>
              </a:solidFill>
            </a:endParaRPr>
          </a:p>
        </p:txBody>
      </p:sp>
      <p:sp>
        <p:nvSpPr>
          <p:cNvPr id="101" name="テキスト ボックス 100">
            <a:extLst>
              <a:ext uri="{FF2B5EF4-FFF2-40B4-BE49-F238E27FC236}">
                <a16:creationId xmlns:a16="http://schemas.microsoft.com/office/drawing/2014/main" id="{F4D256A7-13B8-40DB-84A5-6F7DDDE7010B}"/>
              </a:ext>
            </a:extLst>
          </p:cNvPr>
          <p:cNvSpPr txBox="1"/>
          <p:nvPr/>
        </p:nvSpPr>
        <p:spPr>
          <a:xfrm>
            <a:off x="5674658" y="3970113"/>
            <a:ext cx="3147015" cy="253916"/>
          </a:xfrm>
          <a:prstGeom prst="rect">
            <a:avLst/>
          </a:prstGeom>
          <a:noFill/>
        </p:spPr>
        <p:txBody>
          <a:bodyPr wrap="none" rtlCol="0">
            <a:spAutoFit/>
          </a:bodyPr>
          <a:lstStyle/>
          <a:p>
            <a:r>
              <a:rPr kumimoji="1" lang="en-US" altLang="ja-JP" sz="1050" dirty="0"/>
              <a:t>※</a:t>
            </a:r>
            <a:r>
              <a:rPr kumimoji="1" lang="ja-JP" altLang="en-US" sz="1050" dirty="0"/>
              <a:t>活用電力量は、想定可能な放電電力量のみ記載</a:t>
            </a:r>
          </a:p>
        </p:txBody>
      </p:sp>
      <p:sp>
        <p:nvSpPr>
          <p:cNvPr id="103" name="テキスト ボックス 102">
            <a:extLst>
              <a:ext uri="{FF2B5EF4-FFF2-40B4-BE49-F238E27FC236}">
                <a16:creationId xmlns:a16="http://schemas.microsoft.com/office/drawing/2014/main" id="{5CCD1C31-7A1F-4512-B585-E26B43A9C790}"/>
              </a:ext>
            </a:extLst>
          </p:cNvPr>
          <p:cNvSpPr txBox="1"/>
          <p:nvPr/>
        </p:nvSpPr>
        <p:spPr>
          <a:xfrm>
            <a:off x="359136" y="2589880"/>
            <a:ext cx="588623" cy="253916"/>
          </a:xfrm>
          <a:prstGeom prst="rect">
            <a:avLst/>
          </a:prstGeom>
          <a:solidFill>
            <a:schemeClr val="accent3">
              <a:lumMod val="20000"/>
              <a:lumOff val="80000"/>
            </a:schemeClr>
          </a:solidFill>
        </p:spPr>
        <p:txBody>
          <a:bodyPr wrap="none" rtlCol="0">
            <a:spAutoFit/>
          </a:bodyPr>
          <a:lstStyle/>
          <a:p>
            <a:r>
              <a:rPr kumimoji="1" lang="ja-JP" altLang="en-US" sz="1050" b="1" dirty="0"/>
              <a:t>記載例</a:t>
            </a:r>
            <a:endParaRPr kumimoji="1" lang="ja-JP" altLang="en-US" sz="1050" b="1" dirty="0">
              <a:solidFill>
                <a:srgbClr val="00B050"/>
              </a:solidFill>
            </a:endParaRPr>
          </a:p>
        </p:txBody>
      </p:sp>
      <p:sp>
        <p:nvSpPr>
          <p:cNvPr id="104" name="正方形/長方形 103">
            <a:extLst>
              <a:ext uri="{FF2B5EF4-FFF2-40B4-BE49-F238E27FC236}">
                <a16:creationId xmlns:a16="http://schemas.microsoft.com/office/drawing/2014/main" id="{2CDDCEBF-42DD-480E-B357-2D1023C946E4}"/>
              </a:ext>
            </a:extLst>
          </p:cNvPr>
          <p:cNvSpPr/>
          <p:nvPr/>
        </p:nvSpPr>
        <p:spPr>
          <a:xfrm>
            <a:off x="4972122" y="5391296"/>
            <a:ext cx="2179560" cy="507553"/>
          </a:xfrm>
          <a:prstGeom prst="rect">
            <a:avLst/>
          </a:prstGeom>
          <a:solidFill>
            <a:schemeClr val="accent1">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t>①容量市場</a:t>
            </a:r>
            <a:r>
              <a:rPr kumimoji="1" lang="en-US" altLang="ja-JP" sz="800" dirty="0">
                <a:solidFill>
                  <a:srgbClr val="FF0000"/>
                </a:solidFill>
              </a:rPr>
              <a:t>(</a:t>
            </a:r>
            <a:r>
              <a:rPr kumimoji="1" lang="ja-JP" altLang="en-US" sz="800" dirty="0">
                <a:solidFill>
                  <a:srgbClr val="FF0000"/>
                </a:solidFill>
              </a:rPr>
              <a:t>併用のため除外</a:t>
            </a:r>
            <a:r>
              <a:rPr kumimoji="1" lang="en-US" altLang="ja-JP" sz="800" dirty="0">
                <a:solidFill>
                  <a:srgbClr val="FF0000"/>
                </a:solidFill>
              </a:rPr>
              <a:t>)</a:t>
            </a:r>
            <a:endParaRPr kumimoji="1" lang="en-US" altLang="ja-JP" sz="1000" dirty="0">
              <a:solidFill>
                <a:srgbClr val="FF0000"/>
              </a:solidFill>
            </a:endParaRPr>
          </a:p>
          <a:p>
            <a:pPr algn="ctr"/>
            <a:r>
              <a:rPr kumimoji="1" lang="ja-JP" altLang="en-US" sz="1000" dirty="0"/>
              <a:t>　</a:t>
            </a:r>
            <a:r>
              <a:rPr kumimoji="1" lang="en-US" altLang="ja-JP" sz="1000" dirty="0"/>
              <a:t>11.5MWh</a:t>
            </a:r>
          </a:p>
        </p:txBody>
      </p:sp>
      <p:sp>
        <p:nvSpPr>
          <p:cNvPr id="105" name="左中かっこ 104">
            <a:extLst>
              <a:ext uri="{FF2B5EF4-FFF2-40B4-BE49-F238E27FC236}">
                <a16:creationId xmlns:a16="http://schemas.microsoft.com/office/drawing/2014/main" id="{7FA06905-8EFA-43D1-9DB5-62392B90BF85}"/>
              </a:ext>
            </a:extLst>
          </p:cNvPr>
          <p:cNvSpPr/>
          <p:nvPr/>
        </p:nvSpPr>
        <p:spPr>
          <a:xfrm flipH="1">
            <a:off x="3124989" y="4132597"/>
            <a:ext cx="89626" cy="169640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232F53A5-090C-40FF-9906-8DA05824647F}"/>
              </a:ext>
            </a:extLst>
          </p:cNvPr>
          <p:cNvSpPr txBox="1"/>
          <p:nvPr/>
        </p:nvSpPr>
        <p:spPr>
          <a:xfrm>
            <a:off x="3045825" y="4483760"/>
            <a:ext cx="945799" cy="646331"/>
          </a:xfrm>
          <a:prstGeom prst="rect">
            <a:avLst/>
          </a:prstGeom>
          <a:noFill/>
        </p:spPr>
        <p:txBody>
          <a:bodyPr wrap="square">
            <a:spAutoFit/>
          </a:bodyPr>
          <a:lstStyle/>
          <a:p>
            <a:pPr algn="ctr"/>
            <a:r>
              <a:rPr kumimoji="1" lang="ja-JP" altLang="en-US" sz="1000" dirty="0"/>
              <a:t>①容量市場</a:t>
            </a:r>
            <a:endParaRPr kumimoji="1" lang="en-US" altLang="ja-JP" sz="1000" dirty="0"/>
          </a:p>
          <a:p>
            <a:pPr algn="ctr"/>
            <a:r>
              <a:rPr kumimoji="1" lang="en-US" altLang="ja-JP" sz="800" dirty="0">
                <a:solidFill>
                  <a:srgbClr val="FF0000"/>
                </a:solidFill>
              </a:rPr>
              <a:t>(</a:t>
            </a:r>
            <a:r>
              <a:rPr kumimoji="1" lang="ja-JP" altLang="en-US" sz="800" dirty="0">
                <a:solidFill>
                  <a:srgbClr val="FF0000"/>
                </a:solidFill>
              </a:rPr>
              <a:t>併用のため</a:t>
            </a:r>
            <a:endParaRPr kumimoji="1" lang="en-US" altLang="ja-JP" sz="800" dirty="0">
              <a:solidFill>
                <a:srgbClr val="FF0000"/>
              </a:solidFill>
            </a:endParaRPr>
          </a:p>
          <a:p>
            <a:pPr algn="ctr"/>
            <a:r>
              <a:rPr kumimoji="1" lang="ja-JP" altLang="en-US" sz="800" dirty="0">
                <a:solidFill>
                  <a:srgbClr val="FF0000"/>
                </a:solidFill>
              </a:rPr>
              <a:t>除外</a:t>
            </a:r>
            <a:r>
              <a:rPr kumimoji="1" lang="en-US" altLang="ja-JP" sz="800" dirty="0">
                <a:solidFill>
                  <a:srgbClr val="FF0000"/>
                </a:solidFill>
              </a:rPr>
              <a:t>)</a:t>
            </a:r>
            <a:endParaRPr kumimoji="1" lang="en-US" altLang="ja-JP" sz="1000" dirty="0">
              <a:solidFill>
                <a:srgbClr val="FF0000"/>
              </a:solidFill>
            </a:endParaRPr>
          </a:p>
          <a:p>
            <a:pPr algn="ctr"/>
            <a:r>
              <a:rPr kumimoji="1" lang="ja-JP" altLang="en-US" sz="1000" dirty="0"/>
              <a:t>　</a:t>
            </a:r>
            <a:r>
              <a:rPr kumimoji="1" lang="en-US" altLang="ja-JP" sz="1000" dirty="0"/>
              <a:t>800kW</a:t>
            </a:r>
          </a:p>
        </p:txBody>
      </p:sp>
      <p:sp>
        <p:nvSpPr>
          <p:cNvPr id="110" name="テキスト ボックス 109">
            <a:extLst>
              <a:ext uri="{FF2B5EF4-FFF2-40B4-BE49-F238E27FC236}">
                <a16:creationId xmlns:a16="http://schemas.microsoft.com/office/drawing/2014/main" id="{6F1E4049-C0BD-456B-98AB-FC79954E3ECA}"/>
              </a:ext>
            </a:extLst>
          </p:cNvPr>
          <p:cNvSpPr txBox="1"/>
          <p:nvPr/>
        </p:nvSpPr>
        <p:spPr>
          <a:xfrm>
            <a:off x="5727639" y="-12412"/>
            <a:ext cx="3405655" cy="577081"/>
          </a:xfrm>
          <a:prstGeom prst="rect">
            <a:avLst/>
          </a:prstGeom>
          <a:noFill/>
          <a:ln>
            <a:solidFill>
              <a:srgbClr val="00B050"/>
            </a:solidFill>
          </a:ln>
        </p:spPr>
        <p:txBody>
          <a:bodyPr wrap="square" rtlCol="0">
            <a:spAutoFit/>
          </a:bodyPr>
          <a:lstStyle/>
          <a:p>
            <a:r>
              <a:rPr kumimoji="1" lang="ja-JP" altLang="en-US" sz="1050" dirty="0">
                <a:solidFill>
                  <a:srgbClr val="00B050"/>
                </a:solidFill>
              </a:rPr>
              <a:t>採点審査項目</a:t>
            </a:r>
            <a:endParaRPr kumimoji="1" lang="en-US" altLang="ja-JP" sz="1050" dirty="0">
              <a:solidFill>
                <a:srgbClr val="00B050"/>
              </a:solidFill>
            </a:endParaRPr>
          </a:p>
          <a:p>
            <a:r>
              <a:rPr kumimoji="1" lang="ja-JP" altLang="en-US" sz="1050" dirty="0">
                <a:solidFill>
                  <a:srgbClr val="00B050"/>
                </a:solidFill>
              </a:rPr>
              <a:t>　</a:t>
            </a:r>
            <a:r>
              <a:rPr kumimoji="1" lang="en-US" altLang="ja-JP" sz="1050" dirty="0">
                <a:solidFill>
                  <a:srgbClr val="00B050"/>
                </a:solidFill>
              </a:rPr>
              <a:t>2) -</a:t>
            </a:r>
            <a:r>
              <a:rPr kumimoji="1" lang="ja-JP" altLang="en-US" sz="1050" dirty="0">
                <a:solidFill>
                  <a:srgbClr val="00B050"/>
                </a:solidFill>
              </a:rPr>
              <a:t>①活用電力率、　　</a:t>
            </a:r>
            <a:r>
              <a:rPr kumimoji="1" lang="en-US" altLang="ja-JP" sz="1050" dirty="0">
                <a:solidFill>
                  <a:srgbClr val="00B050"/>
                </a:solidFill>
              </a:rPr>
              <a:t>2) -</a:t>
            </a:r>
            <a:r>
              <a:rPr kumimoji="1" lang="ja-JP" altLang="en-US" sz="1050" dirty="0">
                <a:solidFill>
                  <a:srgbClr val="00B050"/>
                </a:solidFill>
              </a:rPr>
              <a:t>②活用電力量率</a:t>
            </a:r>
            <a:r>
              <a:rPr kumimoji="1" lang="en-US" altLang="ja-JP" sz="1050" dirty="0">
                <a:solidFill>
                  <a:srgbClr val="00B050"/>
                </a:solidFill>
              </a:rPr>
              <a:t> </a:t>
            </a:r>
            <a:r>
              <a:rPr kumimoji="1" lang="ja-JP" altLang="en-US" sz="1050" dirty="0">
                <a:solidFill>
                  <a:srgbClr val="00B050"/>
                </a:solidFill>
              </a:rPr>
              <a:t>　</a:t>
            </a:r>
            <a:endParaRPr kumimoji="1" lang="en-US" altLang="ja-JP" sz="1050" dirty="0">
              <a:solidFill>
                <a:srgbClr val="00B050"/>
              </a:solidFill>
            </a:endParaRPr>
          </a:p>
          <a:p>
            <a:r>
              <a:rPr kumimoji="1" lang="ja-JP" altLang="en-US" sz="1050" dirty="0">
                <a:solidFill>
                  <a:srgbClr val="00B050"/>
                </a:solidFill>
              </a:rPr>
              <a:t>　</a:t>
            </a:r>
            <a:r>
              <a:rPr kumimoji="1" lang="en-US" altLang="ja-JP" sz="1050" dirty="0">
                <a:solidFill>
                  <a:srgbClr val="00B050"/>
                </a:solidFill>
              </a:rPr>
              <a:t>3)</a:t>
            </a:r>
            <a:r>
              <a:rPr kumimoji="1" lang="ja-JP" altLang="en-US" sz="1050" dirty="0">
                <a:solidFill>
                  <a:srgbClr val="00B050"/>
                </a:solidFill>
              </a:rPr>
              <a:t> </a:t>
            </a:r>
            <a:r>
              <a:rPr kumimoji="1" lang="en-US" altLang="ja-JP" sz="1050" dirty="0">
                <a:solidFill>
                  <a:srgbClr val="00B050"/>
                </a:solidFill>
              </a:rPr>
              <a:t>-</a:t>
            </a:r>
            <a:r>
              <a:rPr kumimoji="1" lang="ja-JP" altLang="en-US" sz="1050" dirty="0">
                <a:solidFill>
                  <a:srgbClr val="00B050"/>
                </a:solidFill>
              </a:rPr>
              <a:t>①ビジネスモデルの構造</a:t>
            </a:r>
            <a:endParaRPr kumimoji="1" lang="en-US" altLang="ja-JP" sz="1050" dirty="0">
              <a:solidFill>
                <a:srgbClr val="00B050"/>
              </a:solidFill>
            </a:endParaRPr>
          </a:p>
        </p:txBody>
      </p:sp>
      <p:sp>
        <p:nvSpPr>
          <p:cNvPr id="39" name="テキスト ボックス 38">
            <a:extLst>
              <a:ext uri="{FF2B5EF4-FFF2-40B4-BE49-F238E27FC236}">
                <a16:creationId xmlns:a16="http://schemas.microsoft.com/office/drawing/2014/main" id="{444F6C37-724E-4523-958B-41F09934D7FE}"/>
              </a:ext>
            </a:extLst>
          </p:cNvPr>
          <p:cNvSpPr txBox="1"/>
          <p:nvPr/>
        </p:nvSpPr>
        <p:spPr>
          <a:xfrm>
            <a:off x="6788446" y="574331"/>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97156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2246769"/>
          </a:xfrm>
          <a:prstGeom prst="rect">
            <a:avLst/>
          </a:prstGeom>
          <a:solidFill>
            <a:schemeClr val="accent3">
              <a:lumMod val="20000"/>
              <a:lumOff val="80000"/>
            </a:schemeClr>
          </a:solidFill>
        </p:spPr>
        <p:txBody>
          <a:bodyPr wrap="square" rtlCol="0">
            <a:spAutoFit/>
          </a:bodyPr>
          <a:lstStyle/>
          <a:p>
            <a:r>
              <a:rPr kumimoji="1" lang="ja-JP" altLang="en-US" sz="1400" dirty="0"/>
              <a:t>・前項で示した活用電力、活用電力量の算出根拠を記載</a:t>
            </a:r>
          </a:p>
          <a:p>
            <a:r>
              <a:rPr kumimoji="1" lang="ja-JP" altLang="en-US" sz="1400" dirty="0"/>
              <a:t>・ただし、再エネの普及拡大に資する用途であると判断できない用途（例：デマンド抑制、</a:t>
            </a:r>
            <a:r>
              <a:rPr kumimoji="1" lang="en-US" altLang="ja-JP" sz="1400" dirty="0"/>
              <a:t>BCP</a:t>
            </a:r>
            <a:r>
              <a:rPr kumimoji="1" lang="ja-JP" altLang="en-US" sz="1400" dirty="0"/>
              <a:t>対応 等）　</a:t>
            </a:r>
            <a:endParaRPr kumimoji="1" lang="en-US" altLang="ja-JP" sz="1400" dirty="0"/>
          </a:p>
          <a:p>
            <a:r>
              <a:rPr kumimoji="1" lang="ja-JP" altLang="en-US" sz="1400" dirty="0"/>
              <a:t>　で使用すると想定される電力量は、積算する電力量から明確に除外すること。</a:t>
            </a:r>
          </a:p>
          <a:p>
            <a:r>
              <a:rPr kumimoji="1" lang="ja-JP" altLang="en-US" sz="1400" dirty="0"/>
              <a:t>・活用電力量については、想定可能と判断した用途における電力量のみを積算することとし、申請者</a:t>
            </a:r>
            <a:endParaRPr kumimoji="1" lang="en-US" altLang="ja-JP" sz="1400" dirty="0"/>
          </a:p>
          <a:p>
            <a:r>
              <a:rPr kumimoji="1" lang="ja-JP" altLang="en-US" sz="1400" dirty="0"/>
              <a:t>　現時点での活用可否の判断や、電力量の想定が困難と判断した用途については、積算に含めることを</a:t>
            </a:r>
            <a:endParaRPr kumimoji="1" lang="en-US" altLang="ja-JP" sz="1400" dirty="0"/>
          </a:p>
          <a:p>
            <a:r>
              <a:rPr kumimoji="1" lang="ja-JP" altLang="en-US" sz="1400" dirty="0"/>
              <a:t>　必須とはしない。</a:t>
            </a:r>
          </a:p>
          <a:p>
            <a:r>
              <a:rPr kumimoji="1" lang="ja-JP" altLang="en-US" sz="1400" dirty="0">
                <a:solidFill>
                  <a:srgbClr val="FF0000"/>
                </a:solidFill>
              </a:rPr>
              <a:t>　</a:t>
            </a:r>
            <a:r>
              <a:rPr kumimoji="1" lang="en-US" altLang="ja-JP" sz="1400" dirty="0"/>
              <a:t>※</a:t>
            </a:r>
            <a:r>
              <a:rPr kumimoji="1" lang="ja-JP" altLang="en-US" sz="1400" dirty="0"/>
              <a:t>活用電力率、活用電力量率の計算においては、ロス（蓄電システム、</a:t>
            </a:r>
            <a:r>
              <a:rPr kumimoji="1" lang="en-US" altLang="ja-JP" sz="1400" dirty="0"/>
              <a:t>PCS</a:t>
            </a:r>
            <a:r>
              <a:rPr kumimoji="1" lang="ja-JP" altLang="en-US" sz="1400" dirty="0"/>
              <a:t>、その他構内ロス）と</a:t>
            </a:r>
            <a:endParaRPr kumimoji="1" lang="en-US" altLang="ja-JP" sz="1400" dirty="0"/>
          </a:p>
          <a:p>
            <a:r>
              <a:rPr kumimoji="1" lang="ja-JP" altLang="en-US" sz="1400" dirty="0"/>
              <a:t>　　稼働日数、劣化率を考慮して算出すること。</a:t>
            </a:r>
            <a:endParaRPr kumimoji="1" lang="en-US" altLang="ja-JP" sz="1400" dirty="0"/>
          </a:p>
          <a:p>
            <a:r>
              <a:rPr kumimoji="1" lang="ja-JP" altLang="en-US" sz="1400" dirty="0"/>
              <a:t>　　なお、ロス、稼働日数、劣化率は設備の稼働開始から</a:t>
            </a:r>
            <a:r>
              <a:rPr kumimoji="1" lang="en-US" altLang="ja-JP" sz="1400" dirty="0"/>
              <a:t>10</a:t>
            </a:r>
            <a:r>
              <a:rPr kumimoji="1" lang="ja-JP" altLang="en-US" sz="1400" dirty="0"/>
              <a:t>年分の想定を記載し、その</a:t>
            </a:r>
            <a:r>
              <a:rPr kumimoji="1" lang="ja-JP" altLang="en-US" sz="1400" u="sng" dirty="0"/>
              <a:t>平均値</a:t>
            </a:r>
            <a:r>
              <a:rPr kumimoji="1" lang="ja-JP" altLang="en-US" sz="1400" dirty="0"/>
              <a:t>を用いて　　　</a:t>
            </a:r>
            <a:endParaRPr kumimoji="1" lang="en-US" altLang="ja-JP" sz="1400" dirty="0"/>
          </a:p>
          <a:p>
            <a:r>
              <a:rPr kumimoji="1" lang="ja-JP" altLang="en-US" sz="1400" dirty="0"/>
              <a:t>　　活用電力率、活用電力量率を算出すること。　　</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6287088" cy="400110"/>
          </a:xfrm>
          <a:prstGeom prst="rect">
            <a:avLst/>
          </a:prstGeom>
          <a:noFill/>
        </p:spPr>
        <p:txBody>
          <a:bodyPr wrap="squar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B.</a:t>
            </a:r>
            <a:r>
              <a:rPr kumimoji="1" lang="ja-JP" altLang="en-US" sz="2000" b="1" dirty="0"/>
              <a:t>根拠（算出根拠 等）</a:t>
            </a:r>
          </a:p>
        </p:txBody>
      </p:sp>
      <p:sp>
        <p:nvSpPr>
          <p:cNvPr id="58" name="テキスト ボックス 57">
            <a:extLst>
              <a:ext uri="{FF2B5EF4-FFF2-40B4-BE49-F238E27FC236}">
                <a16:creationId xmlns:a16="http://schemas.microsoft.com/office/drawing/2014/main" id="{81C5913C-F6D0-465F-8C9A-3AA2C8E99B2C}"/>
              </a:ext>
            </a:extLst>
          </p:cNvPr>
          <p:cNvSpPr txBox="1"/>
          <p:nvPr/>
        </p:nvSpPr>
        <p:spPr>
          <a:xfrm>
            <a:off x="6898741" y="-9427"/>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8" name="テキスト ボックス 7">
            <a:extLst>
              <a:ext uri="{FF2B5EF4-FFF2-40B4-BE49-F238E27FC236}">
                <a16:creationId xmlns:a16="http://schemas.microsoft.com/office/drawing/2014/main" id="{FB079593-BB84-41B0-A1C5-CDE5167CB07A}"/>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
        <p:nvSpPr>
          <p:cNvPr id="2" name="テキスト ボックス 1">
            <a:extLst>
              <a:ext uri="{FF2B5EF4-FFF2-40B4-BE49-F238E27FC236}">
                <a16:creationId xmlns:a16="http://schemas.microsoft.com/office/drawing/2014/main" id="{681400F4-467C-3475-8F74-9A924143D95A}"/>
              </a:ext>
            </a:extLst>
          </p:cNvPr>
          <p:cNvSpPr txBox="1"/>
          <p:nvPr/>
        </p:nvSpPr>
        <p:spPr>
          <a:xfrm>
            <a:off x="307582" y="4095674"/>
            <a:ext cx="2204450" cy="253916"/>
          </a:xfrm>
          <a:prstGeom prst="rect">
            <a:avLst/>
          </a:prstGeom>
          <a:solidFill>
            <a:schemeClr val="accent3">
              <a:lumMod val="20000"/>
              <a:lumOff val="80000"/>
            </a:schemeClr>
          </a:solidFill>
        </p:spPr>
        <p:txBody>
          <a:bodyPr wrap="none" rtlCol="0">
            <a:spAutoFit/>
          </a:bodyPr>
          <a:lstStyle/>
          <a:p>
            <a:r>
              <a:rPr kumimoji="1" lang="ja-JP" altLang="en-US" sz="1050" b="1" dirty="0"/>
              <a:t>ロス、稼働日数、劣化率の記載例</a:t>
            </a:r>
            <a:endParaRPr kumimoji="1" lang="ja-JP" altLang="en-US" sz="1050" b="1" dirty="0">
              <a:solidFill>
                <a:srgbClr val="00B050"/>
              </a:solidFill>
            </a:endParaRPr>
          </a:p>
        </p:txBody>
      </p:sp>
      <p:graphicFrame>
        <p:nvGraphicFramePr>
          <p:cNvPr id="3" name="表 3">
            <a:extLst>
              <a:ext uri="{FF2B5EF4-FFF2-40B4-BE49-F238E27FC236}">
                <a16:creationId xmlns:a16="http://schemas.microsoft.com/office/drawing/2014/main" id="{3B47BFAD-5681-85B0-2DAD-830A604EA539}"/>
              </a:ext>
            </a:extLst>
          </p:cNvPr>
          <p:cNvGraphicFramePr>
            <a:graphicFrameLocks noGrp="1"/>
          </p:cNvGraphicFramePr>
          <p:nvPr>
            <p:extLst>
              <p:ext uri="{D42A27DB-BD31-4B8C-83A1-F6EECF244321}">
                <p14:modId xmlns:p14="http://schemas.microsoft.com/office/powerpoint/2010/main" val="371537499"/>
              </p:ext>
            </p:extLst>
          </p:nvPr>
        </p:nvGraphicFramePr>
        <p:xfrm>
          <a:off x="359135" y="4897493"/>
          <a:ext cx="8134504" cy="1483360"/>
        </p:xfrm>
        <a:graphic>
          <a:graphicData uri="http://schemas.openxmlformats.org/drawingml/2006/table">
            <a:tbl>
              <a:tblPr firstRow="1" bandRow="1">
                <a:tableStyleId>{5C22544A-7EE6-4342-B048-85BDC9FD1C3A}</a:tableStyleId>
              </a:tblPr>
              <a:tblGrid>
                <a:gridCol w="1170260">
                  <a:extLst>
                    <a:ext uri="{9D8B030D-6E8A-4147-A177-3AD203B41FA5}">
                      <a16:colId xmlns:a16="http://schemas.microsoft.com/office/drawing/2014/main" val="3464303569"/>
                    </a:ext>
                  </a:extLst>
                </a:gridCol>
                <a:gridCol w="606616">
                  <a:extLst>
                    <a:ext uri="{9D8B030D-6E8A-4147-A177-3AD203B41FA5}">
                      <a16:colId xmlns:a16="http://schemas.microsoft.com/office/drawing/2014/main" val="2137141902"/>
                    </a:ext>
                  </a:extLst>
                </a:gridCol>
                <a:gridCol w="606616">
                  <a:extLst>
                    <a:ext uri="{9D8B030D-6E8A-4147-A177-3AD203B41FA5}">
                      <a16:colId xmlns:a16="http://schemas.microsoft.com/office/drawing/2014/main" val="3855437054"/>
                    </a:ext>
                  </a:extLst>
                </a:gridCol>
                <a:gridCol w="606616">
                  <a:extLst>
                    <a:ext uri="{9D8B030D-6E8A-4147-A177-3AD203B41FA5}">
                      <a16:colId xmlns:a16="http://schemas.microsoft.com/office/drawing/2014/main" val="3065432351"/>
                    </a:ext>
                  </a:extLst>
                </a:gridCol>
                <a:gridCol w="606616">
                  <a:extLst>
                    <a:ext uri="{9D8B030D-6E8A-4147-A177-3AD203B41FA5}">
                      <a16:colId xmlns:a16="http://schemas.microsoft.com/office/drawing/2014/main" val="2880341855"/>
                    </a:ext>
                  </a:extLst>
                </a:gridCol>
                <a:gridCol w="606616">
                  <a:extLst>
                    <a:ext uri="{9D8B030D-6E8A-4147-A177-3AD203B41FA5}">
                      <a16:colId xmlns:a16="http://schemas.microsoft.com/office/drawing/2014/main" val="4020456307"/>
                    </a:ext>
                  </a:extLst>
                </a:gridCol>
                <a:gridCol w="606616">
                  <a:extLst>
                    <a:ext uri="{9D8B030D-6E8A-4147-A177-3AD203B41FA5}">
                      <a16:colId xmlns:a16="http://schemas.microsoft.com/office/drawing/2014/main" val="2473929730"/>
                    </a:ext>
                  </a:extLst>
                </a:gridCol>
                <a:gridCol w="606616">
                  <a:extLst>
                    <a:ext uri="{9D8B030D-6E8A-4147-A177-3AD203B41FA5}">
                      <a16:colId xmlns:a16="http://schemas.microsoft.com/office/drawing/2014/main" val="3169621017"/>
                    </a:ext>
                  </a:extLst>
                </a:gridCol>
                <a:gridCol w="606616">
                  <a:extLst>
                    <a:ext uri="{9D8B030D-6E8A-4147-A177-3AD203B41FA5}">
                      <a16:colId xmlns:a16="http://schemas.microsoft.com/office/drawing/2014/main" val="307113614"/>
                    </a:ext>
                  </a:extLst>
                </a:gridCol>
                <a:gridCol w="606616">
                  <a:extLst>
                    <a:ext uri="{9D8B030D-6E8A-4147-A177-3AD203B41FA5}">
                      <a16:colId xmlns:a16="http://schemas.microsoft.com/office/drawing/2014/main" val="2950535263"/>
                    </a:ext>
                  </a:extLst>
                </a:gridCol>
                <a:gridCol w="606616">
                  <a:extLst>
                    <a:ext uri="{9D8B030D-6E8A-4147-A177-3AD203B41FA5}">
                      <a16:colId xmlns:a16="http://schemas.microsoft.com/office/drawing/2014/main" val="1712611334"/>
                    </a:ext>
                  </a:extLst>
                </a:gridCol>
                <a:gridCol w="898084">
                  <a:extLst>
                    <a:ext uri="{9D8B030D-6E8A-4147-A177-3AD203B41FA5}">
                      <a16:colId xmlns:a16="http://schemas.microsoft.com/office/drawing/2014/main" val="4195035366"/>
                    </a:ext>
                  </a:extLst>
                </a:gridCol>
              </a:tblGrid>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1</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2</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3</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4</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5</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6</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7</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8</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9</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solidFill>
                            <a:schemeClr val="tx1"/>
                          </a:solidFill>
                          <a:latin typeface="+mn-ea"/>
                          <a:ea typeface="+mn-ea"/>
                        </a:rPr>
                        <a:t>10</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solidFill>
                            <a:schemeClr val="tx1"/>
                          </a:solidFill>
                          <a:latin typeface="+mn-ea"/>
                          <a:ea typeface="+mn-ea"/>
                        </a:rPr>
                        <a:t>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18690049"/>
                  </a:ext>
                </a:extLst>
              </a:tr>
              <a:tr h="370840">
                <a:tc>
                  <a:txBody>
                    <a:bodyPr/>
                    <a:lstStyle/>
                    <a:p>
                      <a:r>
                        <a:rPr kumimoji="1" lang="ja-JP" altLang="en-US" sz="1400" dirty="0">
                          <a:solidFill>
                            <a:schemeClr val="tx1"/>
                          </a:solidFill>
                        </a:rPr>
                        <a:t>ロス</a:t>
                      </a:r>
                      <a:r>
                        <a:rPr kumimoji="1" lang="en-US" altLang="ja-JP" sz="1400" dirty="0">
                          <a:solidFill>
                            <a:schemeClr val="tx1"/>
                          </a:solidFill>
                        </a:rPr>
                        <a:t>(kW)</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7396902"/>
                  </a:ext>
                </a:extLst>
              </a:tr>
              <a:tr h="370840">
                <a:tc>
                  <a:txBody>
                    <a:bodyPr/>
                    <a:lstStyle/>
                    <a:p>
                      <a:r>
                        <a:rPr kumimoji="1" lang="ja-JP" altLang="en-US" sz="1400" dirty="0">
                          <a:solidFill>
                            <a:schemeClr val="tx1"/>
                          </a:solidFill>
                        </a:rPr>
                        <a:t>稼働日</a:t>
                      </a:r>
                      <a:r>
                        <a:rPr kumimoji="1" lang="en-US" altLang="ja-JP" sz="1400" dirty="0">
                          <a:solidFill>
                            <a:schemeClr val="tx1"/>
                          </a:solidFill>
                        </a:rPr>
                        <a:t>(</a:t>
                      </a:r>
                      <a:r>
                        <a:rPr kumimoji="1" lang="ja-JP" altLang="en-US" sz="1400" dirty="0">
                          <a:solidFill>
                            <a:schemeClr val="tx1"/>
                          </a:solidFill>
                        </a:rPr>
                        <a:t>日</a:t>
                      </a:r>
                      <a:r>
                        <a:rPr kumimoji="1" lang="en-US" altLang="ja-JP" sz="140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1832800"/>
                  </a:ext>
                </a:extLst>
              </a:tr>
              <a:tr h="370840">
                <a:tc>
                  <a:txBody>
                    <a:bodyPr/>
                    <a:lstStyle/>
                    <a:p>
                      <a:r>
                        <a:rPr kumimoji="1" lang="ja-JP" altLang="en-US" sz="1400" dirty="0">
                          <a:solidFill>
                            <a:schemeClr val="tx1"/>
                          </a:solidFill>
                        </a:rPr>
                        <a:t>劣化率</a:t>
                      </a:r>
                      <a:r>
                        <a:rPr kumimoji="1" lang="en-US" altLang="ja-JP" sz="1400" dirty="0">
                          <a:solidFill>
                            <a:schemeClr val="tx1"/>
                          </a:solidFill>
                        </a:rPr>
                        <a:t>(</a:t>
                      </a:r>
                      <a:r>
                        <a:rPr kumimoji="1" lang="ja-JP" altLang="en-US" sz="1400" dirty="0">
                          <a:solidFill>
                            <a:schemeClr val="tx1"/>
                          </a:solidFill>
                        </a:rPr>
                        <a:t>％</a:t>
                      </a:r>
                      <a:r>
                        <a:rPr kumimoji="1" lang="en-US" altLang="ja-JP" sz="1400" dirty="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9779243"/>
                  </a:ext>
                </a:extLst>
              </a:tr>
            </a:tbl>
          </a:graphicData>
        </a:graphic>
      </p:graphicFrame>
      <p:sp>
        <p:nvSpPr>
          <p:cNvPr id="4" name="テキスト ボックス 3">
            <a:extLst>
              <a:ext uri="{FF2B5EF4-FFF2-40B4-BE49-F238E27FC236}">
                <a16:creationId xmlns:a16="http://schemas.microsoft.com/office/drawing/2014/main" id="{91493022-B36F-FF9B-ACC9-5B2CFD3A97B8}"/>
              </a:ext>
            </a:extLst>
          </p:cNvPr>
          <p:cNvSpPr txBox="1"/>
          <p:nvPr/>
        </p:nvSpPr>
        <p:spPr>
          <a:xfrm>
            <a:off x="823134" y="4862348"/>
            <a:ext cx="1173345" cy="261610"/>
          </a:xfrm>
          <a:prstGeom prst="rect">
            <a:avLst/>
          </a:prstGeom>
          <a:noFill/>
        </p:spPr>
        <p:txBody>
          <a:bodyPr wrap="square" rtlCol="0">
            <a:spAutoFit/>
          </a:bodyPr>
          <a:lstStyle/>
          <a:p>
            <a:r>
              <a:rPr lang="ja-JP" altLang="en-US" sz="1050" b="1" dirty="0"/>
              <a:t>経過年数</a:t>
            </a:r>
          </a:p>
        </p:txBody>
      </p:sp>
      <p:sp>
        <p:nvSpPr>
          <p:cNvPr id="5" name="正方形/長方形 4">
            <a:extLst>
              <a:ext uri="{FF2B5EF4-FFF2-40B4-BE49-F238E27FC236}">
                <a16:creationId xmlns:a16="http://schemas.microsoft.com/office/drawing/2014/main" id="{A30E92E9-49E9-B9C4-1465-E8364FA8E2BA}"/>
              </a:ext>
            </a:extLst>
          </p:cNvPr>
          <p:cNvSpPr/>
          <p:nvPr/>
        </p:nvSpPr>
        <p:spPr>
          <a:xfrm>
            <a:off x="7549870" y="4862348"/>
            <a:ext cx="1019596" cy="1603185"/>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solidFill>
                <a:schemeClr val="tx1"/>
              </a:solidFill>
            </a:endParaRPr>
          </a:p>
        </p:txBody>
      </p:sp>
      <p:sp>
        <p:nvSpPr>
          <p:cNvPr id="6" name="吹き出し: 四角形 5">
            <a:extLst>
              <a:ext uri="{FF2B5EF4-FFF2-40B4-BE49-F238E27FC236}">
                <a16:creationId xmlns:a16="http://schemas.microsoft.com/office/drawing/2014/main" id="{027E393E-6ECD-D181-52D4-83F947BA2A45}"/>
              </a:ext>
            </a:extLst>
          </p:cNvPr>
          <p:cNvSpPr/>
          <p:nvPr/>
        </p:nvSpPr>
        <p:spPr>
          <a:xfrm>
            <a:off x="5845213" y="4060259"/>
            <a:ext cx="1907878" cy="578661"/>
          </a:xfrm>
          <a:prstGeom prst="wedgeRectCallout">
            <a:avLst>
              <a:gd name="adj1" fmla="val 36320"/>
              <a:gd name="adj2" fmla="val 8487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活用電力率、活用電量率の算出には</a:t>
            </a:r>
            <a:r>
              <a:rPr kumimoji="1" lang="ja-JP" altLang="en-US" sz="1000" b="1" u="sng" dirty="0">
                <a:solidFill>
                  <a:srgbClr val="FF0000"/>
                </a:solidFill>
              </a:rPr>
              <a:t>平均値</a:t>
            </a:r>
            <a:r>
              <a:rPr kumimoji="1" lang="ja-JP" altLang="en-US" sz="1000" dirty="0">
                <a:solidFill>
                  <a:srgbClr val="FF0000"/>
                </a:solidFill>
              </a:rPr>
              <a:t>を用いること。</a:t>
            </a:r>
          </a:p>
        </p:txBody>
      </p:sp>
    </p:spTree>
    <p:extLst>
      <p:ext uri="{BB962C8B-B14F-4D97-AF65-F5344CB8AC3E}">
        <p14:creationId xmlns:p14="http://schemas.microsoft.com/office/powerpoint/2010/main" val="132376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954107"/>
          </a:xfrm>
          <a:prstGeom prst="rect">
            <a:avLst/>
          </a:prstGeom>
          <a:solidFill>
            <a:schemeClr val="accent3">
              <a:lumMod val="20000"/>
              <a:lumOff val="80000"/>
            </a:schemeClr>
          </a:solidFill>
        </p:spPr>
        <p:txBody>
          <a:bodyPr wrap="square" rtlCol="0">
            <a:spAutoFit/>
          </a:bodyPr>
          <a:lstStyle/>
          <a:p>
            <a:r>
              <a:rPr kumimoji="1" lang="ja-JP" altLang="en-US" sz="1400" dirty="0"/>
              <a:t>・設備の稼働開始から１０年程度におけるビジネスモデルの収支構造の概要を、構造図や収支表等を</a:t>
            </a:r>
            <a:endParaRPr kumimoji="1" lang="en-US" altLang="ja-JP" sz="1400" dirty="0"/>
          </a:p>
          <a:p>
            <a:r>
              <a:rPr kumimoji="1" lang="ja-JP" altLang="en-US" sz="1400" dirty="0"/>
              <a:t>　用いて記載。</a:t>
            </a:r>
          </a:p>
          <a:p>
            <a:r>
              <a:rPr kumimoji="1" lang="ja-JP" altLang="en-US" sz="1400" dirty="0"/>
              <a:t>・その他将来的なビジネス展開等、追加で検討している内容があれば記載。</a:t>
            </a:r>
          </a:p>
          <a:p>
            <a:r>
              <a:rPr kumimoji="1" lang="ja-JP" altLang="en-US" sz="1400" dirty="0"/>
              <a:t>　</a:t>
            </a:r>
            <a:r>
              <a:rPr kumimoji="1" lang="en-US" altLang="ja-JP" sz="1400" dirty="0"/>
              <a:t>※</a:t>
            </a:r>
            <a:r>
              <a:rPr kumimoji="1" lang="ja-JP" altLang="en-US" sz="1400" dirty="0"/>
              <a:t>充放電サイクル数、事業想定期間等も考慮し、ビジネスモデルを検討すること。</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55155"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A.</a:t>
            </a:r>
            <a:r>
              <a:rPr kumimoji="1" lang="ja-JP" altLang="en-US" sz="2000" b="1" dirty="0"/>
              <a:t>概要（構造図、収支表 等）</a:t>
            </a:r>
            <a:endParaRPr kumimoji="1" lang="en-US" altLang="ja-JP" sz="2000" b="1" dirty="0"/>
          </a:p>
        </p:txBody>
      </p:sp>
      <p:sp>
        <p:nvSpPr>
          <p:cNvPr id="6" name="テキスト ボックス 5">
            <a:extLst>
              <a:ext uri="{FF2B5EF4-FFF2-40B4-BE49-F238E27FC236}">
                <a16:creationId xmlns:a16="http://schemas.microsoft.com/office/drawing/2014/main" id="{A520FB7B-6760-43B5-B503-EB131A6A8299}"/>
              </a:ext>
            </a:extLst>
          </p:cNvPr>
          <p:cNvSpPr txBox="1"/>
          <p:nvPr/>
        </p:nvSpPr>
        <p:spPr>
          <a:xfrm>
            <a:off x="6898741" y="-5091"/>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E87F77A7-4C7E-4C52-A353-047760827A78}"/>
              </a:ext>
            </a:extLst>
          </p:cNvPr>
          <p:cNvSpPr txBox="1"/>
          <p:nvPr/>
        </p:nvSpPr>
        <p:spPr>
          <a:xfrm>
            <a:off x="6799152" y="453956"/>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906851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・前項で示したビジネスモデルの収支構造について、その算出根拠 等を記載。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6829114"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B.</a:t>
            </a:r>
            <a:r>
              <a:rPr kumimoji="1" lang="ja-JP" altLang="en-US" sz="2000" b="1" dirty="0"/>
              <a:t>根拠（算出根拠 等）</a:t>
            </a:r>
          </a:p>
        </p:txBody>
      </p:sp>
      <p:sp>
        <p:nvSpPr>
          <p:cNvPr id="7" name="テキスト ボックス 6">
            <a:extLst>
              <a:ext uri="{FF2B5EF4-FFF2-40B4-BE49-F238E27FC236}">
                <a16:creationId xmlns:a16="http://schemas.microsoft.com/office/drawing/2014/main" id="{F462D0A4-4EEA-4D16-805B-20A950D6D189}"/>
              </a:ext>
            </a:extLst>
          </p:cNvPr>
          <p:cNvSpPr txBox="1"/>
          <p:nvPr/>
        </p:nvSpPr>
        <p:spPr>
          <a:xfrm>
            <a:off x="6898741" y="-14518"/>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8" name="テキスト ボックス 7">
            <a:extLst>
              <a:ext uri="{FF2B5EF4-FFF2-40B4-BE49-F238E27FC236}">
                <a16:creationId xmlns:a16="http://schemas.microsoft.com/office/drawing/2014/main" id="{C4936C44-F5E0-4112-BFBB-54C42DC7D323}"/>
              </a:ext>
            </a:extLst>
          </p:cNvPr>
          <p:cNvSpPr txBox="1"/>
          <p:nvPr/>
        </p:nvSpPr>
        <p:spPr>
          <a:xfrm>
            <a:off x="6799152" y="435996"/>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11631960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4776</TotalTime>
  <Words>2423</Words>
  <Application>Microsoft Office PowerPoint</Application>
  <PresentationFormat>画面に合わせる (4:3)</PresentationFormat>
  <Paragraphs>358</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Noto Sans JP</vt:lpstr>
      <vt:lpstr>游ゴシック</vt:lpstr>
      <vt:lpstr>Arial</vt:lpstr>
      <vt:lpstr>Calibri</vt:lpstr>
      <vt:lpstr>Calibri Light</vt:lpstr>
      <vt:lpstr>Office テーマ</vt:lpstr>
      <vt:lpstr>令和４年度補正予算 系統用蓄電システム・水電解装置 導入支援事業  実施概要書</vt:lpstr>
      <vt:lpstr>１．事業概要</vt:lpstr>
      <vt:lpstr>２．システム構成図</vt:lpstr>
      <vt:lpstr>３．導入設備の主な仕様</vt:lpstr>
      <vt:lpstr>４．配置図、結線図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令和3年度補正 系統用蓄電池導入事業 事業概要書（案）</dc:title>
  <cp:revision>2</cp:revision>
  <cp:lastPrinted>2023-02-03T02:25:19Z</cp:lastPrinted>
  <dcterms:created xsi:type="dcterms:W3CDTF">2022-01-23T23:34:52Z</dcterms:created>
  <dcterms:modified xsi:type="dcterms:W3CDTF">2023-02-17T01:28:53Z</dcterms:modified>
</cp:coreProperties>
</file>