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412" r:id="rId3"/>
    <p:sldId id="414" r:id="rId4"/>
    <p:sldId id="415" r:id="rId5"/>
    <p:sldId id="455" r:id="rId6"/>
    <p:sldId id="416" r:id="rId7"/>
    <p:sldId id="417" r:id="rId8"/>
    <p:sldId id="418" r:id="rId9"/>
    <p:sldId id="420" r:id="rId10"/>
    <p:sldId id="419" r:id="rId11"/>
    <p:sldId id="422" r:id="rId12"/>
    <p:sldId id="454" r:id="rId13"/>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7A770D-BB7D-D986-A4C6-EAC2B368EA78}" name="中坂 健太郎" initials="中坂" userId="S::siipcd0013@officeSII.onmicrosoft.com::da463ea7-20bf-411d-88e1-a0cc5d90890c" providerId="AD"/>
  <p188:author id="{634D536E-BE61-0AA4-1412-AA7BFC3558C5}" name="渡部 亮" initials="渡部" userId="渡部 亮" providerId="None"/>
  <p188:author id="{3A23B3E9-3DE4-78E3-B2DC-DBC2D7E3CEC8}" name="田中 俊生" initials="田中" userId="田中 俊生"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yo Nakajima" initials="RN" lastIdx="2" clrIdx="0">
    <p:extLst>
      <p:ext uri="{19B8F6BF-5375-455C-9EA6-DF929625EA0E}">
        <p15:presenceInfo xmlns:p15="http://schemas.microsoft.com/office/powerpoint/2012/main" userId="Ryo Nakajima" providerId="None"/>
      </p:ext>
    </p:extLst>
  </p:cmAuthor>
  <p:cmAuthor id="2" name="siipcn0322" initials="s" lastIdx="2" clrIdx="1">
    <p:extLst>
      <p:ext uri="{19B8F6BF-5375-455C-9EA6-DF929625EA0E}">
        <p15:presenceInfo xmlns:p15="http://schemas.microsoft.com/office/powerpoint/2012/main" userId="S::siipcd0249@officeSII.onmicrosoft.com::921b5486-fe2e-47ea-b6ad-b31d9a034cf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5" autoAdjust="0"/>
    <p:restoredTop sz="94660"/>
  </p:normalViewPr>
  <p:slideViewPr>
    <p:cSldViewPr snapToGrid="0">
      <p:cViewPr varScale="1">
        <p:scale>
          <a:sx n="75" d="100"/>
          <a:sy n="75" d="100"/>
        </p:scale>
        <p:origin x="9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5417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84745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425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21" name="テキスト プレースホルダ 20"/>
          <p:cNvSpPr>
            <a:spLocks noGrp="1"/>
          </p:cNvSpPr>
          <p:nvPr>
            <p:ph type="body" sz="quarter" idx="14"/>
          </p:nvPr>
        </p:nvSpPr>
        <p:spPr>
          <a:xfrm>
            <a:off x="199710" y="1124744"/>
            <a:ext cx="9505950" cy="5327871"/>
          </a:xfrm>
          <a:prstGeom prst="rect">
            <a:avLst/>
          </a:prstGeo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400">
                <a:latin typeface="Meiryo UI" panose="020B0604030504040204" pitchFamily="50" charset="-128"/>
                <a:ea typeface="Meiryo UI" panose="020B0604030504040204" pitchFamily="50" charset="-128"/>
                <a:cs typeface="Meiryo UI" panose="020B0604030504040204" pitchFamily="50" charset="-128"/>
              </a:defRPr>
            </a:lvl3pPr>
            <a:lvl4pPr>
              <a:defRPr sz="12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471" y="188550"/>
            <a:ext cx="9505055" cy="360050"/>
          </a:xfrm>
        </p:spPr>
        <p:txBody>
          <a:bodyPr>
            <a:normAutofit/>
          </a:bodyPr>
          <a:lstStyle>
            <a:lvl1pPr>
              <a:defRPr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b="1">
                <a:latin typeface="Meiryo UI" panose="020B0604030504040204" pitchFamily="50" charset="-128"/>
                <a:ea typeface="Meiryo UI" panose="020B0604030504040204" pitchFamily="50" charset="-128"/>
                <a:cs typeface="Meiryo UI" panose="020B0604030504040204"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
        <p:nvSpPr>
          <p:cNvPr id="8" name="正方形/長方形 7"/>
          <p:cNvSpPr/>
          <p:nvPr userDrawn="1"/>
        </p:nvSpPr>
        <p:spPr>
          <a:xfrm>
            <a:off x="3404659" y="6611779"/>
            <a:ext cx="5742384" cy="246221"/>
          </a:xfrm>
          <a:prstGeom prst="rect">
            <a:avLst/>
          </a:prstGeom>
        </p:spPr>
        <p:txBody>
          <a:bodyPr wrap="square">
            <a:spAutoFit/>
          </a:bodyPr>
          <a:lstStyle/>
          <a:p>
            <a:pPr algn="r">
              <a:defRPr sz="1800" b="0" i="0" u="none" strike="noStrike" kern="0" cap="none" spc="0" baseline="0">
                <a:solidFill>
                  <a:srgbClr val="000000"/>
                </a:solidFill>
                <a:uFillTx/>
              </a:defRPr>
            </a:pPr>
            <a:r>
              <a:rPr lang="en-US" altLang="ja-JP" sz="1000" dirty="0">
                <a:solidFill>
                  <a:srgbClr val="7F7F7F"/>
                </a:solidFill>
                <a:cs typeface="Arial" panose="020B0604020202020204" pitchFamily="34" charset="0"/>
              </a:rPr>
              <a:t>This material is confidential and the property of Sustainable open Innovation Initiative.</a:t>
            </a:r>
            <a:endParaRPr lang="en-US" altLang="ja-JP" sz="1000" dirty="0">
              <a:solidFill>
                <a:srgbClr val="000000"/>
              </a:solidFill>
              <a:cs typeface="Arial" panose="020B0604020202020204" pitchFamily="34" charset="0"/>
            </a:endParaRPr>
          </a:p>
        </p:txBody>
      </p:sp>
    </p:spTree>
    <p:extLst>
      <p:ext uri="{BB962C8B-B14F-4D97-AF65-F5344CB8AC3E}">
        <p14:creationId xmlns:p14="http://schemas.microsoft.com/office/powerpoint/2010/main" val="217496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373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64997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9540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21980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15284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27720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7101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7932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760637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9F1AB952-6315-468A-BF09-FAFB070104F8}"/>
              </a:ext>
            </a:extLst>
          </p:cNvPr>
          <p:cNvSpPr>
            <a:spLocks noGrp="1"/>
          </p:cNvSpPr>
          <p:nvPr/>
        </p:nvSpPr>
        <p:spPr>
          <a:xfrm>
            <a:off x="773659" y="801192"/>
            <a:ext cx="8483552" cy="29957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dirty="0">
                <a:latin typeface="Meiryo UI" panose="020B0604030504040204" pitchFamily="50" charset="-128"/>
                <a:ea typeface="Meiryo UI" panose="020B0604030504040204" pitchFamily="50" charset="-128"/>
              </a:rPr>
              <a:t>令和</a:t>
            </a:r>
            <a:r>
              <a:rPr lang="en-US" altLang="ja-JP" sz="2400" dirty="0">
                <a:latin typeface="Meiryo UI" panose="020B0604030504040204" pitchFamily="50" charset="-128"/>
                <a:ea typeface="Meiryo UI" panose="020B0604030504040204" pitchFamily="50" charset="-128"/>
              </a:rPr>
              <a:t>5</a:t>
            </a:r>
            <a:r>
              <a:rPr lang="ja-JP" altLang="en-US" sz="2400" dirty="0">
                <a:latin typeface="Meiryo UI" panose="020B0604030504040204" pitchFamily="50" charset="-128"/>
                <a:ea typeface="Meiryo UI" panose="020B0604030504040204" pitchFamily="50" charset="-128"/>
              </a:rPr>
              <a:t>年度</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分散型エネルギーリソースの更なる活用実証事業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ja-JP" altLang="en-US" sz="2400" dirty="0">
                <a:latin typeface="Meiryo UI" panose="020B0604030504040204" pitchFamily="50" charset="-128"/>
                <a:ea typeface="Meiryo UI" panose="020B0604030504040204" pitchFamily="50" charset="-128"/>
              </a:rPr>
              <a:t>基盤整備事業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ja-JP" altLang="en-US" sz="2400" dirty="0">
                <a:latin typeface="Meiryo UI" panose="020B0604030504040204" pitchFamily="50" charset="-128"/>
                <a:ea typeface="Meiryo UI" panose="020B0604030504040204" pitchFamily="50" charset="-128"/>
              </a:rPr>
              <a:t>事業概要説明資料　</a:t>
            </a:r>
            <a:endParaRPr lang="en-US" altLang="ja-JP" sz="2400" dirty="0">
              <a:latin typeface="Meiryo UI" panose="020B0604030504040204" pitchFamily="50" charset="-128"/>
              <a:ea typeface="Meiryo UI" panose="020B0604030504040204" pitchFamily="50" charset="-128"/>
            </a:endParaRPr>
          </a:p>
          <a:p>
            <a:pPr algn="ctr">
              <a:lnSpc>
                <a:spcPct val="100000"/>
              </a:lnSpc>
            </a:pP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申請者名を表記してください</a:t>
            </a:r>
            <a:r>
              <a:rPr lang="en-US" altLang="ja-JP" sz="2400" dirty="0">
                <a:latin typeface="Meiryo UI" panose="020B0604030504040204" pitchFamily="50" charset="-128"/>
                <a:ea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endParaRPr>
          </a:p>
        </p:txBody>
      </p:sp>
      <p:sp>
        <p:nvSpPr>
          <p:cNvPr id="7" name="テキスト ボックス 5">
            <a:extLst>
              <a:ext uri="{FF2B5EF4-FFF2-40B4-BE49-F238E27FC236}">
                <a16:creationId xmlns:a16="http://schemas.microsoft.com/office/drawing/2014/main" id="{1F076F13-1FD6-4401-974C-1CC55512AAC9}"/>
              </a:ext>
            </a:extLst>
          </p:cNvPr>
          <p:cNvSpPr txBox="1"/>
          <p:nvPr/>
        </p:nvSpPr>
        <p:spPr>
          <a:xfrm>
            <a:off x="473141" y="4678835"/>
            <a:ext cx="8959718" cy="15465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作成における注意事項</a:t>
            </a:r>
            <a:r>
              <a:rPr lang="en-US" altLang="ja-JP" sz="1350" dirty="0">
                <a:latin typeface="Meiryo UI" panose="020B0604030504040204" pitchFamily="50" charset="-128"/>
                <a:ea typeface="Meiryo UI" panose="020B0604030504040204" pitchFamily="50" charset="-128"/>
              </a:rPr>
              <a:t>】</a:t>
            </a:r>
          </a:p>
          <a:p>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・こちらのフォーマットを用いて作成してください。（デザイン、レイアウトの変更は可、各ページタイトル欄のレイアウトは変更不可）</a:t>
            </a:r>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・ページが不足する場合は、適宜追加してください。</a:t>
            </a:r>
            <a:endParaRPr lang="en-US" altLang="ja-JP" sz="1350" dirty="0">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・事業概要説明は本資料で完結させてください。別紙参照などは認められません。</a:t>
            </a:r>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・資料作成時は、表記されている注意事項の枠を削除してください。</a:t>
            </a:r>
            <a:endParaRPr lang="en-US" altLang="ja-JP" sz="1350" dirty="0">
              <a:latin typeface="Meiryo UI" panose="020B0604030504040204" pitchFamily="50" charset="-128"/>
              <a:ea typeface="Meiryo UI" panose="020B0604030504040204" pitchFamily="50" charset="-128"/>
            </a:endParaRPr>
          </a:p>
          <a:p>
            <a:endParaRPr lang="en-US" altLang="ja-JP" sz="13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7656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事業実施にあたっての課題と、その解決案等を具体的に記載</a:t>
            </a:r>
            <a:endParaRPr lang="en-US" altLang="ja-JP" dirty="0"/>
          </a:p>
          <a:p>
            <a:r>
              <a:rPr lang="ja-JP" altLang="en-US" dirty="0"/>
              <a:t>昨年度からの継続事業者は、昨年度成果報告会における外部審査委員からのコメントに対し取組状況を記載</a:t>
            </a:r>
          </a:p>
          <a:p>
            <a:endParaRPr lang="en-US" altLang="ja-JP" dirty="0"/>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（７）事業実施の課題と解決案等</a:t>
            </a:r>
          </a:p>
        </p:txBody>
      </p:sp>
      <p:sp>
        <p:nvSpPr>
          <p:cNvPr id="5" name="正方形/長方形 4">
            <a:extLst>
              <a:ext uri="{FF2B5EF4-FFF2-40B4-BE49-F238E27FC236}">
                <a16:creationId xmlns:a16="http://schemas.microsoft.com/office/drawing/2014/main" id="{10920B9C-5924-2F68-C5F6-BE95D4F801F2}"/>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627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４</a:t>
            </a:r>
            <a:r>
              <a:rPr kumimoji="1" lang="en-US" altLang="ja-JP" dirty="0"/>
              <a:t>.</a:t>
            </a:r>
            <a:r>
              <a:rPr kumimoji="1" lang="ja-JP" altLang="en-US" dirty="0"/>
              <a:t>将来性</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実証内容が、他の実証事業者（</a:t>
            </a:r>
            <a:r>
              <a:rPr lang="en-US" altLang="ja-JP" dirty="0"/>
              <a:t>AC</a:t>
            </a:r>
            <a:r>
              <a:rPr lang="ja-JP" altLang="en-US" dirty="0"/>
              <a:t>等）の各電力市場でのビジネス実施に繋げるものになっているか等</a:t>
            </a:r>
            <a:endParaRPr lang="en-US" altLang="ja-JP" dirty="0"/>
          </a:p>
        </p:txBody>
      </p:sp>
      <p:sp>
        <p:nvSpPr>
          <p:cNvPr id="5" name="正方形/長方形 4">
            <a:extLst>
              <a:ext uri="{FF2B5EF4-FFF2-40B4-BE49-F238E27FC236}">
                <a16:creationId xmlns:a16="http://schemas.microsoft.com/office/drawing/2014/main" id="{3FE89BDF-ED6D-4BAD-831C-0BA1E1AB8F09}"/>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実施計画　</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2695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５</a:t>
            </a:r>
            <a:r>
              <a:rPr kumimoji="1" lang="en-US" altLang="ja-JP" dirty="0"/>
              <a:t>.</a:t>
            </a:r>
            <a:r>
              <a:rPr kumimoji="1" lang="ja-JP" altLang="en-US" dirty="0"/>
              <a:t>社会的意義</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得られる成果が、安定かつ効率的な電力システムの構築などに資するものである等、</a:t>
            </a:r>
            <a:endParaRPr lang="en-US" altLang="ja-JP" dirty="0"/>
          </a:p>
          <a:p>
            <a:pPr marL="0" indent="0">
              <a:buNone/>
            </a:pPr>
            <a:r>
              <a:rPr lang="ja-JP" altLang="en-US" dirty="0"/>
              <a:t>　実証内容の社会的な意義を記載</a:t>
            </a:r>
            <a:endParaRPr kumimoji="1" lang="ja-JP" altLang="en-US" dirty="0"/>
          </a:p>
        </p:txBody>
      </p:sp>
      <p:sp>
        <p:nvSpPr>
          <p:cNvPr id="5" name="正方形/長方形 4">
            <a:extLst>
              <a:ext uri="{FF2B5EF4-FFF2-40B4-BE49-F238E27FC236}">
                <a16:creationId xmlns:a16="http://schemas.microsoft.com/office/drawing/2014/main" id="{346E75C3-5EEC-09A4-829E-C1B96450A571}"/>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7485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en-US" altLang="ja-JP" dirty="0"/>
              <a:t>1.</a:t>
            </a:r>
            <a:r>
              <a:rPr lang="en-US" altLang="ja-JP" dirty="0"/>
              <a:t> R5</a:t>
            </a:r>
            <a:r>
              <a:rPr lang="ja-JP" altLang="en-US" dirty="0"/>
              <a:t>年度</a:t>
            </a:r>
            <a:r>
              <a:rPr kumimoji="1" lang="ja-JP" altLang="en-US" dirty="0"/>
              <a:t>基盤整備事業（</a:t>
            </a:r>
            <a:r>
              <a:rPr kumimoji="1" lang="en-US" altLang="ja-JP" dirty="0"/>
              <a:t>A</a:t>
            </a:r>
            <a:r>
              <a:rPr kumimoji="1" lang="ja-JP" altLang="en-US" dirty="0"/>
              <a:t>事業）概要</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事業名称（プロジェクト名）</a:t>
            </a:r>
          </a:p>
        </p:txBody>
      </p:sp>
      <p:sp>
        <p:nvSpPr>
          <p:cNvPr id="6" name="テキスト プレースホルダー 1"/>
          <p:cNvSpPr>
            <a:spLocks noGrp="1"/>
          </p:cNvSpPr>
          <p:nvPr>
            <p:ph type="body" sz="quarter" idx="14"/>
          </p:nvPr>
        </p:nvSpPr>
        <p:spPr>
          <a:xfrm>
            <a:off x="199710" y="1124744"/>
            <a:ext cx="9505950" cy="5327871"/>
          </a:xfrm>
        </p:spPr>
        <p:txBody>
          <a:bodyPr/>
          <a:lstStyle/>
          <a:p>
            <a:r>
              <a:rPr kumimoji="1" lang="ja-JP" altLang="en-US" dirty="0"/>
              <a:t>申請者名</a:t>
            </a:r>
            <a:endParaRPr kumimoji="1" lang="en-US" altLang="ja-JP" dirty="0"/>
          </a:p>
          <a:p>
            <a:r>
              <a:rPr lang="ja-JP" altLang="en-US" dirty="0"/>
              <a:t>事業の目的</a:t>
            </a:r>
            <a:endParaRPr lang="en-US" altLang="ja-JP" dirty="0"/>
          </a:p>
          <a:p>
            <a:r>
              <a:rPr kumimoji="1" lang="ja-JP" altLang="en-US" dirty="0"/>
              <a:t>事業概要</a:t>
            </a:r>
            <a:endParaRPr kumimoji="1" lang="en-US" altLang="ja-JP" dirty="0"/>
          </a:p>
          <a:p>
            <a:pPr marL="0" indent="0">
              <a:buNone/>
            </a:pPr>
            <a:r>
              <a:rPr lang="ja-JP" altLang="en-US" dirty="0"/>
              <a:t>に関して記載</a:t>
            </a:r>
            <a:endParaRPr kumimoji="1" lang="ja-JP" altLang="en-US" dirty="0"/>
          </a:p>
        </p:txBody>
      </p:sp>
      <p:sp>
        <p:nvSpPr>
          <p:cNvPr id="5" name="正方形/長方形 4">
            <a:extLst>
              <a:ext uri="{FF2B5EF4-FFF2-40B4-BE49-F238E27FC236}">
                <a16:creationId xmlns:a16="http://schemas.microsoft.com/office/drawing/2014/main" id="{2DD74DAF-C138-2036-73D4-E8416918A1CD}"/>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306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実施体制図、</a:t>
            </a:r>
            <a:r>
              <a:rPr kumimoji="1" lang="en-US" altLang="ja-JP" dirty="0"/>
              <a:t>A</a:t>
            </a:r>
            <a:r>
              <a:rPr kumimoji="1" lang="ja-JP" altLang="en-US" dirty="0"/>
              <a:t>事業者と</a:t>
            </a:r>
            <a:r>
              <a:rPr lang="en-US" altLang="ja-JP" dirty="0"/>
              <a:t>AC</a:t>
            </a:r>
            <a:r>
              <a:rPr kumimoji="1" lang="ja-JP" altLang="en-US" dirty="0"/>
              <a:t>事業者（</a:t>
            </a:r>
            <a:r>
              <a:rPr kumimoji="1" lang="en-US" altLang="ja-JP" dirty="0"/>
              <a:t>B</a:t>
            </a:r>
            <a:r>
              <a:rPr kumimoji="1" lang="ja-JP" altLang="en-US" dirty="0"/>
              <a:t>事業者）との役割を明確に記載。</a:t>
            </a:r>
          </a:p>
        </p:txBody>
      </p:sp>
      <p:sp>
        <p:nvSpPr>
          <p:cNvPr id="3" name="タイトル 2"/>
          <p:cNvSpPr>
            <a:spLocks noGrp="1"/>
          </p:cNvSpPr>
          <p:nvPr>
            <p:ph type="title"/>
          </p:nvPr>
        </p:nvSpPr>
        <p:spPr/>
        <p:txBody>
          <a:bodyPr/>
          <a:lstStyle/>
          <a:p>
            <a:r>
              <a:rPr kumimoji="1" lang="en-US" altLang="ja-JP" dirty="0"/>
              <a:t>2.</a:t>
            </a:r>
            <a:r>
              <a:rPr kumimoji="1" lang="ja-JP" altLang="en-US" dirty="0"/>
              <a:t>実施体制</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事業の実施体制</a:t>
            </a:r>
          </a:p>
        </p:txBody>
      </p:sp>
      <p:sp>
        <p:nvSpPr>
          <p:cNvPr id="6" name="正方形/長方形 5">
            <a:extLst>
              <a:ext uri="{FF2B5EF4-FFF2-40B4-BE49-F238E27FC236}">
                <a16:creationId xmlns:a16="http://schemas.microsoft.com/office/drawing/2014/main" id="{EBC84FD4-8434-D857-20A0-7F8A102FBEC1}"/>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849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pPr>
              <a:spcBef>
                <a:spcPts val="0"/>
              </a:spcBef>
            </a:pPr>
            <a:r>
              <a:rPr kumimoji="1" lang="ja-JP" altLang="en-US" dirty="0"/>
              <a:t>共通実証（供給力実証、調整力実証）について</a:t>
            </a:r>
            <a:endParaRPr kumimoji="1" lang="en-US" altLang="ja-JP" dirty="0"/>
          </a:p>
          <a:p>
            <a:pPr marL="0" indent="0">
              <a:spcBef>
                <a:spcPts val="0"/>
              </a:spcBef>
              <a:buNone/>
            </a:pPr>
            <a:r>
              <a:rPr lang="ja-JP" altLang="en-US" dirty="0"/>
              <a:t>　　特に、昨年度、実施済の市場価格上げ</a:t>
            </a:r>
            <a:r>
              <a:rPr lang="en-US" altLang="ja-JP" dirty="0"/>
              <a:t>/</a:t>
            </a:r>
            <a:r>
              <a:rPr lang="ja-JP" altLang="en-US" dirty="0"/>
              <a:t>下げ</a:t>
            </a:r>
            <a:r>
              <a:rPr lang="en-US" altLang="ja-JP" dirty="0"/>
              <a:t>DR</a:t>
            </a:r>
            <a:r>
              <a:rPr lang="ja-JP" altLang="en-US" dirty="0"/>
              <a:t>、三次調整力①、②は、課題が明確になっており、その対策が</a:t>
            </a:r>
          </a:p>
          <a:p>
            <a:pPr marL="0" indent="0">
              <a:spcBef>
                <a:spcPts val="0"/>
              </a:spcBef>
              <a:buNone/>
            </a:pPr>
            <a:r>
              <a:rPr lang="ja-JP" altLang="en-US" dirty="0"/>
              <a:t>　　入っていること</a:t>
            </a:r>
          </a:p>
          <a:p>
            <a:pPr marL="0" indent="0">
              <a:spcBef>
                <a:spcPts val="0"/>
              </a:spcBef>
              <a:buNone/>
            </a:pPr>
            <a:r>
              <a:rPr lang="ja-JP" altLang="en-US" dirty="0"/>
              <a:t>　　本年度実施される一次調整力、二次調整力①、②は、実施内容が明確に表示出来ること</a:t>
            </a:r>
          </a:p>
          <a:p>
            <a:r>
              <a:rPr lang="en-US" altLang="ja-JP" sz="1600" kern="100" dirty="0">
                <a:latin typeface="Meiryo UI" panose="020B0604030504040204" pitchFamily="50" charset="-128"/>
                <a:ea typeface="Meiryo UI" panose="020B0604030504040204" pitchFamily="50" charset="-128"/>
                <a:cs typeface="Times New Roman"/>
              </a:rPr>
              <a:t>B</a:t>
            </a:r>
            <a:r>
              <a:rPr lang="ja-JP" altLang="en-US" sz="1600" kern="100" dirty="0">
                <a:latin typeface="Meiryo UI" panose="020B0604030504040204" pitchFamily="50" charset="-128"/>
                <a:ea typeface="Meiryo UI" panose="020B0604030504040204" pitchFamily="50" charset="-128"/>
                <a:cs typeface="Times New Roman"/>
              </a:rPr>
              <a:t>事業者以外の事業者に対しても、調整力実証・供給力実証と同等の訓練環境を提供する場合は、</a:t>
            </a:r>
            <a:r>
              <a:rPr lang="ja-JP" altLang="en-US" b="0" i="0" dirty="0">
                <a:effectLst/>
                <a:latin typeface="Roboto" panose="02000000000000000000" pitchFamily="2" charset="0"/>
              </a:rPr>
              <a:t>訓練用のシステムの運用についての検討し記載すること</a:t>
            </a:r>
            <a:endParaRPr kumimoji="1" lang="en-US" altLang="ja-JP" strike="dblStrike" dirty="0"/>
          </a:p>
        </p:txBody>
      </p:sp>
      <p:sp>
        <p:nvSpPr>
          <p:cNvPr id="3" name="タイトル 2"/>
          <p:cNvSpPr>
            <a:spLocks noGrp="1"/>
          </p:cNvSpPr>
          <p:nvPr>
            <p:ph type="title"/>
          </p:nvPr>
        </p:nvSpPr>
        <p:spPr>
          <a:xfrm>
            <a:off x="200471" y="197017"/>
            <a:ext cx="9505055" cy="360050"/>
          </a:xfrm>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（１）実証メニュー</a:t>
            </a:r>
          </a:p>
        </p:txBody>
      </p:sp>
      <p:sp>
        <p:nvSpPr>
          <p:cNvPr id="5" name="正方形/長方形 4">
            <a:extLst>
              <a:ext uri="{FF2B5EF4-FFF2-40B4-BE49-F238E27FC236}">
                <a16:creationId xmlns:a16="http://schemas.microsoft.com/office/drawing/2014/main" id="{2E0AD83E-DBD4-2FF7-43A0-A3EC632E4A63}"/>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177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xfrm>
            <a:off x="225105" y="1070043"/>
            <a:ext cx="9505950" cy="5327871"/>
          </a:xfrm>
        </p:spPr>
        <p:txBody>
          <a:bodyPr/>
          <a:lstStyle/>
          <a:p>
            <a:r>
              <a:rPr kumimoji="1" lang="ja-JP" altLang="en-US" dirty="0"/>
              <a:t>共通実証の評価内容、方法について、明確である事。</a:t>
            </a:r>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（２）共通実証の評価内容</a:t>
            </a:r>
            <a:endParaRPr kumimoji="1" lang="ja-JP" altLang="en-US" strike="sngStrike" dirty="0"/>
          </a:p>
        </p:txBody>
      </p:sp>
      <p:sp>
        <p:nvSpPr>
          <p:cNvPr id="5" name="正方形/長方形 4">
            <a:extLst>
              <a:ext uri="{FF2B5EF4-FFF2-40B4-BE49-F238E27FC236}">
                <a16:creationId xmlns:a16="http://schemas.microsoft.com/office/drawing/2014/main" id="{7CB1FA3C-4403-BFB0-0C62-1BF336E71F18}"/>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06297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en-US" altLang="ja-JP" dirty="0"/>
              <a:t>A</a:t>
            </a:r>
            <a:r>
              <a:rPr kumimoji="1" lang="ja-JP" altLang="en-US" dirty="0"/>
              <a:t>事業者、</a:t>
            </a:r>
            <a:r>
              <a:rPr kumimoji="1" lang="en-US" altLang="ja-JP" dirty="0"/>
              <a:t>AC</a:t>
            </a:r>
            <a:r>
              <a:rPr kumimoji="1" lang="ja-JP" altLang="en-US" dirty="0"/>
              <a:t>事業者間のシステム接続構成が明確かつ実効性があるか記載する事。</a:t>
            </a:r>
            <a:endParaRPr kumimoji="1" lang="en-US" altLang="ja-JP" dirty="0"/>
          </a:p>
          <a:p>
            <a:r>
              <a:rPr lang="ja-JP" altLang="en-US" dirty="0"/>
              <a:t>本番運用を想定したシステム構成、機能になっているか。</a:t>
            </a:r>
            <a:endParaRPr kumimoji="1" lang="ja-JP" altLang="en-US" dirty="0"/>
          </a:p>
          <a:p>
            <a:endParaRPr kumimoji="1" lang="ja-JP" altLang="en-US"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（３）システム全体構成</a:t>
            </a:r>
          </a:p>
        </p:txBody>
      </p:sp>
      <p:sp>
        <p:nvSpPr>
          <p:cNvPr id="5" name="正方形/長方形 4">
            <a:extLst>
              <a:ext uri="{FF2B5EF4-FFF2-40B4-BE49-F238E27FC236}">
                <a16:creationId xmlns:a16="http://schemas.microsoft.com/office/drawing/2014/main" id="{725139B2-A7BA-5F3C-DF79-6F6E4F749EE5}"/>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2636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xfrm>
            <a:off x="201311" y="1124744"/>
            <a:ext cx="9505950" cy="5327871"/>
          </a:xfrm>
        </p:spPr>
        <p:txBody>
          <a:bodyPr/>
          <a:lstStyle/>
          <a:p>
            <a:r>
              <a:rPr lang="ja-JP" altLang="en-US" b="0" i="0" dirty="0">
                <a:solidFill>
                  <a:srgbClr val="202124"/>
                </a:solidFill>
                <a:effectLst/>
                <a:latin typeface="Roboto" panose="02000000000000000000" pitchFamily="2" charset="0"/>
              </a:rPr>
              <a:t>対象とする実証毎に、</a:t>
            </a:r>
            <a:r>
              <a:rPr lang="en-US" altLang="ja-JP" b="0" i="0" dirty="0">
                <a:solidFill>
                  <a:srgbClr val="202124"/>
                </a:solidFill>
                <a:effectLst/>
                <a:latin typeface="Roboto" panose="02000000000000000000" pitchFamily="2" charset="0"/>
              </a:rPr>
              <a:t>A</a:t>
            </a:r>
            <a:r>
              <a:rPr lang="ja-JP" altLang="en-US" b="0" i="0" dirty="0">
                <a:solidFill>
                  <a:srgbClr val="202124"/>
                </a:solidFill>
                <a:effectLst/>
                <a:latin typeface="Roboto" panose="02000000000000000000" pitchFamily="2" charset="0"/>
              </a:rPr>
              <a:t>事業者と</a:t>
            </a:r>
            <a:r>
              <a:rPr lang="en-US" altLang="ja-JP" b="0" i="0" dirty="0">
                <a:solidFill>
                  <a:srgbClr val="202124"/>
                </a:solidFill>
                <a:effectLst/>
                <a:latin typeface="Roboto" panose="02000000000000000000" pitchFamily="2" charset="0"/>
              </a:rPr>
              <a:t>AC</a:t>
            </a:r>
            <a:r>
              <a:rPr lang="ja-JP" altLang="en-US" b="0" i="0" dirty="0">
                <a:solidFill>
                  <a:srgbClr val="202124"/>
                </a:solidFill>
                <a:effectLst/>
                <a:latin typeface="Roboto" panose="02000000000000000000" pitchFamily="2" charset="0"/>
              </a:rPr>
              <a:t>事業者間の通信方式および通信規格（プロトコル等）が明確であること</a:t>
            </a:r>
            <a:r>
              <a:rPr kumimoji="1" lang="ja-JP" altLang="en-US" dirty="0"/>
              <a:t>。</a:t>
            </a: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（４）通信方式と通信規格</a:t>
            </a:r>
            <a:endParaRPr kumimoji="1" lang="ja-JP" altLang="en-US" strike="sngStrike" dirty="0"/>
          </a:p>
        </p:txBody>
      </p:sp>
      <p:sp>
        <p:nvSpPr>
          <p:cNvPr id="5" name="正方形/長方形 4">
            <a:extLst>
              <a:ext uri="{FF2B5EF4-FFF2-40B4-BE49-F238E27FC236}">
                <a16:creationId xmlns:a16="http://schemas.microsoft.com/office/drawing/2014/main" id="{0A47675E-DA0F-9029-6A7F-1F5E89A62A0C}"/>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5227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en-US" altLang="ja-JP" dirty="0"/>
              <a:t>ERAB</a:t>
            </a:r>
            <a:r>
              <a:rPr lang="ja-JP" altLang="en-US" dirty="0"/>
              <a:t>サイバーセキュリティガイドライン</a:t>
            </a:r>
            <a:r>
              <a:rPr lang="en-US" altLang="ja-JP" dirty="0"/>
              <a:t>Ver2.0</a:t>
            </a:r>
            <a:r>
              <a:rPr lang="ja-JP" altLang="en-US" dirty="0"/>
              <a:t>に従い、サイバーセキュリティ対策の構築状況と、今後の運用体制の構築に向けた検討方針・計画を記載</a:t>
            </a:r>
            <a:endParaRPr lang="en-US" altLang="ja-JP" dirty="0"/>
          </a:p>
          <a:p>
            <a:r>
              <a:rPr lang="ja-JP" altLang="en-US" dirty="0"/>
              <a:t>Ａ事業者としての、</a:t>
            </a:r>
            <a:r>
              <a:rPr lang="en-US" altLang="ja-JP" dirty="0"/>
              <a:t>(</a:t>
            </a:r>
            <a:r>
              <a:rPr lang="en-US" altLang="ja-JP" dirty="0" err="1"/>
              <a:t>i</a:t>
            </a:r>
            <a:r>
              <a:rPr lang="en-US" altLang="ja-JP" dirty="0"/>
              <a:t>)</a:t>
            </a:r>
            <a:r>
              <a:rPr lang="ja-JP" altLang="en-US" dirty="0"/>
              <a:t>抑止、</a:t>
            </a:r>
            <a:r>
              <a:rPr lang="en-US" altLang="ja-JP" dirty="0"/>
              <a:t>(ii)</a:t>
            </a:r>
            <a:r>
              <a:rPr lang="ja-JP" altLang="en-US" dirty="0"/>
              <a:t>内部防御</a:t>
            </a:r>
            <a:r>
              <a:rPr lang="en-US" altLang="ja-JP" dirty="0"/>
              <a:t>/</a:t>
            </a:r>
            <a:r>
              <a:rPr lang="ja-JP" altLang="en-US" dirty="0"/>
              <a:t>情報保護、</a:t>
            </a:r>
            <a:r>
              <a:rPr lang="en-US" altLang="ja-JP" dirty="0"/>
              <a:t>(iii)</a:t>
            </a:r>
            <a:r>
              <a:rPr lang="ja-JP" altLang="en-US" dirty="0"/>
              <a:t>侵入・攻撃検知、</a:t>
            </a:r>
            <a:r>
              <a:rPr lang="en-US" altLang="ja-JP" dirty="0"/>
              <a:t>(</a:t>
            </a:r>
            <a:r>
              <a:rPr lang="en-US" altLang="ja-JP" dirty="0" err="1"/>
              <a:t>iV</a:t>
            </a:r>
            <a:r>
              <a:rPr lang="en-US" altLang="ja-JP" dirty="0"/>
              <a:t>)</a:t>
            </a:r>
            <a:r>
              <a:rPr lang="ja-JP" altLang="en-US" dirty="0"/>
              <a:t>被害把握</a:t>
            </a:r>
            <a:r>
              <a:rPr lang="en-US" altLang="ja-JP" dirty="0"/>
              <a:t>/</a:t>
            </a:r>
            <a:r>
              <a:rPr lang="ja-JP" altLang="en-US" dirty="0"/>
              <a:t>事業継続の各フェーズの対策を記載</a:t>
            </a:r>
            <a:endParaRPr lang="en-US" altLang="ja-JP" dirty="0"/>
          </a:p>
          <a:p>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a:xfrm>
            <a:off x="199710" y="548600"/>
            <a:ext cx="9505950" cy="359445"/>
          </a:xfrm>
        </p:spPr>
        <p:txBody>
          <a:bodyPr>
            <a:normAutofit lnSpcReduction="10000"/>
          </a:bodyPr>
          <a:lstStyle/>
          <a:p>
            <a:r>
              <a:rPr kumimoji="1" lang="ja-JP" altLang="en-US" dirty="0"/>
              <a:t>（５）サイバーセキュリティ対策</a:t>
            </a:r>
          </a:p>
        </p:txBody>
      </p:sp>
      <p:sp>
        <p:nvSpPr>
          <p:cNvPr id="5" name="正方形/長方形 4">
            <a:extLst>
              <a:ext uri="{FF2B5EF4-FFF2-40B4-BE49-F238E27FC236}">
                <a16:creationId xmlns:a16="http://schemas.microsoft.com/office/drawing/2014/main" id="{B2B746C0-6DFB-E8FB-23C6-332B0D0664F6}"/>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86892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（６）補助事業スケジュール（</a:t>
            </a:r>
            <a:r>
              <a:rPr kumimoji="1" lang="en-US" altLang="ja-JP" dirty="0"/>
              <a:t>R5</a:t>
            </a:r>
            <a:r>
              <a:rPr kumimoji="1" lang="ja-JP" altLang="en-US" dirty="0"/>
              <a:t>年度）</a:t>
            </a:r>
          </a:p>
        </p:txBody>
      </p:sp>
      <p:sp>
        <p:nvSpPr>
          <p:cNvPr id="5" name="テキスト プレースホルダー 4"/>
          <p:cNvSpPr>
            <a:spLocks noGrp="1"/>
          </p:cNvSpPr>
          <p:nvPr>
            <p:ph type="body" sz="quarter" idx="14"/>
          </p:nvPr>
        </p:nvSpPr>
        <p:spPr/>
        <p:txBody>
          <a:bodyPr/>
          <a:lstStyle/>
          <a:p>
            <a:r>
              <a:rPr lang="ja-JP" altLang="en-US" dirty="0"/>
              <a:t>システム開発、共通実証</a:t>
            </a:r>
            <a:r>
              <a:rPr kumimoji="1" lang="ja-JP" altLang="en-US" dirty="0"/>
              <a:t>、</a:t>
            </a:r>
            <a:r>
              <a:rPr lang="ja-JP" altLang="en-US" dirty="0"/>
              <a:t>分析支援、評価等の実施時期を記載</a:t>
            </a:r>
            <a:endParaRPr kumimoji="1" lang="ja-JP" altLang="en-US" dirty="0"/>
          </a:p>
        </p:txBody>
      </p:sp>
      <p:sp>
        <p:nvSpPr>
          <p:cNvPr id="6" name="正方形/長方形 5">
            <a:extLst>
              <a:ext uri="{FF2B5EF4-FFF2-40B4-BE49-F238E27FC236}">
                <a16:creationId xmlns:a16="http://schemas.microsoft.com/office/drawing/2014/main" id="{EDFD82C2-C28E-31BF-6440-C5ADD0BEA9E8}"/>
              </a:ext>
            </a:extLst>
          </p:cNvPr>
          <p:cNvSpPr/>
          <p:nvPr/>
        </p:nvSpPr>
        <p:spPr bwMode="auto">
          <a:xfrm>
            <a:off x="8124495" y="15766"/>
            <a:ext cx="1765739" cy="94222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44877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TotalTime>
  <Words>1070</Words>
  <Application>Microsoft Office PowerPoint</Application>
  <PresentationFormat>A4 210 x 297 mm</PresentationFormat>
  <Paragraphs>142</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HGP創英角ｺﾞｼｯｸUB</vt:lpstr>
      <vt:lpstr>Meiryo UI</vt:lpstr>
      <vt:lpstr>Arial</vt:lpstr>
      <vt:lpstr>Calibri</vt:lpstr>
      <vt:lpstr>Calibri Light</vt:lpstr>
      <vt:lpstr>Roboto</vt:lpstr>
      <vt:lpstr>Office テーマ</vt:lpstr>
      <vt:lpstr>PowerPoint プレゼンテーション</vt:lpstr>
      <vt:lpstr>1. R5年度基盤整備事業（A事業）概要</vt:lpstr>
      <vt:lpstr>2.実施体制</vt:lpstr>
      <vt:lpstr>３.実証内容</vt:lpstr>
      <vt:lpstr>３.実証内容</vt:lpstr>
      <vt:lpstr>３.実証内容</vt:lpstr>
      <vt:lpstr>３.実証内容</vt:lpstr>
      <vt:lpstr>３.実証内容</vt:lpstr>
      <vt:lpstr>３.実証内容</vt:lpstr>
      <vt:lpstr>３.実証内容</vt:lpstr>
      <vt:lpstr>４.将来性</vt:lpstr>
      <vt:lpstr>５.社会的意義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Printed>2023-04-17T09:05:13Z</cp:lastPrinted>
  <dcterms:created xsi:type="dcterms:W3CDTF">2021-04-28T02:21:12Z</dcterms:created>
  <dcterms:modified xsi:type="dcterms:W3CDTF">2023-04-21T04:15:33Z</dcterms:modified>
</cp:coreProperties>
</file>